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60" d="100"/>
          <a:sy n="60" d="100"/>
        </p:scale>
        <p:origin x="1857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19.08.2019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1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Indicatori</a:t>
            </a:r>
            <a:r>
              <a:rPr lang="en-US" sz="2200" dirty="0" smtClean="0"/>
              <a:t> </a:t>
            </a:r>
            <a:r>
              <a:rPr lang="en-US" sz="2200" dirty="0" err="1" smtClean="0"/>
              <a:t>privind</a:t>
            </a:r>
            <a:r>
              <a:rPr lang="en-US" sz="2200" dirty="0" smtClean="0"/>
              <a:t> </a:t>
            </a:r>
            <a:r>
              <a:rPr lang="en-US" sz="2200" dirty="0" err="1" smtClean="0"/>
              <a:t>venitul</a:t>
            </a:r>
            <a:r>
              <a:rPr lang="en-US" sz="2200" dirty="0" smtClean="0"/>
              <a:t> total </a:t>
            </a:r>
            <a:r>
              <a:rPr lang="en-US" sz="2200" dirty="0" err="1" smtClean="0"/>
              <a:t>aprobat</a:t>
            </a:r>
            <a:r>
              <a:rPr lang="en-US" sz="2200" dirty="0" smtClean="0"/>
              <a:t> pentru </a:t>
            </a:r>
            <a:r>
              <a:rPr lang="en-US" sz="2200" dirty="0" err="1" smtClean="0"/>
              <a:t>perioada</a:t>
            </a:r>
            <a:r>
              <a:rPr lang="en-US" sz="2200" dirty="0" smtClean="0"/>
              <a:t> oct.201</a:t>
            </a:r>
            <a:r>
              <a:rPr lang="ro-RO" sz="2200" dirty="0" smtClean="0"/>
              <a:t>9</a:t>
            </a:r>
            <a:r>
              <a:rPr lang="en-US" sz="2200" dirty="0" smtClean="0"/>
              <a:t>-sept.20</a:t>
            </a:r>
            <a:r>
              <a:rPr lang="ro-RO" sz="2200" dirty="0" smtClean="0"/>
              <a:t>20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200" dirty="0" smtClean="0"/>
              <a:t>a) </a:t>
            </a:r>
            <a:r>
              <a:rPr lang="en-US" sz="1200" dirty="0" err="1" smtClean="0"/>
              <a:t>Venitul</a:t>
            </a:r>
            <a:r>
              <a:rPr lang="en-US" sz="1200" dirty="0" smtClean="0"/>
              <a:t> total </a:t>
            </a:r>
            <a:r>
              <a:rPr lang="en-US" sz="1200" dirty="0" err="1" smtClean="0"/>
              <a:t>aprobat</a:t>
            </a:r>
            <a:r>
              <a:rPr lang="en-US" sz="1200" dirty="0" smtClean="0"/>
              <a:t> de ANRE se </a:t>
            </a:r>
            <a:r>
              <a:rPr lang="en-US" sz="1200" dirty="0" err="1" smtClean="0"/>
              <a:t>aloc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în</a:t>
            </a:r>
            <a:r>
              <a:rPr lang="en-US" sz="1200" dirty="0" smtClean="0"/>
              <a:t> component</a:t>
            </a:r>
            <a:r>
              <a:rPr lang="vi-VN" sz="1200" dirty="0" smtClean="0"/>
              <a:t>ă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și</a:t>
            </a:r>
            <a:r>
              <a:rPr lang="en-US" sz="1200" dirty="0" smtClean="0"/>
              <a:t> component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variabil</a:t>
            </a:r>
            <a:r>
              <a:rPr lang="vi-VN" sz="1200" dirty="0" smtClean="0"/>
              <a:t>ă</a:t>
            </a:r>
            <a:r>
              <a:rPr lang="en-US" sz="1200" dirty="0" smtClean="0"/>
              <a:t>. </a:t>
            </a:r>
            <a:r>
              <a:rPr lang="en-US" sz="1200" dirty="0" err="1" smtClean="0"/>
              <a:t>Raportul</a:t>
            </a:r>
            <a:r>
              <a:rPr lang="en-US" sz="1200" dirty="0" smtClean="0"/>
              <a:t> </a:t>
            </a:r>
            <a:r>
              <a:rPr lang="en-US" sz="1200" dirty="0" err="1" smtClean="0"/>
              <a:t>dintre</a:t>
            </a:r>
            <a:r>
              <a:rPr lang="en-US" sz="1200" dirty="0" smtClean="0"/>
              <a:t> </a:t>
            </a:r>
            <a:r>
              <a:rPr lang="en-US" sz="1200" dirty="0" err="1" smtClean="0"/>
              <a:t>componenta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/>
              <a:t>ș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cea</a:t>
            </a:r>
            <a:r>
              <a:rPr lang="en-US" sz="1200" dirty="0" smtClean="0"/>
              <a:t> </a:t>
            </a:r>
            <a:r>
              <a:rPr lang="en-US" sz="1200" dirty="0" err="1" smtClean="0"/>
              <a:t>variabil</a:t>
            </a:r>
            <a:r>
              <a:rPr lang="vi-VN" sz="1200" dirty="0" smtClean="0"/>
              <a:t>ă</a:t>
            </a:r>
            <a:r>
              <a:rPr lang="en-US" sz="1200" dirty="0" smtClean="0"/>
              <a:t> a </a:t>
            </a:r>
            <a:r>
              <a:rPr lang="en-US" sz="1200" dirty="0" err="1" smtClean="0"/>
              <a:t>venitului</a:t>
            </a:r>
            <a:r>
              <a:rPr lang="en-US" sz="1200" dirty="0" smtClean="0"/>
              <a:t> total </a:t>
            </a:r>
            <a:r>
              <a:rPr lang="en-US" sz="1200" dirty="0" err="1" smtClean="0"/>
              <a:t>aprobat</a:t>
            </a:r>
            <a:r>
              <a:rPr lang="en-US" sz="1200" dirty="0" smtClean="0"/>
              <a:t> pentru </a:t>
            </a:r>
            <a:r>
              <a:rPr lang="en-US" sz="1200" dirty="0" err="1" smtClean="0"/>
              <a:t>perioada</a:t>
            </a:r>
            <a:r>
              <a:rPr lang="en-US" sz="1200" dirty="0" smtClean="0"/>
              <a:t> oct.201</a:t>
            </a:r>
            <a:r>
              <a:rPr lang="ro-RO" sz="1200" dirty="0" smtClean="0"/>
              <a:t>9</a:t>
            </a:r>
            <a:r>
              <a:rPr lang="en-US" sz="1200" dirty="0" smtClean="0"/>
              <a:t>-sept.20</a:t>
            </a:r>
            <a:r>
              <a:rPr lang="ro-RO" sz="1200" dirty="0" smtClean="0"/>
              <a:t>20</a:t>
            </a:r>
            <a:r>
              <a:rPr lang="en-US" sz="1200" dirty="0" smtClean="0"/>
              <a:t> </a:t>
            </a:r>
            <a:r>
              <a:rPr lang="en-US" sz="1200" dirty="0" err="1" smtClean="0"/>
              <a:t>este</a:t>
            </a:r>
            <a:r>
              <a:rPr lang="en-US" sz="1200" dirty="0" smtClean="0"/>
              <a:t> </a:t>
            </a:r>
            <a:r>
              <a:rPr lang="en-US" sz="1200" dirty="0" err="1" smtClean="0"/>
              <a:t>prezentat</a:t>
            </a:r>
            <a:r>
              <a:rPr lang="en-US" sz="1200" dirty="0" smtClean="0"/>
              <a:t> in </a:t>
            </a:r>
            <a:r>
              <a:rPr lang="en-US" sz="1200" dirty="0" err="1" smtClean="0"/>
              <a:t>tabelul</a:t>
            </a:r>
            <a:r>
              <a:rPr lang="en-US" sz="1200" dirty="0" smtClean="0"/>
              <a:t> de </a:t>
            </a:r>
            <a:r>
              <a:rPr lang="en-US" sz="1200" dirty="0" err="1" smtClean="0"/>
              <a:t>mai</a:t>
            </a:r>
            <a:r>
              <a:rPr lang="en-US" sz="1200" dirty="0" smtClean="0"/>
              <a:t> </a:t>
            </a:r>
            <a:r>
              <a:rPr lang="en-US" sz="1200" dirty="0" err="1" smtClean="0"/>
              <a:t>jos</a:t>
            </a:r>
            <a:r>
              <a:rPr lang="en-US" sz="1200" dirty="0" smtClean="0"/>
              <a:t>: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ro-RO" sz="1200" dirty="0" smtClean="0"/>
          </a:p>
          <a:p>
            <a:endParaRPr lang="en-US" sz="1200" dirty="0"/>
          </a:p>
          <a:p>
            <a:endParaRPr lang="ro-RO" sz="1200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1200" dirty="0" smtClean="0"/>
              <a:t>Conform </a:t>
            </a:r>
            <a:r>
              <a:rPr lang="ro-RO" sz="1200" dirty="0" smtClean="0"/>
              <a:t>Metodologiei aprobate prin </a:t>
            </a:r>
            <a:r>
              <a:rPr lang="en-US" sz="1200" dirty="0" err="1" smtClean="0"/>
              <a:t>Ordinul</a:t>
            </a:r>
            <a:r>
              <a:rPr lang="ro-RO" sz="1200" dirty="0" smtClean="0"/>
              <a:t> ANRE</a:t>
            </a:r>
            <a:r>
              <a:rPr lang="en-US" sz="1200" dirty="0" smtClean="0"/>
              <a:t> </a:t>
            </a:r>
            <a:r>
              <a:rPr lang="ro-RO" sz="1200" dirty="0" smtClean="0"/>
              <a:t>n</a:t>
            </a:r>
            <a:r>
              <a:rPr lang="en-US" sz="1200" dirty="0" smtClean="0"/>
              <a:t>r.</a:t>
            </a:r>
            <a:r>
              <a:rPr lang="ro-RO" sz="1200" dirty="0" smtClean="0"/>
              <a:t>41</a:t>
            </a:r>
            <a:r>
              <a:rPr lang="en-US" sz="1200" dirty="0" smtClean="0"/>
              <a:t>/201</a:t>
            </a:r>
            <a:r>
              <a:rPr lang="ro-RO" sz="1200" dirty="0" smtClean="0"/>
              <a:t>9</a:t>
            </a:r>
            <a:r>
              <a:rPr lang="en-US" sz="1200" dirty="0" smtClean="0"/>
              <a:t>, </a:t>
            </a:r>
            <a:r>
              <a:rPr lang="ro-RO" sz="1200" dirty="0" err="1"/>
              <a:t>î</a:t>
            </a:r>
            <a:r>
              <a:rPr lang="en-US" sz="1200" dirty="0" err="1" smtClean="0"/>
              <a:t>ncepând</a:t>
            </a:r>
            <a:r>
              <a:rPr lang="en-US" sz="1200" dirty="0" smtClean="0"/>
              <a:t> </a:t>
            </a:r>
            <a:r>
              <a:rPr lang="en-US" sz="1200" dirty="0"/>
              <a:t>cu data de 1 </a:t>
            </a:r>
            <a:r>
              <a:rPr lang="en-US" sz="1200" dirty="0" err="1"/>
              <a:t>octombrie</a:t>
            </a:r>
            <a:r>
              <a:rPr lang="en-US" sz="1200" dirty="0"/>
              <a:t> 2019, </a:t>
            </a:r>
            <a:r>
              <a:rPr lang="en-US" sz="1200" dirty="0" err="1"/>
              <a:t>componenta</a:t>
            </a:r>
            <a:r>
              <a:rPr lang="en-US" sz="1200" dirty="0"/>
              <a:t> </a:t>
            </a:r>
            <a:r>
              <a:rPr lang="en-US" sz="1200" dirty="0" err="1"/>
              <a:t>fixă</a:t>
            </a:r>
            <a:r>
              <a:rPr lang="en-US" sz="1200" dirty="0"/>
              <a:t> a </a:t>
            </a:r>
            <a:r>
              <a:rPr lang="en-US" sz="1200" dirty="0" err="1" smtClean="0"/>
              <a:t>venitului</a:t>
            </a:r>
            <a:r>
              <a:rPr lang="ro-RO" sz="1200" dirty="0" smtClean="0"/>
              <a:t> </a:t>
            </a:r>
            <a:r>
              <a:rPr lang="en-US" sz="1200" dirty="0" err="1" smtClean="0"/>
              <a:t>reglementat</a:t>
            </a:r>
            <a:r>
              <a:rPr lang="en-US" sz="1200" dirty="0" smtClean="0"/>
              <a:t> </a:t>
            </a:r>
            <a:r>
              <a:rPr lang="en-US" sz="1200" dirty="0" err="1"/>
              <a:t>creşte</a:t>
            </a:r>
            <a:r>
              <a:rPr lang="en-US" sz="1200" dirty="0"/>
              <a:t> cu 5% </a:t>
            </a:r>
            <a:r>
              <a:rPr lang="en-US" sz="1200" dirty="0" err="1"/>
              <a:t>anual</a:t>
            </a:r>
            <a:r>
              <a:rPr lang="en-US" sz="1200" dirty="0"/>
              <a:t>, </a:t>
            </a:r>
            <a:r>
              <a:rPr lang="en-US" sz="1200" dirty="0" err="1"/>
              <a:t>faţă</a:t>
            </a:r>
            <a:r>
              <a:rPr lang="en-US" sz="1200" dirty="0"/>
              <a:t> de </a:t>
            </a:r>
            <a:r>
              <a:rPr lang="en-US" sz="1200" dirty="0" err="1"/>
              <a:t>nivelul</a:t>
            </a:r>
            <a:r>
              <a:rPr lang="en-US" sz="1200" dirty="0"/>
              <a:t> actual de 70% </a:t>
            </a:r>
            <a:r>
              <a:rPr lang="en-US" sz="1200" dirty="0" err="1"/>
              <a:t>utilizat</a:t>
            </a:r>
            <a:r>
              <a:rPr lang="en-US" sz="1200" dirty="0"/>
              <a:t> </a:t>
            </a:r>
            <a:r>
              <a:rPr lang="en-US" sz="1200" dirty="0" smtClean="0"/>
              <a:t>la</a:t>
            </a:r>
            <a:r>
              <a:rPr lang="ro-RO" sz="1200" dirty="0" smtClean="0"/>
              <a:t> </a:t>
            </a:r>
            <a:r>
              <a:rPr lang="en-US" sz="1200" dirty="0" err="1" smtClean="0"/>
              <a:t>stabilirea</a:t>
            </a:r>
            <a:r>
              <a:rPr lang="en-US" sz="1200" dirty="0" smtClean="0"/>
              <a:t> </a:t>
            </a:r>
            <a:r>
              <a:rPr lang="en-US" sz="1200" dirty="0" err="1"/>
              <a:t>tarifelor</a:t>
            </a:r>
            <a:r>
              <a:rPr lang="en-US" sz="1200" dirty="0"/>
              <a:t> de </a:t>
            </a:r>
            <a:r>
              <a:rPr lang="en-US" sz="1200" dirty="0" err="1"/>
              <a:t>rezervare</a:t>
            </a:r>
            <a:r>
              <a:rPr lang="en-US" sz="1200" dirty="0"/>
              <a:t> de capacitate, </a:t>
            </a:r>
            <a:r>
              <a:rPr lang="en-US" sz="1200" dirty="0" err="1"/>
              <a:t>până</a:t>
            </a:r>
            <a:r>
              <a:rPr lang="en-US" sz="1200" dirty="0"/>
              <a:t> la </a:t>
            </a:r>
            <a:r>
              <a:rPr lang="en-US" sz="1200" dirty="0" err="1"/>
              <a:t>nivelul</a:t>
            </a:r>
            <a:r>
              <a:rPr lang="en-US" sz="1200" dirty="0"/>
              <a:t> de 85% </a:t>
            </a:r>
            <a:r>
              <a:rPr lang="en-US" sz="1200" dirty="0" smtClean="0"/>
              <a:t>din</a:t>
            </a:r>
            <a:r>
              <a:rPr lang="ro-RO" sz="1200" dirty="0" smtClean="0"/>
              <a:t> </a:t>
            </a:r>
            <a:r>
              <a:rPr lang="en-US" sz="1200" dirty="0" err="1" smtClean="0"/>
              <a:t>venitul</a:t>
            </a:r>
            <a:r>
              <a:rPr lang="en-US" sz="1200" dirty="0" smtClean="0"/>
              <a:t> </a:t>
            </a:r>
            <a:r>
              <a:rPr lang="en-US" sz="1200" dirty="0" err="1" smtClean="0"/>
              <a:t>reglementat</a:t>
            </a:r>
            <a:r>
              <a:rPr lang="ro-RO" sz="1200" dirty="0"/>
              <a:t> </a:t>
            </a:r>
            <a:r>
              <a:rPr lang="ro-RO" sz="1200" dirty="0" smtClean="0"/>
              <a:t>și</a:t>
            </a:r>
            <a:r>
              <a:rPr lang="ro-RO" sz="1200" dirty="0" smtClean="0"/>
              <a:t> </a:t>
            </a:r>
            <a:r>
              <a:rPr lang="en-US" sz="1200" dirty="0" err="1" smtClean="0"/>
              <a:t>componenta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a </a:t>
            </a:r>
            <a:r>
              <a:rPr lang="en-US" sz="1200" dirty="0" err="1" smtClean="0"/>
              <a:t>venitului</a:t>
            </a:r>
            <a:r>
              <a:rPr lang="en-US" sz="1200" dirty="0" smtClean="0"/>
              <a:t> total </a:t>
            </a:r>
            <a:r>
              <a:rPr lang="en-US" sz="1200" dirty="0" err="1" smtClean="0"/>
              <a:t>aprobat</a:t>
            </a:r>
            <a:r>
              <a:rPr lang="en-US" sz="1200" dirty="0" smtClean="0"/>
              <a:t> se </a:t>
            </a:r>
            <a:r>
              <a:rPr lang="en-US" sz="1200" dirty="0" err="1"/>
              <a:t>î</a:t>
            </a:r>
            <a:r>
              <a:rPr lang="en-US" sz="1200" dirty="0" err="1" smtClean="0"/>
              <a:t>mparte</a:t>
            </a:r>
            <a:r>
              <a:rPr lang="en-US" sz="1200" dirty="0" smtClean="0"/>
              <a:t> </a:t>
            </a:r>
            <a:r>
              <a:rPr lang="en-US" sz="1200" dirty="0" err="1" smtClean="0"/>
              <a:t>în</a:t>
            </a:r>
            <a:r>
              <a:rPr lang="en-US" sz="1200" dirty="0" smtClean="0"/>
              <a:t> mod </a:t>
            </a:r>
            <a:r>
              <a:rPr lang="en-US" sz="1200" dirty="0" err="1" smtClean="0"/>
              <a:t>egal</a:t>
            </a:r>
            <a:r>
              <a:rPr lang="en-US" sz="1200" dirty="0" smtClean="0"/>
              <a:t> </a:t>
            </a:r>
            <a:r>
              <a:rPr lang="en-US" sz="1200" dirty="0" err="1" smtClean="0"/>
              <a:t>între</a:t>
            </a:r>
            <a:r>
              <a:rPr lang="en-US" sz="1200" dirty="0" smtClean="0"/>
              <a:t> </a:t>
            </a:r>
            <a:r>
              <a:rPr lang="en-US" sz="1200" dirty="0" err="1" smtClean="0"/>
              <a:t>grupul</a:t>
            </a:r>
            <a:r>
              <a:rPr lang="en-US" sz="1200" dirty="0" smtClean="0"/>
              <a:t> </a:t>
            </a:r>
            <a:r>
              <a:rPr lang="en-US" sz="1200" dirty="0" err="1" smtClean="0"/>
              <a:t>punctelor</a:t>
            </a:r>
            <a:r>
              <a:rPr lang="en-US" sz="1200" dirty="0" smtClean="0"/>
              <a:t> de </a:t>
            </a:r>
            <a:r>
              <a:rPr lang="en-US" sz="1200" dirty="0" err="1" smtClean="0"/>
              <a:t>ieșire</a:t>
            </a:r>
            <a:r>
              <a:rPr lang="en-US" sz="1200" dirty="0" smtClean="0"/>
              <a:t> </a:t>
            </a:r>
            <a:r>
              <a:rPr lang="en-US" sz="1200" dirty="0" err="1"/>
              <a:t>ș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grupul</a:t>
            </a:r>
            <a:r>
              <a:rPr lang="en-US" sz="1200" dirty="0" smtClean="0"/>
              <a:t> </a:t>
            </a:r>
            <a:r>
              <a:rPr lang="en-US" sz="1200" dirty="0" err="1" smtClean="0"/>
              <a:t>punctelor</a:t>
            </a:r>
            <a:r>
              <a:rPr lang="en-US" sz="1200" dirty="0" smtClean="0"/>
              <a:t> de </a:t>
            </a:r>
            <a:r>
              <a:rPr lang="en-US" sz="1200" dirty="0" err="1" smtClean="0"/>
              <a:t>intrare</a:t>
            </a:r>
            <a:r>
              <a:rPr lang="ro-RO" sz="1200" dirty="0" smtClean="0"/>
              <a:t>.</a:t>
            </a:r>
            <a:endParaRPr lang="en-US" sz="1200" dirty="0" smtClean="0"/>
          </a:p>
          <a:p>
            <a:pPr algn="just">
              <a:lnSpc>
                <a:spcPct val="120000"/>
              </a:lnSpc>
            </a:pPr>
            <a:r>
              <a:rPr lang="en-US" sz="1200" dirty="0" smtClean="0"/>
              <a:t>c)</a:t>
            </a:r>
            <a:r>
              <a:rPr lang="en-US" sz="1200" dirty="0"/>
              <a:t> </a:t>
            </a:r>
            <a:r>
              <a:rPr lang="ro-RO" sz="1200" dirty="0" smtClean="0"/>
              <a:t>Raportul </a:t>
            </a:r>
            <a:r>
              <a:rPr lang="ro-RO" sz="1200" dirty="0"/>
              <a:t>dintre venitul </a:t>
            </a:r>
            <a:r>
              <a:rPr lang="en-US" sz="1200" dirty="0" err="1" smtClean="0"/>
              <a:t>estimat</a:t>
            </a:r>
            <a:r>
              <a:rPr lang="en-US" sz="1200" dirty="0" smtClean="0"/>
              <a:t> a se </a:t>
            </a:r>
            <a:r>
              <a:rPr lang="en-US" sz="1200" dirty="0" err="1" smtClean="0"/>
              <a:t>obţine</a:t>
            </a:r>
            <a:r>
              <a:rPr lang="ro-RO" sz="1200" dirty="0" smtClean="0"/>
              <a:t> </a:t>
            </a:r>
            <a:r>
              <a:rPr lang="ro-RO" sz="1200" dirty="0"/>
              <a:t>din utilizarea reţelei în interiorul sistemului atât în punctele de intrare, cât şi în punctele de ieşire </a:t>
            </a:r>
            <a:r>
              <a:rPr lang="en-US" sz="1200" dirty="0"/>
              <a:t>ș</a:t>
            </a:r>
            <a:r>
              <a:rPr lang="ro-RO" sz="1200" dirty="0" smtClean="0"/>
              <a:t>i venitul</a:t>
            </a:r>
            <a:r>
              <a:rPr lang="en-US" sz="1200" dirty="0" smtClean="0"/>
              <a:t> </a:t>
            </a:r>
            <a:r>
              <a:rPr lang="en-US" sz="1200" dirty="0" err="1" smtClean="0"/>
              <a:t>estimat</a:t>
            </a:r>
            <a:r>
              <a:rPr lang="en-US" sz="1200" dirty="0" smtClean="0"/>
              <a:t> a se </a:t>
            </a:r>
            <a:r>
              <a:rPr lang="en-US" sz="1200" dirty="0" err="1" smtClean="0"/>
              <a:t>obține</a:t>
            </a:r>
            <a:r>
              <a:rPr lang="ro-RO" sz="1200" dirty="0" smtClean="0"/>
              <a:t> </a:t>
            </a:r>
            <a:r>
              <a:rPr lang="ro-RO" sz="1200" dirty="0"/>
              <a:t>din utilizarea reţelei între sisteme de transport atât în punctele de intrare cât şi în punctele de </a:t>
            </a:r>
            <a:r>
              <a:rPr lang="ro-RO" sz="1200" dirty="0" smtClean="0"/>
              <a:t>ieşire</a:t>
            </a:r>
            <a:r>
              <a:rPr lang="en-US" sz="1200" dirty="0" smtClean="0"/>
              <a:t> </a:t>
            </a:r>
            <a:r>
              <a:rPr lang="en-US" sz="1200" dirty="0" err="1" smtClean="0"/>
              <a:t>în</a:t>
            </a:r>
            <a:r>
              <a:rPr lang="en-US" sz="1200" dirty="0" smtClean="0"/>
              <a:t> </a:t>
            </a:r>
            <a:r>
              <a:rPr lang="en-US" sz="1200" dirty="0" err="1" smtClean="0"/>
              <a:t>perioada</a:t>
            </a:r>
            <a:r>
              <a:rPr lang="en-US" sz="1200" dirty="0" smtClean="0"/>
              <a:t> </a:t>
            </a:r>
            <a:r>
              <a:rPr lang="en-US" sz="1200" dirty="0" smtClean="0"/>
              <a:t>oct.201</a:t>
            </a:r>
            <a:r>
              <a:rPr lang="ro-RO" sz="1200" dirty="0" smtClean="0"/>
              <a:t>9</a:t>
            </a:r>
            <a:r>
              <a:rPr lang="en-US" sz="1200" dirty="0" smtClean="0"/>
              <a:t>-sept.20</a:t>
            </a:r>
            <a:r>
              <a:rPr lang="ro-RO" sz="1200" dirty="0" smtClean="0"/>
              <a:t>20 </a:t>
            </a:r>
            <a:r>
              <a:rPr lang="ro-RO" sz="1200" dirty="0" smtClean="0"/>
              <a:t>este</a:t>
            </a:r>
            <a:r>
              <a:rPr lang="en-US" sz="1200" dirty="0" smtClean="0"/>
              <a:t> </a:t>
            </a:r>
            <a:r>
              <a:rPr lang="en-US" sz="1200" dirty="0" err="1" smtClean="0"/>
              <a:t>prezentat</a:t>
            </a:r>
            <a:r>
              <a:rPr lang="en-US" sz="1200" dirty="0" smtClean="0"/>
              <a:t> in </a:t>
            </a:r>
            <a:r>
              <a:rPr lang="en-US" sz="1200" dirty="0" err="1" smtClean="0"/>
              <a:t>tabelul</a:t>
            </a:r>
            <a:r>
              <a:rPr lang="en-US" sz="1200" dirty="0" smtClean="0"/>
              <a:t> de </a:t>
            </a:r>
            <a:r>
              <a:rPr lang="en-US" sz="1200" dirty="0" err="1" smtClean="0"/>
              <a:t>mai</a:t>
            </a:r>
            <a:r>
              <a:rPr lang="en-US" sz="1200" dirty="0" smtClean="0"/>
              <a:t> </a:t>
            </a:r>
            <a:r>
              <a:rPr lang="en-US" sz="1200" dirty="0" err="1" smtClean="0"/>
              <a:t>jos</a:t>
            </a:r>
            <a:r>
              <a:rPr lang="ro-RO" sz="1200" dirty="0" smtClean="0"/>
              <a:t>:</a:t>
            </a:r>
            <a:endParaRPr lang="ro-RO" sz="1200" dirty="0"/>
          </a:p>
          <a:p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972253"/>
              </p:ext>
            </p:extLst>
          </p:nvPr>
        </p:nvGraphicFramePr>
        <p:xfrm>
          <a:off x="1219200" y="1981200"/>
          <a:ext cx="7010401" cy="105156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6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413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03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aprobat </a:t>
                      </a:r>
                      <a:r>
                        <a:rPr lang="ro-RO" sz="1200" dirty="0" smtClean="0">
                          <a:effectLst/>
                        </a:rPr>
                        <a:t>oct-2019-sept.2020 </a:t>
                      </a:r>
                      <a:r>
                        <a:rPr lang="ro-RO" sz="1200" dirty="0">
                          <a:effectLst/>
                        </a:rPr>
                        <a:t>(mii lei)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Pondere </a:t>
                      </a:r>
                      <a:r>
                        <a:rPr lang="ro-RO" sz="1200" dirty="0" smtClean="0">
                          <a:effectLst/>
                        </a:rPr>
                        <a:t>în </a:t>
                      </a:r>
                      <a:r>
                        <a:rPr lang="ro-RO" sz="1200" dirty="0">
                          <a:effectLst/>
                        </a:rPr>
                        <a:t>venitul total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fix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784.889,26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effectLst/>
                          <a:latin typeface="Cambria" panose="02040503050406030204" pitchFamily="18" charset="0"/>
                        </a:rPr>
                        <a:t>7</a:t>
                      </a:r>
                      <a:r>
                        <a:rPr lang="ro-RO" sz="1200" dirty="0" smtClean="0"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r>
                        <a:rPr lang="en-US" sz="1200" dirty="0" smtClean="0">
                          <a:effectLst/>
                          <a:latin typeface="Cambria" panose="02040503050406030204" pitchFamily="18" charset="0"/>
                        </a:rPr>
                        <a:t>,</a:t>
                      </a:r>
                      <a:r>
                        <a:rPr lang="ro-RO" sz="1200" dirty="0" smtClean="0">
                          <a:effectLst/>
                          <a:latin typeface="Cambria" panose="02040503050406030204" pitchFamily="18" charset="0"/>
                        </a:rPr>
                        <a:t>00</a:t>
                      </a:r>
                      <a:r>
                        <a:rPr lang="ro-RO" sz="1200" dirty="0"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ro-RO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Venit variabil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261.629,75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  <a:latin typeface="Cambria" panose="02040503050406030204" pitchFamily="18" charset="0"/>
                        </a:rPr>
                        <a:t>25,00</a:t>
                      </a:r>
                      <a:r>
                        <a:rPr lang="ro-RO" sz="1200" dirty="0"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ro-RO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</a:t>
                      </a:r>
                      <a:r>
                        <a:rPr lang="ro-RO" sz="1200" b="1" dirty="0" smtClean="0">
                          <a:effectLst/>
                        </a:rPr>
                        <a:t>reglementat</a:t>
                      </a:r>
                      <a:r>
                        <a:rPr lang="ro-RO" sz="1200" b="1" baseline="0" dirty="0" smtClean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1.046.519,01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o-RO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336969"/>
              </p:ext>
            </p:extLst>
          </p:nvPr>
        </p:nvGraphicFramePr>
        <p:xfrm>
          <a:off x="647700" y="4800600"/>
          <a:ext cx="8153400" cy="136436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15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76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aprobat                 </a:t>
                      </a:r>
                      <a:r>
                        <a:rPr lang="ro-RO" sz="1200" dirty="0" smtClean="0">
                          <a:effectLst/>
                        </a:rPr>
                        <a:t>oct-2019-sept.2020 </a:t>
                      </a:r>
                      <a:r>
                        <a:rPr lang="ro-RO" sz="1200" dirty="0">
                          <a:effectLst/>
                        </a:rPr>
                        <a:t>(mii lei)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Pondere </a:t>
                      </a:r>
                      <a:r>
                        <a:rPr lang="ro-RO" sz="1200" dirty="0" smtClean="0">
                          <a:effectLst/>
                        </a:rPr>
                        <a:t>în </a:t>
                      </a:r>
                      <a:r>
                        <a:rPr lang="ro-RO" sz="1200" dirty="0">
                          <a:effectLst/>
                        </a:rPr>
                        <a:t>venitul total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 interiorul sistemului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872.935,79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83,41%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între sisteme de transport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173.583,22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16,59%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*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</a:t>
                      </a:r>
                      <a:r>
                        <a:rPr lang="ro-RO" sz="1200" b="1" smtClean="0">
                          <a:effectLst/>
                        </a:rPr>
                        <a:t>reglementat</a:t>
                      </a:r>
                      <a:r>
                        <a:rPr lang="ro-RO" sz="1200" b="1" baseline="0" smtClean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1.046.519,01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3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14243</TotalTime>
  <Words>289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Cambria</vt:lpstr>
      <vt:lpstr>Georgia</vt:lpstr>
      <vt:lpstr>Times New Roman</vt:lpstr>
      <vt:lpstr>Wingdings</vt:lpstr>
      <vt:lpstr>Wingdings 2</vt:lpstr>
      <vt:lpstr>Civic</vt:lpstr>
      <vt:lpstr>Indicatori privind venitul total aprobat pentru perioada oct.2019-sept.2020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990</cp:revision>
  <cp:lastPrinted>2017-08-31T04:45:44Z</cp:lastPrinted>
  <dcterms:created xsi:type="dcterms:W3CDTF">2006-08-16T00:00:00Z</dcterms:created>
  <dcterms:modified xsi:type="dcterms:W3CDTF">2019-08-19T08:31:49Z</dcterms:modified>
</cp:coreProperties>
</file>