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3" y="39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14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7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57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04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69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10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912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2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113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835" y="5334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ro-RO" sz="2000" b="1" dirty="0"/>
              <a:t>Informa</a:t>
            </a:r>
            <a:r>
              <a:rPr lang="en-GB" sz="2000" b="1" dirty="0" err="1"/>
              <a:t>tion</a:t>
            </a:r>
            <a:r>
              <a:rPr lang="en-GB" sz="2000" b="1" dirty="0"/>
              <a:t> regarding regulated revenue and </a:t>
            </a:r>
            <a:r>
              <a:rPr lang="ro-RO" sz="2000" b="1" dirty="0" err="1" smtClean="0"/>
              <a:t>corrected</a:t>
            </a:r>
            <a:r>
              <a:rPr lang="ro-RO" sz="2000" b="1" dirty="0" smtClean="0"/>
              <a:t> </a:t>
            </a:r>
            <a:r>
              <a:rPr lang="ro-RO" sz="2000" b="1" dirty="0" err="1" smtClean="0"/>
              <a:t>regulated</a:t>
            </a:r>
            <a:r>
              <a:rPr lang="en-GB" sz="2000" b="1" dirty="0" smtClean="0"/>
              <a:t> </a:t>
            </a:r>
            <a:r>
              <a:rPr lang="en-GB" sz="2000" b="1" dirty="0"/>
              <a:t>revenue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2336" y="1378973"/>
            <a:ext cx="11338560" cy="5007079"/>
          </a:xfrm>
        </p:spPr>
        <p:txBody>
          <a:bodyPr>
            <a:normAutofit/>
          </a:bodyPr>
          <a:lstStyle/>
          <a:p>
            <a:r>
              <a:rPr lang="en-US" sz="1600" dirty="0"/>
              <a:t>a) Regulated revenue and total revenue approved for October 2017-September 2018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r>
              <a:rPr lang="en-US" sz="1600" dirty="0"/>
              <a:t>b) Changes of approved revenue from one year to another one</a:t>
            </a:r>
          </a:p>
          <a:p>
            <a:endParaRPr lang="en-US" sz="16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208875"/>
              </p:ext>
            </p:extLst>
          </p:nvPr>
        </p:nvGraphicFramePr>
        <p:xfrm>
          <a:off x="2127455" y="4155500"/>
          <a:ext cx="8103010" cy="218846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8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724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26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00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96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32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 smtClean="0">
                          <a:effectLst/>
                        </a:rPr>
                        <a:t>N</a:t>
                      </a:r>
                      <a:r>
                        <a:rPr lang="en-GB" sz="1100" dirty="0" smtClean="0">
                          <a:effectLst/>
                        </a:rPr>
                        <a:t>o</a:t>
                      </a:r>
                      <a:r>
                        <a:rPr lang="ro-RO" sz="1100" dirty="0" smtClean="0">
                          <a:effectLst/>
                        </a:rPr>
                        <a:t>. 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Revenue approved October </a:t>
                      </a:r>
                      <a:r>
                        <a:rPr lang="ro-RO" sz="1100" dirty="0" smtClean="0">
                          <a:effectLst/>
                        </a:rPr>
                        <a:t>2018-</a:t>
                      </a:r>
                      <a:r>
                        <a:rPr lang="en-GB" sz="1100" dirty="0" smtClean="0">
                          <a:effectLst/>
                        </a:rPr>
                        <a:t>September </a:t>
                      </a:r>
                      <a:r>
                        <a:rPr lang="ro-RO" sz="1100" dirty="0" smtClean="0">
                          <a:effectLst/>
                        </a:rPr>
                        <a:t>2019 </a:t>
                      </a:r>
                      <a:r>
                        <a:rPr lang="ro-RO" sz="1100" dirty="0" smtClean="0">
                          <a:effectLst/>
                        </a:rPr>
                        <a:t>(</a:t>
                      </a:r>
                      <a:r>
                        <a:rPr lang="en-GB" sz="1100" dirty="0" smtClean="0">
                          <a:effectLst/>
                        </a:rPr>
                        <a:t>thousand</a:t>
                      </a:r>
                      <a:r>
                        <a:rPr lang="en-GB" sz="1100" baseline="0" dirty="0" smtClean="0">
                          <a:effectLst/>
                        </a:rPr>
                        <a:t> RON</a:t>
                      </a:r>
                      <a:r>
                        <a:rPr lang="ro-RO" sz="1100" dirty="0" smtClean="0">
                          <a:effectLst/>
                        </a:rPr>
                        <a:t>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Revenue approved October </a:t>
                      </a:r>
                      <a:r>
                        <a:rPr lang="ro-RO" sz="1100" dirty="0" smtClean="0">
                          <a:effectLst/>
                        </a:rPr>
                        <a:t>2019-</a:t>
                      </a:r>
                      <a:r>
                        <a:rPr lang="en-GB" sz="1100" dirty="0" smtClean="0">
                          <a:effectLst/>
                        </a:rPr>
                        <a:t>September </a:t>
                      </a:r>
                      <a:r>
                        <a:rPr lang="ro-RO" sz="1100" dirty="0" smtClean="0">
                          <a:effectLst/>
                        </a:rPr>
                        <a:t>2020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ro-RO" sz="1100" dirty="0" smtClean="0">
                          <a:effectLst/>
                        </a:rPr>
                        <a:t>(</a:t>
                      </a:r>
                      <a:r>
                        <a:rPr lang="en-GB" sz="1100" dirty="0" smtClean="0">
                          <a:effectLst/>
                        </a:rPr>
                        <a:t>thousand RON</a:t>
                      </a:r>
                      <a:r>
                        <a:rPr lang="ro-RO" sz="1100" dirty="0" smtClean="0">
                          <a:effectLst/>
                        </a:rPr>
                        <a:t>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Revenue evolution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>
                          <a:effectLst/>
                        </a:rPr>
                        <a:t>0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>
                          <a:effectLst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>
                          <a:effectLst/>
                        </a:rPr>
                        <a:t>3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>
                          <a:effectLst/>
                        </a:rPr>
                        <a:t>3/2 %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Opex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658.727,27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679.596,84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103,17%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err="1">
                          <a:effectLst/>
                        </a:rPr>
                        <a:t>Capex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469.850,58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393.383,07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3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 smtClean="0">
                          <a:effectLst/>
                        </a:rPr>
                        <a:t>Pas-through costs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137.921,96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141.427,54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102,54%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4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Regulated Revenue </a:t>
                      </a:r>
                      <a:r>
                        <a:rPr lang="ro-RO" sz="1200" b="1" dirty="0" smtClean="0">
                          <a:effectLst/>
                        </a:rPr>
                        <a:t>(1.+2.+3.)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1.128.577,85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</a:rPr>
                        <a:t>1.214.407,45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107,61%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5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Difere</a:t>
                      </a:r>
                      <a:r>
                        <a:rPr lang="en-US" sz="1200" smtClean="0">
                          <a:effectLst/>
                        </a:rPr>
                        <a:t>ncess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-383.516,82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-167.888,44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43,78%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 smtClean="0">
                          <a:effectLst/>
                        </a:rPr>
                        <a:t>Corrected regulated revenue (4.+5.)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882.982,99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 smtClean="0">
                          <a:effectLst/>
                        </a:rPr>
                        <a:t>1.046.519,01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118,52%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304800"/>
            <a:ext cx="12270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23258"/>
              </p:ext>
            </p:extLst>
          </p:nvPr>
        </p:nvGraphicFramePr>
        <p:xfrm>
          <a:off x="3104535" y="1728588"/>
          <a:ext cx="5515898" cy="2101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936"/>
                <a:gridCol w="2696132"/>
                <a:gridCol w="2229830"/>
              </a:tblGrid>
              <a:tr h="4288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No.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Indicator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Revenue approved October 2019-September 2020 (thousand RON)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</a:tr>
              <a:tr h="174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Opex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679.596,84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4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Capex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393.383,07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9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Pas-through costs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141.427,54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4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Regulated revenue (1.+2.+3.)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</a:rPr>
                        <a:t>1.214.407,45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4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Differences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-167.888,44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9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5.1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 - the redistribution component of the efficiency gain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-94.038,52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4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5.2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 - the correction component SR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-73.849,92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*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Corrected regulated revenue (4.+5.)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</a:rPr>
                        <a:t>1.046.519,01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47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188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Georgia</vt:lpstr>
      <vt:lpstr>Times New Roman</vt:lpstr>
      <vt:lpstr>Wingdings</vt:lpstr>
      <vt:lpstr>Wingdings 2</vt:lpstr>
      <vt:lpstr>Civic</vt:lpstr>
      <vt:lpstr>Information regarding regulated revenue and corrected regulated revenue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11</cp:revision>
  <dcterms:created xsi:type="dcterms:W3CDTF">2018-07-31T10:06:02Z</dcterms:created>
  <dcterms:modified xsi:type="dcterms:W3CDTF">2019-08-19T08:09:51Z</dcterms:modified>
</cp:coreProperties>
</file>