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4" r:id="rId1"/>
  </p:sld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95" d="100"/>
          <a:sy n="95" d="100"/>
        </p:scale>
        <p:origin x="664" y="72"/>
      </p:cViewPr>
      <p:guideLst>
        <p:guide orient="horz" pos="66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8/30/2019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871785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8/30/2019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189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3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8/30/2019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3"/>
            <a:ext cx="1930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73373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8/30/2019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4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08230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9" y="2743202"/>
            <a:ext cx="8640233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8/30/2019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88774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8/30/2019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9" y="1575654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38267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8" y="1524001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2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8/30/2019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4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8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9406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8/30/2019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2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120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8/30/2019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658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2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8/30/2019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516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8/30/2019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57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2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8/30/2019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6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5368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28600"/>
            <a:ext cx="8577072" cy="609600"/>
          </a:xfrm>
        </p:spPr>
        <p:txBody>
          <a:bodyPr>
            <a:noAutofit/>
          </a:bodyPr>
          <a:lstStyle/>
          <a:p>
            <a:r>
              <a:rPr lang="en-US" sz="2000" dirty="0"/>
              <a:t>The trends of the forecasted tariffs for the fourth regulated period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67385250"/>
              </p:ext>
            </p:extLst>
          </p:nvPr>
        </p:nvGraphicFramePr>
        <p:xfrm>
          <a:off x="2048010" y="1571421"/>
          <a:ext cx="7986251" cy="4571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0298"/>
                <a:gridCol w="1022374"/>
                <a:gridCol w="1055895"/>
                <a:gridCol w="1081034"/>
                <a:gridCol w="1039135"/>
                <a:gridCol w="1047515"/>
              </a:tblGrid>
              <a:tr h="337428">
                <a:tc>
                  <a:txBody>
                    <a:bodyPr/>
                    <a:lstStyle/>
                    <a:p>
                      <a:pPr algn="ctr" rtl="0" fontAlgn="ctr"/>
                      <a:r>
                        <a:rPr lang="ro-RO" sz="700" u="none" strike="noStrike" dirty="0" err="1" smtClean="0">
                          <a:effectLst/>
                        </a:rPr>
                        <a:t>Transmission</a:t>
                      </a:r>
                      <a:r>
                        <a:rPr lang="ro-RO" sz="700" u="none" strike="noStrike" dirty="0" smtClean="0">
                          <a:effectLst/>
                        </a:rPr>
                        <a:t> Service</a:t>
                      </a:r>
                      <a:endParaRPr lang="en-US" sz="7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 dirty="0">
                          <a:effectLst/>
                        </a:rPr>
                        <a:t>2019-2020 </a:t>
                      </a:r>
                      <a:endParaRPr lang="ro-RO" sz="7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n-US" sz="700" u="none" strike="noStrike" dirty="0" smtClean="0">
                          <a:effectLst/>
                        </a:rPr>
                        <a:t>(</a:t>
                      </a:r>
                      <a:r>
                        <a:rPr lang="ro-RO" sz="700" u="none" strike="noStrike" dirty="0" err="1" smtClean="0">
                          <a:effectLst/>
                        </a:rPr>
                        <a:t>approved</a:t>
                      </a:r>
                      <a:r>
                        <a:rPr lang="ro-RO" sz="700" u="none" strike="noStrike" baseline="0" dirty="0" smtClean="0">
                          <a:effectLst/>
                        </a:rPr>
                        <a:t> </a:t>
                      </a:r>
                      <a:r>
                        <a:rPr lang="ro-RO" sz="700" u="none" strike="noStrike" baseline="0" dirty="0" err="1" smtClean="0">
                          <a:effectLst/>
                        </a:rPr>
                        <a:t>tariffs</a:t>
                      </a:r>
                      <a:r>
                        <a:rPr lang="en-US" sz="700" u="none" strike="noStrike" dirty="0" smtClean="0">
                          <a:effectLst/>
                        </a:rPr>
                        <a:t>)</a:t>
                      </a:r>
                      <a:endParaRPr lang="en-US" sz="7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 dirty="0" smtClean="0">
                          <a:effectLst/>
                        </a:rPr>
                        <a:t>2020-2021</a:t>
                      </a:r>
                      <a:endParaRPr lang="ro-RO" sz="7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n-US" sz="700" u="none" strike="noStrike" dirty="0" smtClean="0">
                          <a:effectLst/>
                        </a:rPr>
                        <a:t> (</a:t>
                      </a:r>
                      <a:r>
                        <a:rPr lang="ro-RO" sz="700" u="none" strike="noStrike" dirty="0" err="1" smtClean="0">
                          <a:effectLst/>
                        </a:rPr>
                        <a:t>forecasted</a:t>
                      </a:r>
                      <a:r>
                        <a:rPr lang="ro-RO" sz="700" u="none" strike="noStrike" dirty="0" smtClean="0">
                          <a:effectLst/>
                        </a:rPr>
                        <a:t> </a:t>
                      </a:r>
                      <a:r>
                        <a:rPr lang="ro-RO" sz="700" u="none" strike="noStrike" dirty="0" err="1" smtClean="0">
                          <a:effectLst/>
                        </a:rPr>
                        <a:t>tariffs</a:t>
                      </a:r>
                      <a:r>
                        <a:rPr lang="en-US" sz="700" u="none" strike="noStrike" dirty="0" smtClean="0">
                          <a:effectLst/>
                        </a:rPr>
                        <a:t>)</a:t>
                      </a:r>
                      <a:endParaRPr lang="en-US" sz="7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 dirty="0">
                          <a:effectLst/>
                        </a:rPr>
                        <a:t>2021-2022 </a:t>
                      </a:r>
                      <a:endParaRPr lang="ro-RO" sz="7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n-US" sz="700" u="none" strike="noStrike" dirty="0" smtClean="0">
                          <a:effectLst/>
                        </a:rPr>
                        <a:t>(</a:t>
                      </a:r>
                      <a:r>
                        <a:rPr lang="ro-RO" sz="700" u="none" strike="noStrike" dirty="0" err="1" smtClean="0">
                          <a:effectLst/>
                        </a:rPr>
                        <a:t>forecasted</a:t>
                      </a:r>
                      <a:r>
                        <a:rPr lang="ro-RO" sz="700" u="none" strike="noStrike" dirty="0" smtClean="0">
                          <a:effectLst/>
                        </a:rPr>
                        <a:t> </a:t>
                      </a:r>
                      <a:r>
                        <a:rPr lang="ro-RO" sz="700" u="none" strike="noStrike" dirty="0" err="1" smtClean="0">
                          <a:effectLst/>
                        </a:rPr>
                        <a:t>tariffs</a:t>
                      </a:r>
                      <a:r>
                        <a:rPr lang="en-US" sz="700" u="none" strike="noStrike" dirty="0" smtClean="0">
                          <a:effectLst/>
                        </a:rPr>
                        <a:t>)</a:t>
                      </a:r>
                      <a:endParaRPr lang="en-US" sz="7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 dirty="0">
                          <a:effectLst/>
                        </a:rPr>
                        <a:t>2022-2023 </a:t>
                      </a:r>
                      <a:endParaRPr lang="ro-RO" sz="7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n-US" sz="700" u="none" strike="noStrike" dirty="0" smtClean="0">
                          <a:effectLst/>
                        </a:rPr>
                        <a:t>(</a:t>
                      </a:r>
                      <a:r>
                        <a:rPr lang="ro-RO" sz="700" u="none" strike="noStrike" dirty="0" err="1" smtClean="0">
                          <a:effectLst/>
                        </a:rPr>
                        <a:t>forecasted</a:t>
                      </a:r>
                      <a:r>
                        <a:rPr lang="ro-RO" sz="700" u="none" strike="noStrike" dirty="0" smtClean="0">
                          <a:effectLst/>
                        </a:rPr>
                        <a:t> </a:t>
                      </a:r>
                      <a:r>
                        <a:rPr lang="ro-RO" sz="700" u="none" strike="noStrike" dirty="0" err="1" smtClean="0">
                          <a:effectLst/>
                        </a:rPr>
                        <a:t>tariffs</a:t>
                      </a:r>
                      <a:r>
                        <a:rPr lang="en-US" sz="700" u="none" strike="noStrike" dirty="0" smtClean="0">
                          <a:effectLst/>
                        </a:rPr>
                        <a:t>)</a:t>
                      </a:r>
                      <a:endParaRPr lang="en-US" sz="7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 dirty="0" smtClean="0">
                          <a:effectLst/>
                        </a:rPr>
                        <a:t>2023-2024</a:t>
                      </a:r>
                      <a:endParaRPr lang="ro-RO" sz="7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n-US" sz="700" u="none" strike="noStrike" dirty="0" smtClean="0">
                          <a:effectLst/>
                        </a:rPr>
                        <a:t> (</a:t>
                      </a:r>
                      <a:r>
                        <a:rPr lang="ro-RO" sz="700" u="none" strike="noStrike" dirty="0" err="1" smtClean="0">
                          <a:effectLst/>
                        </a:rPr>
                        <a:t>forecasted</a:t>
                      </a:r>
                      <a:r>
                        <a:rPr lang="ro-RO" sz="700" u="none" strike="noStrike" dirty="0" smtClean="0">
                          <a:effectLst/>
                        </a:rPr>
                        <a:t> </a:t>
                      </a:r>
                      <a:r>
                        <a:rPr lang="ro-RO" sz="700" u="none" strike="noStrike" dirty="0" err="1" smtClean="0">
                          <a:effectLst/>
                        </a:rPr>
                        <a:t>tariffs</a:t>
                      </a:r>
                      <a:r>
                        <a:rPr lang="en-US" sz="700" u="none" strike="noStrike" dirty="0" smtClean="0">
                          <a:effectLst/>
                        </a:rPr>
                        <a:t>)</a:t>
                      </a:r>
                      <a:endParaRPr lang="en-US" sz="7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</a:tr>
              <a:tr h="1170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 dirty="0">
                          <a:effectLst/>
                        </a:rPr>
                        <a:t>1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 dirty="0">
                          <a:effectLst/>
                        </a:rPr>
                        <a:t>2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 dirty="0">
                          <a:effectLst/>
                        </a:rPr>
                        <a:t>3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 dirty="0">
                          <a:effectLst/>
                        </a:rPr>
                        <a:t>4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 dirty="0">
                          <a:effectLst/>
                        </a:rPr>
                        <a:t>5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 dirty="0">
                          <a:effectLst/>
                        </a:rPr>
                        <a:t>6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9004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noProof="0" dirty="0" smtClean="0">
                          <a:effectLst/>
                        </a:rPr>
                        <a:t>Reference price for </a:t>
                      </a:r>
                      <a:r>
                        <a:rPr lang="en-US" sz="1000" baseline="0" noProof="0" dirty="0" smtClean="0">
                          <a:latin typeface="+mn-lt"/>
                        </a:rPr>
                        <a:t>the group of NTS</a:t>
                      </a:r>
                      <a:endParaRPr lang="en-US" sz="1000" noProof="0" dirty="0" smtClean="0">
                        <a:latin typeface="+mn-lt"/>
                      </a:endParaRPr>
                    </a:p>
                    <a:p>
                      <a:pPr algn="ctr"/>
                      <a:r>
                        <a:rPr lang="en-US" sz="1000" baseline="0" noProof="0" dirty="0" smtClean="0">
                          <a:latin typeface="+mn-lt"/>
                        </a:rPr>
                        <a:t>entry points</a:t>
                      </a:r>
                      <a:endParaRPr lang="en-US" sz="1000" noProof="0" dirty="0" smtClean="0">
                        <a:latin typeface="+mn-lt"/>
                      </a:endParaRPr>
                    </a:p>
                    <a:p>
                      <a:pPr algn="ctr" rtl="0" fontAlgn="ctr"/>
                      <a:r>
                        <a:rPr lang="en-US" sz="1000" u="none" strike="noStrike" noProof="0" dirty="0" smtClean="0">
                          <a:effectLst/>
                        </a:rPr>
                        <a:t> 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1,90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 smtClean="0">
                          <a:effectLst/>
                        </a:rPr>
                        <a:t>2,47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 smtClean="0">
                          <a:effectLst/>
                        </a:rPr>
                        <a:t>2,23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2,77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2,81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0042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noProof="0" dirty="0" smtClean="0">
                          <a:effectLst/>
                        </a:rPr>
                        <a:t>Reference price for </a:t>
                      </a:r>
                      <a:r>
                        <a:rPr lang="en-US" sz="1000" noProof="0" dirty="0" smtClean="0">
                          <a:latin typeface="+mn-lt"/>
                        </a:rPr>
                        <a:t>the group</a:t>
                      </a:r>
                      <a:r>
                        <a:rPr lang="en-US" sz="1000" baseline="0" noProof="0" dirty="0" smtClean="0">
                          <a:latin typeface="+mn-lt"/>
                        </a:rPr>
                        <a:t> of NTS exit points</a:t>
                      </a:r>
                      <a:endParaRPr lang="en-US" sz="1000" u="none" strike="noStrike" noProof="0" dirty="0" smtClean="0">
                        <a:effectLst/>
                      </a:endParaRPr>
                    </a:p>
                    <a:p>
                      <a:pPr algn="ctr" rtl="0" fontAlgn="ctr"/>
                      <a:endParaRPr lang="en-US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1,48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2,22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2,67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3,02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3,06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02863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noProof="0" dirty="0" smtClean="0">
                          <a:effectLst/>
                        </a:rPr>
                        <a:t>Reference price for </a:t>
                      </a:r>
                      <a:r>
                        <a:rPr lang="en-US" sz="1000" baseline="0" noProof="0" dirty="0" smtClean="0">
                          <a:latin typeface="+mn-lt"/>
                        </a:rPr>
                        <a:t>the group of NTS</a:t>
                      </a:r>
                      <a:endParaRPr lang="en-US" sz="1000" noProof="0" dirty="0" smtClean="0">
                        <a:latin typeface="+mn-lt"/>
                      </a:endParaRPr>
                    </a:p>
                    <a:p>
                      <a:pPr algn="ctr"/>
                      <a:r>
                        <a:rPr lang="en-US" sz="1000" baseline="0" noProof="0" dirty="0" smtClean="0">
                          <a:latin typeface="+mn-lt"/>
                        </a:rPr>
                        <a:t>entry points from storage facilities</a:t>
                      </a:r>
                      <a:endParaRPr lang="en-US" sz="1000" noProof="0" dirty="0" smtClean="0">
                        <a:latin typeface="+mn-lt"/>
                      </a:endParaRPr>
                    </a:p>
                    <a:p>
                      <a:pPr algn="ctr" rtl="0" fontAlgn="ctr"/>
                      <a:endParaRPr lang="en-US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0,95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 smtClean="0">
                          <a:effectLst/>
                        </a:rPr>
                        <a:t>1,24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 smtClean="0">
                          <a:effectLst/>
                        </a:rPr>
                        <a:t>1,11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 smtClean="0">
                          <a:effectLst/>
                        </a:rPr>
                        <a:t>1,39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 smtClean="0">
                          <a:effectLst/>
                        </a:rPr>
                        <a:t>1,41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0286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noProof="0" dirty="0" smtClean="0">
                          <a:effectLst/>
                        </a:rPr>
                        <a:t>Reference price for </a:t>
                      </a:r>
                      <a:r>
                        <a:rPr lang="en-US" sz="1000" noProof="0" dirty="0" smtClean="0">
                          <a:latin typeface="+mn-lt"/>
                        </a:rPr>
                        <a:t>the group</a:t>
                      </a:r>
                      <a:r>
                        <a:rPr lang="en-US" sz="1000" baseline="0" noProof="0" dirty="0" smtClean="0">
                          <a:latin typeface="+mn-lt"/>
                        </a:rPr>
                        <a:t> of NTS exit points to storage facilities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0,74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 smtClean="0">
                          <a:effectLst/>
                        </a:rPr>
                        <a:t>1,11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 smtClean="0">
                          <a:effectLst/>
                        </a:rPr>
                        <a:t>1,34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 smtClean="0">
                          <a:effectLst/>
                        </a:rPr>
                        <a:t>1,51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1,53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593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+mn-lt"/>
                        </a:rPr>
                        <a:t>The tariff for the gas volume transmitted </a:t>
                      </a: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1,51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 smtClean="0">
                          <a:effectLst/>
                        </a:rPr>
                        <a:t>1,69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 smtClean="0">
                          <a:effectLst/>
                        </a:rPr>
                        <a:t>1,14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 smtClean="0">
                          <a:effectLst/>
                        </a:rPr>
                        <a:t>1,42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 smtClean="0">
                          <a:effectLst/>
                        </a:rPr>
                        <a:t>1,43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97183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</TotalTime>
  <Words>121</Words>
  <Application>Microsoft Office PowerPoint</Application>
  <PresentationFormat>Widescreen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Georgia</vt:lpstr>
      <vt:lpstr>Wingdings</vt:lpstr>
      <vt:lpstr>Wingdings 2</vt:lpstr>
      <vt:lpstr>1_Civic</vt:lpstr>
      <vt:lpstr>The trends of the forecasted tariffs for the fourth regulated period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Informaţii privind venitul reglementat şi venitul total</dc:title>
  <dc:creator>Marius Adrian Ionita</dc:creator>
  <cp:lastModifiedBy>Mihai Iuliu Fodor</cp:lastModifiedBy>
  <cp:revision>21</cp:revision>
  <dcterms:created xsi:type="dcterms:W3CDTF">2018-07-31T10:06:02Z</dcterms:created>
  <dcterms:modified xsi:type="dcterms:W3CDTF">2019-08-30T07:58:11Z</dcterms:modified>
</cp:coreProperties>
</file>