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4" r:id="rId1"/>
  </p:sldMasterIdLst>
  <p:sldIdLst>
    <p:sldId id="261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63" userDrawn="1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6" autoAdjust="0"/>
    <p:restoredTop sz="94660"/>
  </p:normalViewPr>
  <p:slideViewPr>
    <p:cSldViewPr snapToGrid="0">
      <p:cViewPr varScale="1">
        <p:scale>
          <a:sx n="65" d="100"/>
          <a:sy n="65" d="100"/>
        </p:scale>
        <p:origin x="726" y="39"/>
      </p:cViewPr>
      <p:guideLst>
        <p:guide orient="horz" pos="663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1988800" y="3048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12192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95072" y="6391658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828800" y="2819400"/>
            <a:ext cx="85344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48A40-9BB5-47E2-A42C-ECC6F70C8BE1}" type="datetime1">
              <a:rPr lang="en-US" smtClean="0"/>
              <a:pPr/>
              <a:t>8/19/2019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207264" y="2420112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203200" y="152400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3" name="Oval 12"/>
          <p:cNvSpPr/>
          <p:nvPr/>
        </p:nvSpPr>
        <p:spPr>
          <a:xfrm>
            <a:off x="5689600" y="2115312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5815584" y="2209800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5791200" y="2199452"/>
            <a:ext cx="6096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914400" y="381000"/>
            <a:ext cx="103632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8717851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ED029-5226-444C-81BE-0ACA76FADA4E}" type="datetime1">
              <a:rPr lang="en-US" smtClean="0"/>
              <a:pPr/>
              <a:t>8/19/2019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21893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9347200" y="0"/>
            <a:ext cx="28448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2192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95072" y="6391658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203200" y="155448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6403340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9119616" y="2925763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9245600" y="3020251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21216" y="3009903"/>
            <a:ext cx="609600" cy="441325"/>
          </a:xfrm>
        </p:spPr>
        <p:txBody>
          <a:bodyPr/>
          <a:lstStyle/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06400" y="304800"/>
            <a:ext cx="87376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8864B-4047-44FA-BB3F-77E8F5986E07}" type="datetime1">
              <a:rPr lang="en-US" smtClean="0"/>
              <a:pPr/>
              <a:t>8/19/2019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855200" y="304803"/>
            <a:ext cx="1930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2733733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3A5A5-6D3E-4B27-958E-7C2341A4BEA0}" type="datetime1">
              <a:rPr lang="en-US" smtClean="0"/>
              <a:pPr/>
              <a:t>8/19/2019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815584" y="1026374"/>
            <a:ext cx="609600" cy="441325"/>
          </a:xfrm>
        </p:spPr>
        <p:txBody>
          <a:bodyPr/>
          <a:lstStyle/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02336" y="1527048"/>
            <a:ext cx="1133856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8082302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11988800" y="1905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203200" y="2286000"/>
            <a:ext cx="11777472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207264" y="142352"/>
            <a:ext cx="11777472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24569" y="2743202"/>
            <a:ext cx="8640233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95072" y="6391658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203200" y="152400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9FF78-2FDC-4EE5-8FB5-CB5311265E0D}" type="datetime1">
              <a:rPr lang="en-US" smtClean="0"/>
              <a:pPr/>
              <a:t>8/19/2019</a:t>
            </a:fld>
            <a:endParaRPr lang="en-US" dirty="0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203200" y="2438400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5689600" y="2115312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5815584" y="2209800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791200" y="2199452"/>
            <a:ext cx="6096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533400"/>
            <a:ext cx="103632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8887740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2336" y="228600"/>
            <a:ext cx="113792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721600" y="6409944"/>
            <a:ext cx="4059936" cy="365760"/>
          </a:xfrm>
        </p:spPr>
        <p:txBody>
          <a:bodyPr/>
          <a:lstStyle/>
          <a:p>
            <a:fld id="{7607CF45-8A00-4FF7-A7BE-80F7E50264E9}" type="datetime1">
              <a:rPr lang="en-US" smtClean="0"/>
              <a:pPr/>
              <a:t>8/19/2019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6084109" y="1575654"/>
            <a:ext cx="11895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402336" y="1371600"/>
            <a:ext cx="53848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6400800" y="1371600"/>
            <a:ext cx="53848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3382672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6096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12192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03200" y="1371600"/>
            <a:ext cx="11777472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94564" y="6391656"/>
            <a:ext cx="11777472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2338" y="1524001"/>
            <a:ext cx="5386917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388442" y="1524000"/>
            <a:ext cx="5389033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6690F-97DD-4A68-82B6-92C26B30ABC5}" type="datetime1">
              <a:rPr lang="en-US" smtClean="0"/>
              <a:pPr/>
              <a:t>8/19/2019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06400" y="6409944"/>
            <a:ext cx="4775200" cy="36576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203200" y="1280160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203200" y="155448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402336" y="2471384"/>
            <a:ext cx="5388864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6400800" y="2471383"/>
            <a:ext cx="53848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5689600" y="956036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27" name="Oval 26"/>
          <p:cNvSpPr/>
          <p:nvPr/>
        </p:nvSpPr>
        <p:spPr>
          <a:xfrm>
            <a:off x="5815584" y="1050524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5791200" y="1042418"/>
            <a:ext cx="609600" cy="441325"/>
          </a:xfrm>
        </p:spPr>
        <p:txBody>
          <a:bodyPr/>
          <a:lstStyle>
            <a:lvl1pPr algn="ctr">
              <a:defRPr/>
            </a:lvl1pPr>
          </a:lstStyle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0940656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7EF11-735F-4ACC-9151-C3984C16448A}" type="datetime1">
              <a:rPr lang="en-US" smtClean="0"/>
              <a:pPr/>
              <a:t>8/19/2019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5791200" y="1036022"/>
            <a:ext cx="609600" cy="441325"/>
          </a:xfrm>
        </p:spPr>
        <p:txBody>
          <a:bodyPr/>
          <a:lstStyle/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41205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12192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95072" y="6391658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203200" y="158496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7495E-D411-46C7-85C8-DB4F8349F469}" type="datetime1">
              <a:rPr lang="en-US" smtClean="0"/>
              <a:pPr/>
              <a:t>8/19/2019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5689600" y="6324600"/>
            <a:ext cx="8128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46584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203200" y="152400"/>
            <a:ext cx="11777472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12192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03200" y="609600"/>
            <a:ext cx="36576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914400"/>
            <a:ext cx="31496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08000" y="1981202"/>
            <a:ext cx="31496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203200" y="152400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203200" y="533400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4165600" y="685800"/>
            <a:ext cx="75184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727200" y="228600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1853184" y="323088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828800" y="312740"/>
            <a:ext cx="6096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99136" y="6388387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EB1EE-35B2-4DC7-A243-62265AB103C8}" type="datetime1">
              <a:rPr lang="en-US" smtClean="0"/>
              <a:pPr/>
              <a:t>8/19/2019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2336" y="6410848"/>
            <a:ext cx="4511040" cy="365760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05164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203200" y="533400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203200" y="152400"/>
            <a:ext cx="11777472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03200" y="609600"/>
            <a:ext cx="36576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203200" y="155448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1727200" y="228600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3" name="Oval 12"/>
          <p:cNvSpPr/>
          <p:nvPr/>
        </p:nvSpPr>
        <p:spPr>
          <a:xfrm>
            <a:off x="1853184" y="323088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828800" y="312740"/>
            <a:ext cx="609600" cy="441325"/>
          </a:xfrm>
        </p:spPr>
        <p:txBody>
          <a:bodyPr/>
          <a:lstStyle/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00500" y="5029200"/>
            <a:ext cx="78232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00500" y="609600"/>
            <a:ext cx="78232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8000" y="990600"/>
            <a:ext cx="32512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99136" y="6388387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717536" y="6404984"/>
            <a:ext cx="4059936" cy="365760"/>
          </a:xfrm>
        </p:spPr>
        <p:txBody>
          <a:bodyPr/>
          <a:lstStyle/>
          <a:p>
            <a:fld id="{EA70D8B6-9A15-4A12-B1CC-20CEDD1D6C7B}" type="datetime1">
              <a:rPr lang="en-US" smtClean="0"/>
              <a:pPr/>
              <a:t>8/19/2019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2336" y="6410848"/>
            <a:ext cx="4779264" cy="365760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45767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2"/>
            <a:ext cx="12192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99136" y="6388387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7721600" y="6404984"/>
            <a:ext cx="4059936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0CDA8CEF-D296-433A-BBDF-4CEAAF87FB58}" type="datetime1">
              <a:rPr lang="en-US" smtClean="0"/>
              <a:pPr/>
              <a:t>8/19/2019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06400" y="6410848"/>
            <a:ext cx="4775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203200" y="155448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203200" y="1276743"/>
            <a:ext cx="1177747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5689600" y="956036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5815584" y="1050524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5791200" y="1040176"/>
            <a:ext cx="6096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02336" y="228600"/>
            <a:ext cx="113792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02336" y="1524000"/>
            <a:ext cx="113792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4536881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5" r:id="rId1"/>
    <p:sldLayoutId id="2147483846" r:id="rId2"/>
    <p:sldLayoutId id="2147483847" r:id="rId3"/>
    <p:sldLayoutId id="2147483848" r:id="rId4"/>
    <p:sldLayoutId id="2147483849" r:id="rId5"/>
    <p:sldLayoutId id="2147483850" r:id="rId6"/>
    <p:sldLayoutId id="2147483851" r:id="rId7"/>
    <p:sldLayoutId id="2147483852" r:id="rId8"/>
    <p:sldLayoutId id="2147483853" r:id="rId9"/>
    <p:sldLayoutId id="2147483854" r:id="rId10"/>
    <p:sldLayoutId id="2147483855" r:id="rId11"/>
  </p:sldLayoutIdLst>
  <p:hf hdr="0" ftr="0" dt="0"/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2600" y="228600"/>
            <a:ext cx="8577072" cy="609600"/>
          </a:xfrm>
        </p:spPr>
        <p:txBody>
          <a:bodyPr>
            <a:noAutofit/>
          </a:bodyPr>
          <a:lstStyle/>
          <a:p>
            <a:r>
              <a:rPr lang="en-US" sz="2000" dirty="0"/>
              <a:t>The trends of the approved tariffs during  O</a:t>
            </a:r>
            <a:r>
              <a:rPr lang="ro-RO" sz="2000" dirty="0" err="1"/>
              <a:t>ctobe</a:t>
            </a:r>
            <a:r>
              <a:rPr lang="en-US" sz="2000" dirty="0"/>
              <a:t>r</a:t>
            </a:r>
            <a:r>
              <a:rPr lang="ro-RO" sz="2000" dirty="0"/>
              <a:t> </a:t>
            </a:r>
            <a:r>
              <a:rPr lang="ro-RO" sz="2000" dirty="0" smtClean="0"/>
              <a:t>2018 </a:t>
            </a:r>
            <a:r>
              <a:rPr lang="ro-RO" sz="2000" dirty="0"/>
              <a:t>– </a:t>
            </a:r>
            <a:r>
              <a:rPr lang="en-US" sz="2000" dirty="0"/>
              <a:t>S</a:t>
            </a:r>
            <a:r>
              <a:rPr lang="ro-RO" sz="2000" dirty="0" err="1"/>
              <a:t>eptemb</a:t>
            </a:r>
            <a:r>
              <a:rPr lang="en-US" sz="2000" dirty="0" err="1"/>
              <a:t>er</a:t>
            </a:r>
            <a:r>
              <a:rPr lang="ro-RO" sz="2000"/>
              <a:t> </a:t>
            </a:r>
            <a:r>
              <a:rPr lang="ro-RO" sz="2000" smtClean="0"/>
              <a:t>2020</a:t>
            </a:r>
            <a:endParaRPr lang="en-US" sz="2000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246506991"/>
              </p:ext>
            </p:extLst>
          </p:nvPr>
        </p:nvGraphicFramePr>
        <p:xfrm>
          <a:off x="2459038" y="1482213"/>
          <a:ext cx="7403690" cy="465364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05981"/>
                <a:gridCol w="1445342"/>
                <a:gridCol w="1231490"/>
                <a:gridCol w="1120877"/>
              </a:tblGrid>
              <a:tr h="278808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Transmission</a:t>
                      </a:r>
                      <a:r>
                        <a:rPr lang="en-US" sz="1000" baseline="0" dirty="0" smtClean="0"/>
                        <a:t> service</a:t>
                      </a:r>
                      <a:endParaRPr lang="en-US" sz="1000" dirty="0"/>
                    </a:p>
                  </a:txBody>
                  <a:tcPr marL="2787" marR="2787" marT="2787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 smtClean="0">
                          <a:effectLst/>
                        </a:rPr>
                        <a:t>2018-2019</a:t>
                      </a:r>
                      <a:endParaRPr lang="ro-RO" sz="1000" u="none" strike="noStrike" dirty="0" smtClean="0">
                        <a:effectLst/>
                      </a:endParaRPr>
                    </a:p>
                    <a:p>
                      <a:pPr algn="ctr" rtl="0" fontAlgn="ctr"/>
                      <a:r>
                        <a:rPr lang="en-US" sz="1000" u="none" strike="noStrike" dirty="0" smtClean="0">
                          <a:effectLst/>
                        </a:rPr>
                        <a:t> (</a:t>
                      </a:r>
                      <a:r>
                        <a:rPr lang="ro-RO" sz="1000" u="none" strike="noStrike" dirty="0" err="1" smtClean="0">
                          <a:effectLst/>
                        </a:rPr>
                        <a:t>approved</a:t>
                      </a:r>
                      <a:r>
                        <a:rPr lang="ro-RO" sz="1000" u="none" strike="noStrike" dirty="0" smtClean="0">
                          <a:effectLst/>
                        </a:rPr>
                        <a:t> </a:t>
                      </a:r>
                      <a:r>
                        <a:rPr lang="ro-RO" sz="1000" u="none" strike="noStrike" dirty="0" err="1" smtClean="0">
                          <a:effectLst/>
                        </a:rPr>
                        <a:t>tariffs</a:t>
                      </a:r>
                      <a:r>
                        <a:rPr lang="en-US" sz="1000" u="none" strike="noStrike" dirty="0" smtClean="0">
                          <a:effectLst/>
                        </a:rPr>
                        <a:t>)</a:t>
                      </a:r>
                      <a:endParaRPr lang="en-US" sz="1000" b="1" i="0" u="none" strike="noStrike" dirty="0">
                        <a:solidFill>
                          <a:srgbClr val="FFFFFF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2787" marR="2787" marT="2787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2019-2020 </a:t>
                      </a:r>
                      <a:endParaRPr lang="ro-RO" sz="1000" u="none" strike="noStrike" dirty="0" smtClean="0">
                        <a:effectLst/>
                      </a:endParaRPr>
                    </a:p>
                    <a:p>
                      <a:pPr algn="ctr" rtl="0" fontAlgn="ctr"/>
                      <a:r>
                        <a:rPr lang="en-US" sz="1000" u="none" strike="noStrike" dirty="0" smtClean="0">
                          <a:effectLst/>
                        </a:rPr>
                        <a:t>(</a:t>
                      </a:r>
                      <a:r>
                        <a:rPr lang="ro-RO" sz="1000" u="none" strike="noStrike" dirty="0" err="1" smtClean="0">
                          <a:effectLst/>
                        </a:rPr>
                        <a:t>approved</a:t>
                      </a:r>
                      <a:r>
                        <a:rPr lang="ro-RO" sz="1000" u="none" strike="noStrike" baseline="0" dirty="0" smtClean="0">
                          <a:effectLst/>
                        </a:rPr>
                        <a:t> </a:t>
                      </a:r>
                      <a:r>
                        <a:rPr lang="ro-RO" sz="1000" u="none" strike="noStrike" baseline="0" dirty="0" err="1" smtClean="0">
                          <a:effectLst/>
                        </a:rPr>
                        <a:t>tariffs</a:t>
                      </a:r>
                      <a:r>
                        <a:rPr lang="en-US" sz="1000" u="none" strike="noStrike" dirty="0" smtClean="0">
                          <a:effectLst/>
                        </a:rPr>
                        <a:t>)</a:t>
                      </a:r>
                      <a:endParaRPr lang="en-US" sz="1000" b="1" i="0" u="none" strike="noStrike" dirty="0">
                        <a:solidFill>
                          <a:srgbClr val="FFFFFF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2787" marR="2787" marT="2787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 err="1" smtClean="0">
                          <a:effectLst/>
                        </a:rPr>
                        <a:t>Varia</a:t>
                      </a:r>
                      <a:r>
                        <a:rPr lang="ro-RO" sz="1000" u="none" strike="noStrike" dirty="0" err="1" smtClean="0">
                          <a:effectLst/>
                        </a:rPr>
                        <a:t>tion</a:t>
                      </a:r>
                      <a:endParaRPr lang="en-US" sz="1000" b="1" i="0" u="none" strike="noStrike" dirty="0">
                        <a:solidFill>
                          <a:srgbClr val="FFFFFF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2787" marR="2787" marT="2787" marB="0" anchor="ctr">
                    <a:solidFill>
                      <a:schemeClr val="accent3"/>
                    </a:solidFill>
                  </a:tcPr>
                </a:tc>
              </a:tr>
              <a:tr h="228544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2787" marR="2787" marT="2787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2787" marR="2787" marT="2787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3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2787" marR="2787" marT="2787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>
                          <a:effectLst/>
                        </a:rPr>
                        <a:t>4 = (3/2 %) - 100%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2787" marR="2787" marT="2787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90042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noProof="0" dirty="0" smtClean="0">
                          <a:latin typeface="+mn-lt"/>
                        </a:rPr>
                        <a:t>The</a:t>
                      </a:r>
                      <a:r>
                        <a:rPr lang="en-US" sz="1000" baseline="0" noProof="0" dirty="0" smtClean="0">
                          <a:latin typeface="+mn-lt"/>
                        </a:rPr>
                        <a:t> tariff </a:t>
                      </a:r>
                      <a:r>
                        <a:rPr lang="en-US" sz="1000" noProof="0" dirty="0" smtClean="0">
                          <a:latin typeface="+mn-lt"/>
                        </a:rPr>
                        <a:t> for the </a:t>
                      </a:r>
                      <a:r>
                        <a:rPr lang="en-US" sz="1000" baseline="0" noProof="0" dirty="0" smtClean="0">
                          <a:latin typeface="+mn-lt"/>
                        </a:rPr>
                        <a:t>firm/interruptible annual  capacity booking products in the group of NTS</a:t>
                      </a:r>
                      <a:endParaRPr lang="en-US" sz="1000" noProof="0" dirty="0" smtClean="0">
                        <a:latin typeface="+mn-lt"/>
                      </a:endParaRPr>
                    </a:p>
                    <a:p>
                      <a:pPr algn="ctr"/>
                      <a:r>
                        <a:rPr lang="en-US" sz="1000" baseline="0" noProof="0" dirty="0" smtClean="0">
                          <a:latin typeface="+mn-lt"/>
                        </a:rPr>
                        <a:t>entry points</a:t>
                      </a:r>
                      <a:endParaRPr lang="en-US" sz="1000" noProof="0" dirty="0">
                        <a:latin typeface="+mn-lt"/>
                      </a:endParaRPr>
                    </a:p>
                  </a:txBody>
                  <a:tcPr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1,68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2787" marR="2787" marT="2787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1,90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2787" marR="2787" marT="2787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000" u="none" strike="noStrike" dirty="0">
                          <a:effectLst/>
                        </a:rPr>
                        <a:t>13,10%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2787" marR="2787" marT="2787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90042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noProof="0" dirty="0" smtClean="0">
                          <a:latin typeface="+mn-lt"/>
                        </a:rPr>
                        <a:t>The tariff for the firm/interruptible annual capacity booking products in the group</a:t>
                      </a:r>
                      <a:r>
                        <a:rPr lang="en-US" sz="1000" baseline="0" noProof="0" dirty="0" smtClean="0">
                          <a:latin typeface="+mn-lt"/>
                        </a:rPr>
                        <a:t> of NTS exit points</a:t>
                      </a:r>
                      <a:endParaRPr lang="en-US" sz="1000" noProof="0" dirty="0" smtClean="0">
                        <a:latin typeface="+mn-lt"/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1,63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2787" marR="2787" marT="2787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1,48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2787" marR="2787" marT="2787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000" u="none" strike="noStrike" dirty="0">
                          <a:effectLst/>
                        </a:rPr>
                        <a:t>-9,20%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2787" marR="2787" marT="2787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102863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noProof="0" dirty="0" smtClean="0">
                          <a:latin typeface="+mn-lt"/>
                        </a:rPr>
                        <a:t>The</a:t>
                      </a:r>
                      <a:r>
                        <a:rPr lang="en-US" sz="1000" baseline="0" noProof="0" dirty="0" smtClean="0">
                          <a:latin typeface="+mn-lt"/>
                        </a:rPr>
                        <a:t> tariff </a:t>
                      </a:r>
                      <a:r>
                        <a:rPr lang="en-US" sz="1000" noProof="0" dirty="0" smtClean="0">
                          <a:latin typeface="+mn-lt"/>
                        </a:rPr>
                        <a:t> for the </a:t>
                      </a:r>
                      <a:r>
                        <a:rPr lang="en-US" sz="1000" baseline="0" noProof="0" dirty="0" smtClean="0">
                          <a:latin typeface="+mn-lt"/>
                        </a:rPr>
                        <a:t>firm/interruptible annual  capacity booking products in the group of NTS</a:t>
                      </a:r>
                      <a:endParaRPr lang="en-US" sz="1000" noProof="0" dirty="0" smtClean="0">
                        <a:latin typeface="+mn-lt"/>
                      </a:endParaRPr>
                    </a:p>
                    <a:p>
                      <a:pPr algn="ctr"/>
                      <a:r>
                        <a:rPr lang="en-US" sz="1000" baseline="0" noProof="0" dirty="0" smtClean="0">
                          <a:latin typeface="+mn-lt"/>
                        </a:rPr>
                        <a:t>entry points from storage facilities</a:t>
                      </a:r>
                      <a:endParaRPr lang="en-US" sz="1000" noProof="0" dirty="0">
                        <a:latin typeface="+mn-lt"/>
                      </a:endParaRPr>
                    </a:p>
                  </a:txBody>
                  <a:tcPr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1,68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2787" marR="2787" marT="2787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0,95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2787" marR="2787" marT="2787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000" u="none" strike="noStrike" dirty="0">
                          <a:effectLst/>
                        </a:rPr>
                        <a:t>-43,45%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2787" marR="2787" marT="2787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102863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noProof="0" dirty="0" smtClean="0">
                          <a:latin typeface="+mn-lt"/>
                        </a:rPr>
                        <a:t>The tariff for the firm/interruptible annual capacity booking products in the group</a:t>
                      </a:r>
                      <a:r>
                        <a:rPr lang="en-US" sz="1000" baseline="0" noProof="0" dirty="0" smtClean="0">
                          <a:latin typeface="+mn-lt"/>
                        </a:rPr>
                        <a:t> of NTS exit points to storage facilities</a:t>
                      </a:r>
                      <a:endParaRPr lang="en-US" sz="1000" noProof="0" dirty="0" smtClean="0">
                        <a:latin typeface="+mn-lt"/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>
                          <a:effectLst/>
                        </a:rPr>
                        <a:t>1,63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2787" marR="2787" marT="2787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0,74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2787" marR="2787" marT="2787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000" u="none" strike="noStrike" dirty="0">
                          <a:effectLst/>
                        </a:rPr>
                        <a:t>-54,60%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2787" marR="2787" marT="2787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25938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>
                          <a:latin typeface="+mn-lt"/>
                        </a:rPr>
                        <a:t>The tariff for the gas volume transmitted </a:t>
                      </a:r>
                      <a:endParaRPr lang="en-US" sz="1000" dirty="0" smtClean="0">
                        <a:latin typeface="+mn-lt"/>
                      </a:endParaRPr>
                    </a:p>
                  </a:txBody>
                  <a:tcPr marL="2787" marR="2787" marT="2787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1,87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2787" marR="2787" marT="2787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1,51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2787" marR="2787" marT="2787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000" u="none" strike="noStrike" dirty="0">
                          <a:effectLst/>
                        </a:rPr>
                        <a:t>-19,25%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2787" marR="2787" marT="2787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8971835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1_Civic">
  <a:themeElements>
    <a:clrScheme name="Custom 3">
      <a:dk1>
        <a:sysClr val="windowText" lastClr="000000"/>
      </a:dk1>
      <a:lt1>
        <a:sysClr val="window" lastClr="FFFFFF"/>
      </a:lt1>
      <a:dk2>
        <a:srgbClr val="646B86"/>
      </a:dk2>
      <a:lt2>
        <a:srgbClr val="F2F2F2"/>
      </a:lt2>
      <a:accent1>
        <a:srgbClr val="D16349"/>
      </a:accent1>
      <a:accent2>
        <a:srgbClr val="CCB400"/>
      </a:accent2>
      <a:accent3>
        <a:srgbClr val="00516B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62</TotalTime>
  <Words>143</Words>
  <Application>Microsoft Office PowerPoint</Application>
  <PresentationFormat>Widescreen</PresentationFormat>
  <Paragraphs>33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Georgia</vt:lpstr>
      <vt:lpstr>Wingdings</vt:lpstr>
      <vt:lpstr>Wingdings 2</vt:lpstr>
      <vt:lpstr>1_Civic</vt:lpstr>
      <vt:lpstr>The trends of the approved tariffs during  October 2018 – September 2020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Informaţii privind venitul reglementat şi venitul total</dc:title>
  <dc:creator>Marius Adrian Ionita</dc:creator>
  <cp:lastModifiedBy>Marius Adrian Ionita</cp:lastModifiedBy>
  <cp:revision>14</cp:revision>
  <dcterms:created xsi:type="dcterms:W3CDTF">2018-07-31T10:06:02Z</dcterms:created>
  <dcterms:modified xsi:type="dcterms:W3CDTF">2019-08-19T09:24:59Z</dcterms:modified>
</cp:coreProperties>
</file>