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60" d="100"/>
          <a:sy n="60" d="100"/>
        </p:scale>
        <p:origin x="1857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19.08.2019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transgaz.ro/sites/default/files/Downloads/Capacity%20booking%20tariffs%20for%20the%20firm%20and%20interruptible%2C%20long%20and%20short-term%20transmission%20services%202019-202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Information regarding the transmission tariffs approved by ANRE Order </a:t>
            </a:r>
            <a:r>
              <a:rPr lang="en-US" sz="2000" dirty="0" smtClean="0"/>
              <a:t>No.</a:t>
            </a:r>
            <a:r>
              <a:rPr lang="ro-RO" sz="2000" dirty="0" smtClean="0"/>
              <a:t>64</a:t>
            </a:r>
            <a:r>
              <a:rPr lang="en-US" sz="2000" dirty="0" smtClean="0"/>
              <a:t>/201</a:t>
            </a:r>
            <a:r>
              <a:rPr lang="ro-RO" sz="2000" dirty="0" smtClean="0"/>
              <a:t>9</a:t>
            </a:r>
            <a:r>
              <a:rPr lang="en-US" sz="2000" dirty="0" smtClean="0"/>
              <a:t> </a:t>
            </a:r>
            <a:r>
              <a:rPr lang="en-US" sz="2000" dirty="0" smtClean="0"/>
              <a:t>for period </a:t>
            </a:r>
            <a:r>
              <a:rPr lang="en-US" sz="2000" dirty="0" smtClean="0"/>
              <a:t>oct.201</a:t>
            </a:r>
            <a:r>
              <a:rPr lang="ro-RO" sz="2000" dirty="0" smtClean="0"/>
              <a:t>9</a:t>
            </a:r>
            <a:r>
              <a:rPr lang="en-US" sz="2000" dirty="0" smtClean="0"/>
              <a:t>-sept.20</a:t>
            </a:r>
            <a:r>
              <a:rPr lang="ro-RO" sz="2000" dirty="0" smtClean="0"/>
              <a:t>20</a:t>
            </a:r>
            <a:endParaRPr lang="ro-RO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o-RO" sz="1800" i="1" u="sng" dirty="0"/>
                  <a:t>T</a:t>
                </a:r>
                <a:r>
                  <a:rPr lang="en-GB" sz="1800" i="1" u="sng" dirty="0" err="1"/>
                  <a:t>ransmission</a:t>
                </a:r>
                <a:r>
                  <a:rPr lang="en-GB" sz="1800" i="1" u="sng" dirty="0"/>
                  <a:t> tariffs for capacity booking products approved for October </a:t>
                </a:r>
                <a:r>
                  <a:rPr lang="ro-RO" sz="1800" i="1" u="sng" dirty="0" smtClean="0"/>
                  <a:t>201</a:t>
                </a:r>
                <a:r>
                  <a:rPr lang="ro-RO" sz="1800" i="1" u="sng" dirty="0"/>
                  <a:t>9</a:t>
                </a:r>
                <a:r>
                  <a:rPr lang="ro-RO" sz="1800" i="1" u="sng" dirty="0" smtClean="0"/>
                  <a:t>-</a:t>
                </a:r>
                <a:r>
                  <a:rPr lang="en-GB" sz="1800" i="1" u="sng" dirty="0"/>
                  <a:t>September </a:t>
                </a:r>
                <a:r>
                  <a:rPr lang="ro-RO" sz="1800" i="1" u="sng" dirty="0" smtClean="0"/>
                  <a:t>201</a:t>
                </a:r>
                <a:r>
                  <a:rPr lang="ro-RO" sz="1800" i="1" u="sng" dirty="0"/>
                  <a:t>9</a:t>
                </a:r>
                <a:r>
                  <a:rPr lang="en-GB" sz="1800" i="1" u="sng" dirty="0" smtClean="0"/>
                  <a:t> </a:t>
                </a:r>
                <a:r>
                  <a:rPr lang="ro-RO" sz="1800" i="1" u="sng" dirty="0" err="1" smtClean="0"/>
                  <a:t>can</a:t>
                </a:r>
                <a:r>
                  <a:rPr lang="ro-RO" sz="1800" i="1" u="sng" dirty="0" smtClean="0"/>
                  <a:t> </a:t>
                </a:r>
                <a:r>
                  <a:rPr lang="ro-RO" sz="1800" i="1" u="sng" dirty="0" err="1" smtClean="0"/>
                  <a:t>be</a:t>
                </a:r>
                <a:r>
                  <a:rPr lang="ro-RO" sz="1800" i="1" u="sng" dirty="0" smtClean="0"/>
                  <a:t> </a:t>
                </a:r>
                <a:r>
                  <a:rPr lang="ro-RO" sz="1800" i="1" u="sng" dirty="0" err="1" smtClean="0"/>
                  <a:t>found</a:t>
                </a:r>
                <a:r>
                  <a:rPr lang="ro-RO" sz="1800" i="1" u="sng" dirty="0" smtClean="0"/>
                  <a:t> on </a:t>
                </a:r>
                <a:r>
                  <a:rPr lang="ro-RO" sz="1800" i="1" u="sng" dirty="0" err="1" smtClean="0"/>
                  <a:t>the</a:t>
                </a:r>
                <a:r>
                  <a:rPr lang="ro-RO" sz="1800" i="1" u="sng" dirty="0" smtClean="0"/>
                  <a:t> </a:t>
                </a:r>
                <a:r>
                  <a:rPr lang="ro-RO" sz="1800" i="1" u="sng" dirty="0" err="1" smtClean="0"/>
                  <a:t>following</a:t>
                </a:r>
                <a:r>
                  <a:rPr lang="ro-RO" sz="1800" i="1" u="sng" dirty="0" smtClean="0"/>
                  <a:t> </a:t>
                </a:r>
                <a:r>
                  <a:rPr lang="ro-RO" sz="1800" i="1" u="sng" dirty="0" err="1" smtClean="0"/>
                  <a:t>adress</a:t>
                </a:r>
                <a:r>
                  <a:rPr lang="ro-RO" sz="1800" i="1" u="sng" dirty="0"/>
                  <a:t>: </a:t>
                </a:r>
                <a:r>
                  <a:rPr lang="ro-RO" sz="1800" i="1" u="sng" dirty="0">
                    <a:hlinkClick r:id="rId2"/>
                  </a:rPr>
                  <a:t>http://</a:t>
                </a:r>
                <a:r>
                  <a:rPr lang="ro-RO" sz="1800" i="1" u="sng" dirty="0" smtClean="0">
                    <a:hlinkClick r:id="rId2"/>
                  </a:rPr>
                  <a:t>www.transgaz.ro/sites/default/files/Downloads/Capacity%20booking%20tariffs%20for%20the%20firm%20and%20interruptible%2C%20long%20and%20short-term%20transmission%20services%202019-2020.pdf</a:t>
                </a:r>
                <a:r>
                  <a:rPr lang="ro-RO" sz="1800" i="1" u="sng" dirty="0" smtClean="0"/>
                  <a:t> </a:t>
                </a:r>
                <a:endParaRPr lang="ro-RO" sz="1800" i="1" u="sng" dirty="0"/>
              </a:p>
              <a:p>
                <a:pPr marL="0" indent="0">
                  <a:buNone/>
                </a:pPr>
                <a:endParaRPr lang="ro-RO" sz="1800" dirty="0"/>
              </a:p>
              <a:p>
                <a:pPr algn="just"/>
                <a:r>
                  <a:rPr lang="en-GB" sz="1800" dirty="0"/>
                  <a:t>The capacity booking product</a:t>
                </a:r>
                <a:r>
                  <a:rPr lang="ro-RO" sz="1800" dirty="0"/>
                  <a:t> </a:t>
                </a:r>
                <a:r>
                  <a:rPr lang="en-GB" sz="1800" dirty="0"/>
                  <a:t>tariffs were calculated according to the methodology approved by </a:t>
                </a:r>
                <a:r>
                  <a:rPr lang="en-US" sz="1800" dirty="0"/>
                  <a:t>ANRE </a:t>
                </a:r>
                <a:r>
                  <a:rPr lang="en-GB" sz="1800" dirty="0"/>
                  <a:t>Order</a:t>
                </a:r>
                <a:r>
                  <a:rPr lang="en-US" sz="1800" dirty="0"/>
                  <a:t> </a:t>
                </a:r>
                <a:r>
                  <a:rPr lang="ro-RO" sz="1800" dirty="0" smtClean="0"/>
                  <a:t>41</a:t>
                </a:r>
                <a:r>
                  <a:rPr lang="en-US" sz="1800" dirty="0" smtClean="0"/>
                  <a:t>/201</a:t>
                </a:r>
                <a:r>
                  <a:rPr lang="ro-RO" sz="1800" dirty="0" smtClean="0"/>
                  <a:t>9</a:t>
                </a:r>
                <a:r>
                  <a:rPr lang="en-US" sz="1800" dirty="0" smtClean="0"/>
                  <a:t>, </a:t>
                </a:r>
                <a:r>
                  <a:rPr lang="en-US" sz="1800" dirty="0"/>
                  <a:t>based on the following formula</a:t>
                </a:r>
                <a:r>
                  <a:rPr lang="ro-RO" sz="1800" dirty="0" smtClean="0"/>
                  <a:t>:</a:t>
                </a:r>
              </a:p>
              <a:p>
                <a:pPr marL="0" indent="0" algn="just">
                  <a:buNone/>
                </a:pPr>
                <a:endParaRPr lang="en-US" sz="18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1800" dirty="0"/>
                  <a:t>For long-term capacity booking products</a:t>
                </a:r>
                <a:endParaRPr lang="ro-RO" sz="18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8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8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8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o-RO" sz="1800" b="1" i="1" smtClean="0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8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8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𝑪𝑹𝒆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ro-RO" sz="18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ro-RO" sz="18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/>
                                                  </a:rPr>
                                                  <m:t>𝒈𝒓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𝒕𝒔</m:t>
                                            </m:r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_</m:t>
                                            </m:r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𝒅𝒆𝒑</m:t>
                                            </m:r>
                                          </m:sub>
                                        </m:s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8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8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nary>
                      </m:den>
                    </m:f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8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[</a:t>
                </a:r>
                <a:r>
                  <a:rPr lang="en-GB" sz="1800" b="1" i="1" dirty="0">
                    <a:solidFill>
                      <a:srgbClr val="006699"/>
                    </a:solidFill>
                  </a:rPr>
                  <a:t>RON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/MWh/</a:t>
                </a:r>
                <a:r>
                  <a:rPr lang="en-GB" sz="1800" b="1" i="1" dirty="0">
                    <a:solidFill>
                      <a:srgbClr val="006699"/>
                    </a:solidFill>
                  </a:rPr>
                  <a:t>h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]</a:t>
                </a:r>
                <a:endParaRPr lang="en-US" sz="1800" b="1" dirty="0">
                  <a:solidFill>
                    <a:srgbClr val="006699"/>
                  </a:solidFill>
                </a:endParaRPr>
              </a:p>
              <a:p>
                <a:endParaRPr lang="ro-RO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l="-645" t="-800" r="-5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/>
              <a:t>Information regarding the transmission tariffs approved by ANRE Order </a:t>
            </a:r>
            <a:r>
              <a:rPr lang="en-US" sz="1800" dirty="0" smtClean="0"/>
              <a:t>No.</a:t>
            </a:r>
            <a:r>
              <a:rPr lang="ro-RO" sz="1800" dirty="0" smtClean="0"/>
              <a:t>64</a:t>
            </a:r>
            <a:r>
              <a:rPr lang="en-US" sz="1800" dirty="0" smtClean="0"/>
              <a:t>/201</a:t>
            </a:r>
            <a:r>
              <a:rPr lang="ro-RO" sz="1800" dirty="0" smtClean="0"/>
              <a:t>9</a:t>
            </a:r>
            <a:r>
              <a:rPr lang="en-US" sz="1800" dirty="0" smtClean="0"/>
              <a:t> </a:t>
            </a:r>
            <a:r>
              <a:rPr lang="en-US" sz="1800" dirty="0"/>
              <a:t>for period </a:t>
            </a:r>
            <a:r>
              <a:rPr lang="en-US" sz="1800" dirty="0" smtClean="0"/>
              <a:t>oct.201</a:t>
            </a:r>
            <a:r>
              <a:rPr lang="ro-RO" sz="1800" dirty="0" smtClean="0"/>
              <a:t>9</a:t>
            </a:r>
            <a:r>
              <a:rPr lang="en-US" sz="1800" dirty="0" smtClean="0"/>
              <a:t>-sept.20</a:t>
            </a:r>
            <a:r>
              <a:rPr lang="ro-RO" sz="1800" dirty="0" smtClean="0"/>
              <a:t>20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GB" sz="1100" dirty="0" smtClean="0"/>
              <a:t>where</a:t>
            </a:r>
            <a:r>
              <a:rPr lang="ro-RO" sz="1100" dirty="0"/>
              <a:t>: TC(gr)tl – </a:t>
            </a:r>
            <a:r>
              <a:rPr lang="en-GB" sz="1100" dirty="0"/>
              <a:t>is the long-term firm capacity booking transmission tariff for the group of entry/exit points </a:t>
            </a:r>
            <a:r>
              <a:rPr lang="ro-RO" sz="1100" dirty="0"/>
              <a:t>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CF(gr) – </a:t>
            </a:r>
            <a:r>
              <a:rPr lang="en-GB" sz="1100" dirty="0"/>
              <a:t>is the value of the fix component  of the total revenue allocated to the group of entry/exit points</a:t>
            </a:r>
            <a:r>
              <a:rPr lang="ro-RO" sz="1100" dirty="0"/>
              <a:t>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CRe(gr)</a:t>
            </a:r>
            <a:r>
              <a:rPr lang="ro-RO" sz="1100" baseline="-25000" dirty="0"/>
              <a:t>tl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long term in the period for which transmission tariffs are set, by the group of entry/exit points </a:t>
            </a:r>
            <a:r>
              <a:rPr lang="ro-RO" sz="1100" dirty="0"/>
              <a:t>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CRe(gr)</a:t>
            </a:r>
            <a:r>
              <a:rPr lang="ro-RO" sz="1100" baseline="-25000" dirty="0"/>
              <a:t>ts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short term in the period for which transmission tariffs are set, by the group of entry/exit points</a:t>
            </a:r>
            <a:r>
              <a:rPr lang="ro-RO" sz="1100" dirty="0"/>
              <a:t> (gr</a:t>
            </a:r>
            <a:r>
              <a:rPr lang="ro-RO" sz="1100" dirty="0" smtClean="0"/>
              <a:t>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 err="1" smtClean="0"/>
              <a:t>CRe</a:t>
            </a:r>
            <a:r>
              <a:rPr lang="ro-RO" sz="1100" dirty="0" smtClean="0"/>
              <a:t>(gr)</a:t>
            </a:r>
            <a:r>
              <a:rPr lang="ro-RO" sz="1100" baseline="-25000" dirty="0" err="1" smtClean="0"/>
              <a:t>ts</a:t>
            </a:r>
            <a:r>
              <a:rPr lang="ro-RO" sz="1100" baseline="-25000" dirty="0" smtClean="0"/>
              <a:t> </a:t>
            </a:r>
            <a:r>
              <a:rPr lang="ro-RO" sz="1100" baseline="-25000" dirty="0" err="1" smtClean="0"/>
              <a:t>dep</a:t>
            </a:r>
            <a:r>
              <a:rPr lang="ro-RO" sz="1100" dirty="0" smtClean="0"/>
              <a:t>– </a:t>
            </a:r>
            <a:r>
              <a:rPr lang="en-GB" sz="1100" dirty="0"/>
              <a:t>is the capacity estimated to be booked over the short term in the period for which transmission tariffs are set, by the group of entry/exit points</a:t>
            </a:r>
            <a:r>
              <a:rPr lang="ro-RO" sz="1100" dirty="0"/>
              <a:t> (</a:t>
            </a:r>
            <a:r>
              <a:rPr lang="ro-RO" sz="1100" dirty="0" smtClean="0"/>
              <a:t>gr) </a:t>
            </a:r>
            <a:r>
              <a:rPr lang="ro-RO" sz="1100" dirty="0" err="1" smtClean="0"/>
              <a:t>storrage</a:t>
            </a:r>
            <a:r>
              <a:rPr lang="ro-RO" sz="1100" dirty="0" smtClean="0"/>
              <a:t> </a:t>
            </a:r>
            <a:r>
              <a:rPr lang="ro-RO" sz="1100" dirty="0" err="1" smtClean="0"/>
              <a:t>facilities</a:t>
            </a:r>
            <a:r>
              <a:rPr lang="ro-RO" sz="1100" dirty="0" smtClean="0"/>
              <a:t>;</a:t>
            </a:r>
            <a:endParaRPr lang="ro-RO" sz="11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 err="1" smtClean="0"/>
              <a:t>N</a:t>
            </a:r>
            <a:r>
              <a:rPr lang="ro-RO" sz="1100" baseline="-25000" dirty="0" err="1" smtClean="0"/>
              <a:t>tl,ts</a:t>
            </a:r>
            <a:r>
              <a:rPr lang="ro-RO" sz="1100" baseline="-25000" dirty="0" smtClean="0"/>
              <a:t> </a:t>
            </a:r>
            <a:r>
              <a:rPr lang="ro-RO" sz="1100" baseline="-25000" dirty="0" err="1" smtClean="0"/>
              <a:t>ts_dep</a:t>
            </a:r>
            <a:r>
              <a:rPr lang="ro-RO" sz="1100" dirty="0" smtClean="0"/>
              <a:t> </a:t>
            </a:r>
            <a:r>
              <a:rPr lang="ro-RO" sz="1100" dirty="0"/>
              <a:t>– num</a:t>
            </a:r>
            <a:r>
              <a:rPr lang="en-GB" sz="1100" dirty="0"/>
              <a:t>ber of hours for each type of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K(ts)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</a:t>
            </a:r>
            <a:r>
              <a:rPr lang="ro-RO" sz="1100" dirty="0" err="1"/>
              <a:t>ts</a:t>
            </a:r>
            <a:r>
              <a:rPr lang="ro-RO" sz="1100" dirty="0" smtClean="0"/>
              <a:t>) </a:t>
            </a:r>
            <a:r>
              <a:rPr lang="ro-RO" sz="1100" dirty="0" err="1" smtClean="0"/>
              <a:t>dep</a:t>
            </a:r>
            <a:r>
              <a:rPr lang="ro-RO" sz="1100" dirty="0" smtClean="0"/>
              <a:t> </a:t>
            </a:r>
            <a:r>
              <a:rPr lang="ro-RO" sz="1100" dirty="0"/>
              <a:t>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</a:t>
            </a:r>
            <a:r>
              <a:rPr lang="en-GB" sz="1100" dirty="0" smtClean="0"/>
              <a:t>service</a:t>
            </a:r>
            <a:r>
              <a:rPr lang="ro-RO" sz="1100" dirty="0" smtClean="0"/>
              <a:t> for </a:t>
            </a:r>
            <a:r>
              <a:rPr lang="ro-RO" sz="1100" dirty="0" err="1" smtClean="0"/>
              <a:t>storrrage</a:t>
            </a:r>
            <a:r>
              <a:rPr lang="ro-RO" sz="1100" dirty="0" smtClean="0"/>
              <a:t> </a:t>
            </a:r>
            <a:r>
              <a:rPr lang="ro-RO" sz="1100" dirty="0" err="1" smtClean="0"/>
              <a:t>facilities</a:t>
            </a:r>
            <a:r>
              <a:rPr lang="ro-RO" sz="1100" dirty="0" smtClean="0"/>
              <a:t> </a:t>
            </a:r>
            <a:r>
              <a:rPr lang="ro-RO" sz="1100" dirty="0" err="1" smtClean="0"/>
              <a:t>and</a:t>
            </a:r>
            <a:r>
              <a:rPr lang="ro-RO" sz="1100" dirty="0" smtClean="0"/>
              <a:t> </a:t>
            </a:r>
            <a:r>
              <a:rPr lang="ro-RO" sz="1100" dirty="0" err="1" smtClean="0"/>
              <a:t>represent</a:t>
            </a:r>
            <a:r>
              <a:rPr lang="ro-RO" sz="1100" dirty="0" smtClean="0"/>
              <a:t> 50% of K(</a:t>
            </a:r>
            <a:r>
              <a:rPr lang="ro-RO" sz="1100" dirty="0" err="1" smtClean="0"/>
              <a:t>ts</a:t>
            </a:r>
            <a:r>
              <a:rPr lang="ro-RO" sz="1100" dirty="0" smtClean="0"/>
              <a:t>).</a:t>
            </a:r>
            <a:endParaRPr lang="en-US" sz="11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00" dirty="0" smtClean="0"/>
              <a:t>For </a:t>
            </a:r>
            <a:r>
              <a:rPr lang="en-US" sz="1100" dirty="0"/>
              <a:t>the short-term capacity booking products</a:t>
            </a:r>
            <a:endParaRPr lang="ro-RO" sz="11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100" b="1" dirty="0">
                <a:solidFill>
                  <a:srgbClr val="006699"/>
                </a:solidFill>
              </a:rPr>
              <a:t>TC(gr)ts=TC(gr)tl x </a:t>
            </a:r>
            <a:r>
              <a:rPr lang="en-US" sz="1100" b="1" dirty="0" smtClean="0">
                <a:solidFill>
                  <a:srgbClr val="006699"/>
                </a:solidFill>
              </a:rPr>
              <a:t>K(</a:t>
            </a:r>
            <a:r>
              <a:rPr lang="en-US" sz="1100" b="1" dirty="0" err="1" smtClean="0">
                <a:solidFill>
                  <a:srgbClr val="006699"/>
                </a:solidFill>
              </a:rPr>
              <a:t>ts</a:t>
            </a:r>
            <a:r>
              <a:rPr lang="ro-RO" sz="1100" b="1" dirty="0" smtClean="0">
                <a:solidFill>
                  <a:srgbClr val="006699"/>
                </a:solidFill>
              </a:rPr>
              <a:t>/</a:t>
            </a:r>
            <a:r>
              <a:rPr lang="ro-RO" sz="1100" b="1" dirty="0" err="1" smtClean="0">
                <a:solidFill>
                  <a:srgbClr val="006699"/>
                </a:solidFill>
              </a:rPr>
              <a:t>ts_dep</a:t>
            </a:r>
            <a:r>
              <a:rPr lang="en-US" sz="1100" b="1" dirty="0" smtClean="0">
                <a:solidFill>
                  <a:srgbClr val="006699"/>
                </a:solidFill>
              </a:rPr>
              <a:t>) </a:t>
            </a:r>
            <a:r>
              <a:rPr lang="ro-RO" sz="1100" b="1" i="1" dirty="0">
                <a:solidFill>
                  <a:srgbClr val="006699"/>
                </a:solidFill>
              </a:rPr>
              <a:t>[lei/MWh/</a:t>
            </a:r>
            <a:r>
              <a:rPr lang="en-GB" sz="1100" b="1" i="1" dirty="0">
                <a:solidFill>
                  <a:srgbClr val="006699"/>
                </a:solidFill>
              </a:rPr>
              <a:t>h</a:t>
            </a:r>
            <a:r>
              <a:rPr lang="ro-RO" sz="1100" b="1" i="1" dirty="0">
                <a:solidFill>
                  <a:srgbClr val="006699"/>
                </a:solidFill>
              </a:rPr>
              <a:t>]</a:t>
            </a:r>
            <a:endParaRPr lang="ro-RO" sz="1100" b="1" dirty="0">
              <a:solidFill>
                <a:srgbClr val="006699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100" dirty="0"/>
              <a:t>where</a:t>
            </a:r>
            <a:r>
              <a:rPr lang="ro-RO" sz="1100" dirty="0"/>
              <a:t>:</a:t>
            </a:r>
            <a:r>
              <a:rPr lang="en-GB" sz="1100" dirty="0"/>
              <a:t> </a:t>
            </a:r>
            <a:r>
              <a:rPr lang="ro-RO" sz="1100" dirty="0"/>
              <a:t>TC(gr(ts)) – </a:t>
            </a:r>
            <a:r>
              <a:rPr lang="en-GB" sz="1100" dirty="0"/>
              <a:t>is the short-term firm capacity booking tariff for the group of entry/exit points</a:t>
            </a:r>
            <a:r>
              <a:rPr lang="ro-RO" sz="1100" dirty="0"/>
              <a:t> (gr);</a:t>
            </a:r>
            <a:br>
              <a:rPr lang="ro-RO" sz="1100" dirty="0"/>
            </a:br>
            <a:r>
              <a:rPr lang="ro-RO" sz="1100" dirty="0"/>
              <a:t>TC(gr(tl)) - </a:t>
            </a:r>
            <a:r>
              <a:rPr lang="en-GB" sz="1100" dirty="0"/>
              <a:t>is the long-term firm capacity booking tariff for the group of entry/exit points</a:t>
            </a:r>
            <a:r>
              <a:rPr lang="ro-RO" sz="1100" dirty="0"/>
              <a:t> (gr);</a:t>
            </a:r>
            <a:br>
              <a:rPr lang="ro-RO" sz="1100" dirty="0"/>
            </a:br>
            <a:r>
              <a:rPr lang="ro-RO" sz="1100" dirty="0"/>
              <a:t>K(ts) -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</a:t>
            </a:r>
            <a:r>
              <a:rPr lang="ro-RO" sz="1100" dirty="0" err="1"/>
              <a:t>ts</a:t>
            </a:r>
            <a:r>
              <a:rPr lang="ro-RO" sz="1100" dirty="0"/>
              <a:t>) </a:t>
            </a:r>
            <a:r>
              <a:rPr lang="ro-RO" sz="1100" dirty="0" err="1"/>
              <a:t>dep</a:t>
            </a:r>
            <a:r>
              <a:rPr lang="ro-RO" sz="1100" dirty="0"/>
              <a:t>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 for </a:t>
            </a:r>
            <a:r>
              <a:rPr lang="ro-RO" sz="1100" dirty="0" err="1"/>
              <a:t>storrrage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 </a:t>
            </a:r>
            <a:r>
              <a:rPr lang="ro-RO" sz="1100" dirty="0" err="1"/>
              <a:t>and</a:t>
            </a:r>
            <a:r>
              <a:rPr lang="ro-RO" sz="1100" dirty="0"/>
              <a:t> </a:t>
            </a:r>
            <a:r>
              <a:rPr lang="ro-RO" sz="1100" dirty="0" err="1"/>
              <a:t>represent</a:t>
            </a:r>
            <a:r>
              <a:rPr lang="ro-RO" sz="1100" dirty="0"/>
              <a:t> 50% of K(</a:t>
            </a:r>
            <a:r>
              <a:rPr lang="ro-RO" sz="1100" dirty="0" err="1"/>
              <a:t>ts</a:t>
            </a:r>
            <a:r>
              <a:rPr lang="ro-RO" sz="1100" dirty="0"/>
              <a:t>).</a:t>
            </a:r>
            <a:endParaRPr lang="en-US" sz="1100" dirty="0"/>
          </a:p>
          <a:p>
            <a:pPr marL="0" indent="0" algn="just">
              <a:lnSpc>
                <a:spcPct val="150000"/>
              </a:lnSpc>
              <a:buNone/>
            </a:pPr>
            <a:endParaRPr lang="ro-RO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/>
              <a:t>Information regarding the transmission tariffs approved by ANRE Order </a:t>
            </a:r>
            <a:r>
              <a:rPr lang="en-US" sz="1800" dirty="0" smtClean="0"/>
              <a:t>No.</a:t>
            </a:r>
            <a:r>
              <a:rPr lang="ro-RO" sz="1800" smtClean="0"/>
              <a:t>64</a:t>
            </a:r>
            <a:r>
              <a:rPr lang="en-US" sz="1800" smtClean="0"/>
              <a:t>/20</a:t>
            </a:r>
            <a:r>
              <a:rPr lang="ro-RO" sz="1800" dirty="0" smtClean="0"/>
              <a:t>19</a:t>
            </a:r>
            <a:r>
              <a:rPr lang="en-US" sz="1800" dirty="0" smtClean="0"/>
              <a:t> </a:t>
            </a:r>
            <a:r>
              <a:rPr lang="en-US" sz="1800" dirty="0"/>
              <a:t>for period </a:t>
            </a:r>
            <a:r>
              <a:rPr lang="en-US" sz="1800" dirty="0" smtClean="0"/>
              <a:t>oct.201</a:t>
            </a:r>
            <a:r>
              <a:rPr lang="ro-RO" sz="1800" dirty="0" smtClean="0"/>
              <a:t>9</a:t>
            </a:r>
            <a:r>
              <a:rPr lang="en-US" sz="1800" dirty="0" smtClean="0"/>
              <a:t>-sept.20</a:t>
            </a:r>
            <a:r>
              <a:rPr lang="ro-RO" sz="1800" dirty="0" smtClean="0"/>
              <a:t>20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1800" i="1" u="sng" dirty="0"/>
              <a:t>Commodity transmission tariffs approved by ANRE Order </a:t>
            </a:r>
            <a:r>
              <a:rPr lang="ro-RO" sz="1800" i="1" u="sng" dirty="0" smtClean="0"/>
              <a:t>64</a:t>
            </a:r>
            <a:r>
              <a:rPr lang="en-US" sz="1800" i="1" u="sng" dirty="0" smtClean="0"/>
              <a:t>/201</a:t>
            </a:r>
            <a:r>
              <a:rPr lang="ro-RO" sz="1800" i="1" u="sng" dirty="0" smtClean="0"/>
              <a:t>9</a:t>
            </a:r>
            <a:r>
              <a:rPr lang="en-US" sz="1800" i="1" u="sng" dirty="0" smtClean="0"/>
              <a:t>, </a:t>
            </a:r>
            <a:r>
              <a:rPr lang="en-US" sz="1800" i="1" u="sng" dirty="0"/>
              <a:t>for October </a:t>
            </a:r>
            <a:r>
              <a:rPr lang="ro-RO" sz="1800" i="1" u="sng" dirty="0" smtClean="0"/>
              <a:t>201</a:t>
            </a:r>
            <a:r>
              <a:rPr lang="ro-RO" sz="1800" i="1" u="sng" dirty="0"/>
              <a:t>9</a:t>
            </a:r>
            <a:r>
              <a:rPr lang="ro-RO" sz="1800" i="1" u="sng" dirty="0" smtClean="0"/>
              <a:t>-</a:t>
            </a:r>
            <a:r>
              <a:rPr lang="en-GB" sz="1800" i="1" u="sng" dirty="0"/>
              <a:t>September </a:t>
            </a:r>
            <a:r>
              <a:rPr lang="ro-RO" sz="1800" i="1" u="sng" dirty="0" smtClean="0"/>
              <a:t>2020</a:t>
            </a:r>
            <a:r>
              <a:rPr lang="en-US" sz="1800" i="1" u="sng" dirty="0" smtClean="0"/>
              <a:t> </a:t>
            </a:r>
            <a:r>
              <a:rPr lang="ro-RO" sz="1800" i="1" u="sng" dirty="0" err="1" smtClean="0"/>
              <a:t>is</a:t>
            </a:r>
            <a:r>
              <a:rPr lang="ro-RO" sz="1800" i="1" u="sng" dirty="0" smtClean="0"/>
              <a:t> </a:t>
            </a:r>
            <a:r>
              <a:rPr lang="ro-RO" sz="1800" i="1" u="sng" dirty="0"/>
              <a:t>1,51 RON/MWh </a:t>
            </a:r>
            <a:r>
              <a:rPr lang="ro-RO" sz="1800" i="1" u="sng" dirty="0" err="1"/>
              <a:t>transmitted</a:t>
            </a:r>
            <a:endParaRPr lang="ro-RO" sz="1800" i="1" u="sng" dirty="0"/>
          </a:p>
          <a:p>
            <a:endParaRPr lang="en-US" sz="14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 smtClean="0"/>
              <a:t>The </a:t>
            </a:r>
            <a:r>
              <a:rPr lang="en-GB" sz="1800" dirty="0"/>
              <a:t>commodity tariff for the quantity of gas transmitted (without the monopoly tax) was calculated according to the methodology approved based on the following formula</a:t>
            </a:r>
            <a:r>
              <a:rPr lang="ro-RO" sz="1800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dirty="0"/>
              <a:t>               </a:t>
            </a:r>
            <a:r>
              <a:rPr lang="en-US" sz="1800" dirty="0"/>
              <a:t>      </a:t>
            </a:r>
            <a:r>
              <a:rPr lang="ro-RO" sz="1800" dirty="0"/>
              <a:t> 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b="1" dirty="0"/>
              <a:t>TV(i)</a:t>
            </a:r>
            <a:r>
              <a:rPr lang="ro-RO" sz="18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               </a:t>
            </a:r>
            <a:r>
              <a:rPr lang="ro-RO" sz="1800" dirty="0"/>
              <a:t>    </a:t>
            </a:r>
            <a:r>
              <a:rPr lang="en-US" sz="1800" dirty="0"/>
              <a:t>  </a:t>
            </a:r>
            <a:r>
              <a:rPr lang="ro-RO" sz="1800" dirty="0"/>
              <a:t> </a:t>
            </a:r>
            <a:r>
              <a:rPr lang="ro-RO" sz="1800" dirty="0" err="1"/>
              <a:t>Qtr</a:t>
            </a:r>
            <a:r>
              <a:rPr lang="ro-RO" sz="1800" dirty="0"/>
              <a:t>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/>
              <a:t>where</a:t>
            </a:r>
            <a:r>
              <a:rPr lang="ro-RO" sz="1800" dirty="0"/>
              <a:t>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TV(i) – </a:t>
            </a:r>
            <a:r>
              <a:rPr lang="en-GB" sz="1800" dirty="0"/>
              <a:t>is the commodity tariff calculated for </a:t>
            </a:r>
            <a:r>
              <a:rPr lang="ro-RO" sz="1800" dirty="0"/>
              <a:t>1MWh </a:t>
            </a:r>
            <a:r>
              <a:rPr lang="en-GB" sz="1800" dirty="0"/>
              <a:t>transmitted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CV(i) – </a:t>
            </a:r>
            <a:r>
              <a:rPr lang="en-GB" sz="1800" dirty="0"/>
              <a:t>is the commodity component of the total revenue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 err="1"/>
              <a:t>Qtr</a:t>
            </a:r>
            <a:r>
              <a:rPr lang="ro-RO" sz="1800" dirty="0"/>
              <a:t>(i) – </a:t>
            </a:r>
            <a:r>
              <a:rPr lang="en-GB" sz="1800" dirty="0"/>
              <a:t>is the gas quantity estimated by the licence holder to be transmitted in year</a:t>
            </a:r>
            <a:r>
              <a:rPr lang="ro-RO" sz="1800" dirty="0"/>
              <a:t> (i), </a:t>
            </a:r>
            <a:r>
              <a:rPr lang="ro-RO" sz="1800" dirty="0" err="1"/>
              <a:t>expr</a:t>
            </a:r>
            <a:r>
              <a:rPr lang="en-GB" sz="1800" dirty="0" err="1"/>
              <a:t>essed</a:t>
            </a:r>
            <a:r>
              <a:rPr lang="en-GB" sz="1800" dirty="0"/>
              <a:t> in </a:t>
            </a:r>
            <a:r>
              <a:rPr lang="ro-RO" sz="1800" dirty="0"/>
              <a:t>MWh.</a:t>
            </a:r>
          </a:p>
          <a:p>
            <a:pPr marL="0" indent="0">
              <a:buNone/>
            </a:pPr>
            <a:endParaRPr lang="ro-RO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14484</TotalTime>
  <Words>466</Words>
  <Application>Microsoft Office PowerPoint</Application>
  <PresentationFormat>On-screen Show (4:3)</PresentationFormat>
  <Paragraphs>32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Wingdings</vt:lpstr>
      <vt:lpstr>Wingdings 2</vt:lpstr>
      <vt:lpstr>Civic</vt:lpstr>
      <vt:lpstr>Information regarding the transmission tariffs approved by ANRE Order No.64/2019 for period oct.2019-sept.2020</vt:lpstr>
      <vt:lpstr>Information regarding the transmission tariffs approved by ANRE Order No.64/2019 for period oct.2019-sept.2020</vt:lpstr>
      <vt:lpstr>Information regarding the transmission tariffs approved by ANRE Order No.64/2019 for period oct.2019-sept.2020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1006</cp:revision>
  <cp:lastPrinted>2017-08-31T04:45:44Z</cp:lastPrinted>
  <dcterms:created xsi:type="dcterms:W3CDTF">2006-08-16T00:00:00Z</dcterms:created>
  <dcterms:modified xsi:type="dcterms:W3CDTF">2019-08-19T09:10:41Z</dcterms:modified>
</cp:coreProperties>
</file>