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343" r:id="rId2"/>
    <p:sldId id="344" r:id="rId3"/>
    <p:sldId id="345" r:id="rId4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006699"/>
    <a:srgbClr val="336699"/>
    <a:srgbClr val="0066CC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65" autoAdjust="0"/>
    <p:restoredTop sz="92883" autoAdjust="0"/>
  </p:normalViewPr>
  <p:slideViewPr>
    <p:cSldViewPr>
      <p:cViewPr varScale="1">
        <p:scale>
          <a:sx n="60" d="100"/>
          <a:sy n="60" d="100"/>
        </p:scale>
        <p:origin x="1857" y="2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F56034-8E43-49B5-9757-0E4F3405C7D8}" type="datetimeFigureOut">
              <a:rPr lang="ro-RO" smtClean="0"/>
              <a:t>19.08.2019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B5971-A201-45CE-8457-47AD6F234CB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7171070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60" cy="496332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60" cy="496332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r">
              <a:defRPr sz="1200"/>
            </a:lvl1pPr>
          </a:lstStyle>
          <a:p>
            <a:fld id="{B2C50B63-D304-4083-BE42-837AAA709386}" type="datetimeFigureOut">
              <a:rPr lang="en-US" smtClean="0"/>
              <a:pPr/>
              <a:t>8/19/2019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87" tIns="46644" rIns="93287" bIns="4664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3287" tIns="46644" rIns="93287" bIns="4664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r">
              <a:defRPr sz="1200"/>
            </a:lvl1pPr>
          </a:lstStyle>
          <a:p>
            <a:fld id="{E3DC28A0-8B66-4DC7-B5E1-34B8301819F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801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DC28A0-8B66-4DC7-B5E1-34B8301819F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548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8A40-9BB5-47E2-A42C-ECC6F70C8BE1}" type="datetime1">
              <a:rPr lang="en-US" smtClean="0"/>
              <a:pPr/>
              <a:t>8/19/2019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1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D029-5226-444C-81BE-0ACA76FADA4E}" type="datetime1">
              <a:rPr lang="en-US" smtClean="0"/>
              <a:pPr/>
              <a:t>8/19/2019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2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8864B-4047-44FA-BB3F-77E8F5986E07}" type="datetime1">
              <a:rPr lang="en-US" smtClean="0"/>
              <a:pPr/>
              <a:t>8/19/2019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2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A5A5-6D3E-4B27-958E-7C2341A4BEA0}" type="datetime1">
              <a:rPr lang="en-US" smtClean="0"/>
              <a:pPr/>
              <a:t>8/19/2019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3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1"/>
            <a:ext cx="6480175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9FF78-2FDC-4EE5-8FB5-CB5311265E0D}" type="datetime1">
              <a:rPr lang="en-US" smtClean="0"/>
              <a:pPr/>
              <a:t>8/19/2019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1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607CF45-8A00-4FF7-A7BE-80F7E50264E9}" type="datetime1">
              <a:rPr lang="en-US" smtClean="0"/>
              <a:pPr/>
              <a:t>8/19/2019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1" y="1575653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3" y="1524001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1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690F-97DD-4A68-82B6-92C26B30ABC5}" type="datetime1">
              <a:rPr lang="en-US" smtClean="0"/>
              <a:pPr/>
              <a:t>8/19/2019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4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7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7EF11-735F-4ACC-9151-C3984C16448A}" type="datetime1">
              <a:rPr lang="en-US" smtClean="0"/>
              <a:pPr/>
              <a:t>8/19/2019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1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7495E-D411-46C7-85C8-DB4F8349F469}" type="datetime1">
              <a:rPr lang="en-US" smtClean="0"/>
              <a:pPr/>
              <a:t>8/19/2019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1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9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B1EE-35B2-4DC7-A243-62265AB103C8}" type="datetime1">
              <a:rPr lang="en-US" smtClean="0"/>
              <a:pPr/>
              <a:t>8/19/2019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9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A70D8B6-9A15-4A12-B1CC-20CEDD1D6C7B}" type="datetime1">
              <a:rPr lang="en-US" smtClean="0"/>
              <a:pPr/>
              <a:t>8/19/2019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1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CDA8CEF-D296-433A-BBDF-4CEAAF87FB58}" type="datetime1">
              <a:rPr lang="en-US" smtClean="0"/>
              <a:pPr/>
              <a:t>8/19/2019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5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transgaz.ro/sites/default/files/Downloads/Tarifele%20de%20rezervare%20de%20capacitate%20pentru%20perioada%201%20octombrie%202019%E2%80%9330%20septembrie%202020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28600"/>
            <a:ext cx="6629400" cy="758952"/>
          </a:xfrm>
        </p:spPr>
        <p:txBody>
          <a:bodyPr>
            <a:normAutofit fontScale="90000"/>
          </a:bodyPr>
          <a:lstStyle/>
          <a:p>
            <a:r>
              <a:rPr lang="en-US" sz="2000" dirty="0" err="1" smtClean="0"/>
              <a:t>Informaţii</a:t>
            </a:r>
            <a:r>
              <a:rPr lang="en-US" sz="2000" dirty="0" smtClean="0"/>
              <a:t> </a:t>
            </a:r>
            <a:r>
              <a:rPr lang="en-US" sz="2000" dirty="0" err="1" smtClean="0"/>
              <a:t>privind</a:t>
            </a:r>
            <a:r>
              <a:rPr lang="en-US" sz="2000" dirty="0" smtClean="0"/>
              <a:t> </a:t>
            </a:r>
            <a:r>
              <a:rPr lang="en-US" sz="2000" dirty="0" err="1" smtClean="0"/>
              <a:t>tarifele</a:t>
            </a:r>
            <a:r>
              <a:rPr lang="en-US" sz="2000" dirty="0" smtClean="0"/>
              <a:t> de transport </a:t>
            </a:r>
            <a:r>
              <a:rPr lang="en-US" sz="2000" dirty="0" err="1" smtClean="0"/>
              <a:t>aprobate</a:t>
            </a:r>
            <a:r>
              <a:rPr lang="en-US" sz="2000" dirty="0" smtClean="0"/>
              <a:t> </a:t>
            </a:r>
            <a:r>
              <a:rPr lang="en-US" sz="2000" dirty="0" err="1" smtClean="0"/>
              <a:t>prin</a:t>
            </a:r>
            <a:r>
              <a:rPr lang="en-US" sz="2000" dirty="0" smtClean="0"/>
              <a:t> </a:t>
            </a:r>
            <a:r>
              <a:rPr lang="en-US" sz="2000" dirty="0" err="1" smtClean="0"/>
              <a:t>Ordinul</a:t>
            </a:r>
            <a:r>
              <a:rPr lang="en-US" sz="2000" dirty="0" smtClean="0"/>
              <a:t> ANRE </a:t>
            </a:r>
            <a:r>
              <a:rPr lang="en-US" sz="2000" dirty="0" err="1" smtClean="0"/>
              <a:t>Nr</a:t>
            </a:r>
            <a:r>
              <a:rPr lang="en-US" sz="2000" dirty="0" smtClean="0"/>
              <a:t>.</a:t>
            </a:r>
            <a:r>
              <a:rPr lang="ro-RO" sz="2000" dirty="0" smtClean="0"/>
              <a:t>64</a:t>
            </a:r>
            <a:r>
              <a:rPr lang="en-US" sz="2000" dirty="0" smtClean="0"/>
              <a:t>/201</a:t>
            </a:r>
            <a:r>
              <a:rPr lang="ro-RO" sz="2000" dirty="0" smtClean="0"/>
              <a:t>9</a:t>
            </a:r>
            <a:r>
              <a:rPr lang="en-US" sz="2000" dirty="0" smtClean="0"/>
              <a:t> pentru </a:t>
            </a:r>
            <a:r>
              <a:rPr lang="en-US" sz="2000" dirty="0" err="1" smtClean="0"/>
              <a:t>perioada</a:t>
            </a:r>
            <a:r>
              <a:rPr lang="en-US" sz="2000" dirty="0" smtClean="0"/>
              <a:t> oct.201</a:t>
            </a:r>
            <a:r>
              <a:rPr lang="ro-RO" sz="2000" dirty="0" smtClean="0"/>
              <a:t>9</a:t>
            </a:r>
            <a:r>
              <a:rPr lang="en-US" sz="2000" dirty="0" smtClean="0"/>
              <a:t>-sept.20</a:t>
            </a:r>
            <a:r>
              <a:rPr lang="ro-RO" sz="2000" dirty="0" smtClean="0"/>
              <a:t>20</a:t>
            </a:r>
            <a:endParaRPr lang="ro-RO" sz="2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301752" y="1527048"/>
                <a:ext cx="8503920" cy="4340352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ro-RO" sz="2000" i="1" u="sng" dirty="0"/>
                  <a:t>Tarifele de transport pentru produsele de rezervare de capacitate aprobate pentru </a:t>
                </a:r>
                <a:r>
                  <a:rPr lang="en-US" sz="2000" i="1" u="sng" dirty="0" err="1" smtClean="0"/>
                  <a:t>perioada</a:t>
                </a:r>
                <a:r>
                  <a:rPr lang="ro-RO" sz="2000" i="1" u="sng" dirty="0" smtClean="0"/>
                  <a:t> oct.2019-sept.2020 sunt disponibile accesând </a:t>
                </a:r>
                <a:r>
                  <a:rPr lang="ro-RO" sz="2000" i="1" u="sng" dirty="0"/>
                  <a:t>următoarea adresă: </a:t>
                </a:r>
                <a:endParaRPr lang="ro-RO" sz="2000" i="1" u="sng" dirty="0" smtClean="0"/>
              </a:p>
              <a:p>
                <a:pPr marL="0" indent="0">
                  <a:buNone/>
                </a:pPr>
                <a:endParaRPr lang="ro-RO" sz="2000" i="1" u="sng" dirty="0">
                  <a:hlinkClick r:id="rId2"/>
                </a:endParaRPr>
              </a:p>
              <a:p>
                <a:pPr marL="0" indent="0">
                  <a:buNone/>
                </a:pPr>
                <a:r>
                  <a:rPr lang="ro-RO" sz="2000" i="1" u="sng" dirty="0" smtClean="0">
                    <a:hlinkClick r:id="rId2"/>
                  </a:rPr>
                  <a:t>http</a:t>
                </a:r>
                <a:r>
                  <a:rPr lang="ro-RO" sz="2000" i="1" u="sng" dirty="0">
                    <a:hlinkClick r:id="rId2"/>
                  </a:rPr>
                  <a:t>://</a:t>
                </a:r>
                <a:r>
                  <a:rPr lang="ro-RO" sz="2000" i="1" u="sng" dirty="0" smtClean="0">
                    <a:hlinkClick r:id="rId2"/>
                  </a:rPr>
                  <a:t>www.transgaz.ro/sites/default/files/Downloads/Tarifele%20de%20rezervare%20de%20capacitate%20pentru%20perioada%201%20octombrie%202019%E2%80%9330%20septembrie%202020.pdf</a:t>
                </a:r>
                <a:r>
                  <a:rPr lang="ro-RO" sz="2000" i="1" u="sng" dirty="0" smtClean="0"/>
                  <a:t> </a:t>
                </a:r>
                <a:endParaRPr lang="ro-RO" sz="2000" i="1" u="sng" dirty="0"/>
              </a:p>
              <a:p>
                <a:pPr marL="0" indent="0">
                  <a:buNone/>
                </a:pPr>
                <a:endParaRPr lang="ro-RO" dirty="0"/>
              </a:p>
              <a:p>
                <a:pPr algn="just"/>
                <a:r>
                  <a:rPr lang="ro-RO" sz="2100" dirty="0"/>
                  <a:t>Determinarea tarifelor pentru produsul de rezervare de capacitate s-a făcut în conformitate cu metodologia aprobată</a:t>
                </a:r>
                <a:r>
                  <a:rPr lang="en-US" sz="2100" dirty="0"/>
                  <a:t> </a:t>
                </a:r>
                <a:r>
                  <a:rPr lang="en-US" sz="2100" dirty="0" err="1"/>
                  <a:t>prin</a:t>
                </a:r>
                <a:r>
                  <a:rPr lang="en-US" sz="2100" dirty="0"/>
                  <a:t> </a:t>
                </a:r>
                <a:r>
                  <a:rPr lang="en-US" sz="2100" dirty="0" err="1"/>
                  <a:t>Ordinul</a:t>
                </a:r>
                <a:r>
                  <a:rPr lang="en-US" sz="2100" dirty="0"/>
                  <a:t> ANRE </a:t>
                </a:r>
                <a:r>
                  <a:rPr lang="en-US" sz="2100" dirty="0" err="1"/>
                  <a:t>Nr</a:t>
                </a:r>
                <a:r>
                  <a:rPr lang="en-US" sz="2100" dirty="0"/>
                  <a:t>.</a:t>
                </a:r>
                <a:r>
                  <a:rPr lang="ro-RO" sz="2100" dirty="0"/>
                  <a:t>41</a:t>
                </a:r>
                <a:r>
                  <a:rPr lang="en-US" sz="2100" dirty="0"/>
                  <a:t>/201</a:t>
                </a:r>
                <a:r>
                  <a:rPr lang="ro-RO" sz="2100" dirty="0"/>
                  <a:t>9</a:t>
                </a:r>
                <a:r>
                  <a:rPr lang="en-US" sz="2100" dirty="0"/>
                  <a:t> cu </a:t>
                </a:r>
                <a:r>
                  <a:rPr lang="en-US" sz="2100" dirty="0" err="1"/>
                  <a:t>modificările</a:t>
                </a:r>
                <a:r>
                  <a:rPr lang="en-US" sz="2100" dirty="0"/>
                  <a:t> </a:t>
                </a:r>
                <a:r>
                  <a:rPr lang="en-US" sz="2100" dirty="0" err="1"/>
                  <a:t>şi</a:t>
                </a:r>
                <a:r>
                  <a:rPr lang="en-US" sz="2100" dirty="0"/>
                  <a:t> </a:t>
                </a:r>
                <a:r>
                  <a:rPr lang="en-US" sz="2100" dirty="0" err="1"/>
                  <a:t>completările</a:t>
                </a:r>
                <a:r>
                  <a:rPr lang="en-US" sz="2100" dirty="0"/>
                  <a:t> </a:t>
                </a:r>
                <a:r>
                  <a:rPr lang="en-US" sz="2100" dirty="0" err="1"/>
                  <a:t>ulterioare</a:t>
                </a:r>
                <a:r>
                  <a:rPr lang="en-US" sz="2100" dirty="0"/>
                  <a:t>,</a:t>
                </a:r>
                <a:r>
                  <a:rPr lang="ro-RO" sz="2100" dirty="0"/>
                  <a:t> pe baza următoare</a:t>
                </a:r>
                <a:r>
                  <a:rPr lang="en-US" sz="2100" dirty="0" err="1"/>
                  <a:t>lor</a:t>
                </a:r>
                <a:r>
                  <a:rPr lang="ro-RO" sz="2100" dirty="0"/>
                  <a:t> formule:</a:t>
                </a:r>
                <a:endParaRPr lang="en-US" sz="2100" dirty="0"/>
              </a:p>
              <a:p>
                <a:pPr algn="just">
                  <a:buFont typeface="Wingdings" panose="05000000000000000000" pitchFamily="2" charset="2"/>
                  <a:buChar char="Ø"/>
                </a:pPr>
                <a:r>
                  <a:rPr lang="en-US" sz="2100" dirty="0"/>
                  <a:t>Pentru </a:t>
                </a:r>
                <a:r>
                  <a:rPr lang="en-US" sz="2100" dirty="0" err="1"/>
                  <a:t>produsele</a:t>
                </a:r>
                <a:r>
                  <a:rPr lang="en-US" sz="2100" dirty="0"/>
                  <a:t> de </a:t>
                </a:r>
                <a:r>
                  <a:rPr lang="en-US" sz="2100" dirty="0" err="1"/>
                  <a:t>rezervare</a:t>
                </a:r>
                <a:r>
                  <a:rPr lang="en-US" sz="2100" dirty="0"/>
                  <a:t> de capacitate </a:t>
                </a:r>
                <a:r>
                  <a:rPr lang="en-US" sz="2100" dirty="0" err="1"/>
                  <a:t>pe</a:t>
                </a:r>
                <a:r>
                  <a:rPr lang="en-US" sz="2100" dirty="0"/>
                  <a:t> </a:t>
                </a:r>
                <a:r>
                  <a:rPr lang="en-US" sz="2100" dirty="0" err="1"/>
                  <a:t>termen</a:t>
                </a:r>
                <a:r>
                  <a:rPr lang="en-US" sz="2100" dirty="0"/>
                  <a:t> </a:t>
                </a:r>
                <a:r>
                  <a:rPr lang="en-US" sz="2100" dirty="0" smtClean="0"/>
                  <a:t>lung</a:t>
                </a:r>
                <a:endParaRPr lang="ro-RO" sz="2100" dirty="0" smtClean="0"/>
              </a:p>
              <a:p>
                <a:pPr algn="just">
                  <a:buFont typeface="Wingdings" panose="05000000000000000000" pitchFamily="2" charset="2"/>
                  <a:buChar char="Ø"/>
                </a:pPr>
                <a:endParaRPr lang="ro-RO" sz="2100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ro-RO" sz="1700" b="1" i="1">
                        <a:solidFill>
                          <a:srgbClr val="006699"/>
                        </a:solidFill>
                        <a:latin typeface="Cambria Math"/>
                      </a:rPr>
                      <m:t>𝑻𝑪</m:t>
                    </m:r>
                    <m:d>
                      <m:dPr>
                        <m:ctrlPr>
                          <a:rPr lang="ro-RO" sz="1700" b="1" i="1">
                            <a:solidFill>
                              <a:srgbClr val="006699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o-RO" sz="1700" b="1" i="1">
                            <a:solidFill>
                              <a:srgbClr val="006699"/>
                            </a:solidFill>
                            <a:latin typeface="Cambria Math"/>
                          </a:rPr>
                          <m:t>𝒈𝒓</m:t>
                        </m:r>
                      </m:e>
                    </m:d>
                    <m:r>
                      <a:rPr lang="ro-RO" sz="1700" b="1" i="1">
                        <a:solidFill>
                          <a:srgbClr val="006699"/>
                        </a:solidFill>
                        <a:latin typeface="Cambria Math"/>
                      </a:rPr>
                      <m:t>𝒕𝒍</m:t>
                    </m:r>
                    <m:r>
                      <a:rPr lang="ro-RO" sz="1700" b="1" i="1">
                        <a:solidFill>
                          <a:srgbClr val="006699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o-RO" sz="1700" b="1" i="1">
                            <a:solidFill>
                              <a:srgbClr val="006699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o-RO" sz="1700" b="1" i="1">
                            <a:solidFill>
                              <a:srgbClr val="006699"/>
                            </a:solidFill>
                            <a:latin typeface="Cambria Math"/>
                          </a:rPr>
                          <m:t>𝑪𝑭</m:t>
                        </m:r>
                        <m:d>
                          <m:dPr>
                            <m:ctrlPr>
                              <a:rPr lang="ro-RO" sz="1700" b="1" i="1">
                                <a:solidFill>
                                  <a:srgbClr val="0066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ro-RO" sz="1700" b="1" i="1">
                                <a:solidFill>
                                  <a:srgbClr val="006699"/>
                                </a:solidFill>
                                <a:latin typeface="Cambria Math"/>
                              </a:rPr>
                              <m:t>𝒈𝒓</m:t>
                            </m:r>
                          </m:e>
                        </m:d>
                      </m:num>
                      <m:den>
                        <m:sSub>
                          <m:sSubPr>
                            <m:ctrlPr>
                              <a:rPr lang="ro-RO" sz="1700" b="1" i="1">
                                <a:solidFill>
                                  <a:srgbClr val="0066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1700" b="1" i="1">
                                <a:solidFill>
                                  <a:srgbClr val="006699"/>
                                </a:solidFill>
                                <a:latin typeface="Cambria Math"/>
                              </a:rPr>
                              <m:t>𝑪𝑹𝒆</m:t>
                            </m:r>
                          </m:e>
                          <m:sub>
                            <m:sSub>
                              <m:sSubPr>
                                <m:ctrlPr>
                                  <a:rPr lang="ro-RO" sz="1700" b="1" i="1">
                                    <a:solidFill>
                                      <a:srgbClr val="006699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d>
                                  <m:dPr>
                                    <m:ctrlPr>
                                      <a:rPr lang="ro-RO" sz="1700" b="1" i="1">
                                        <a:solidFill>
                                          <a:srgbClr val="006699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ro-RO" sz="17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𝒈𝒓</m:t>
                                    </m:r>
                                  </m:e>
                                </m:d>
                              </m:e>
                              <m:sub>
                                <m:r>
                                  <a:rPr lang="ro-RO" sz="1700" b="1" i="1">
                                    <a:solidFill>
                                      <a:srgbClr val="006699"/>
                                    </a:solidFill>
                                    <a:latin typeface="Cambria Math"/>
                                  </a:rPr>
                                  <m:t>𝒕𝒍</m:t>
                                </m:r>
                              </m:sub>
                            </m:sSub>
                            <m:r>
                              <a:rPr lang="ro-RO" sz="1700" b="1" i="1">
                                <a:solidFill>
                                  <a:srgbClr val="006699"/>
                                </a:solidFill>
                                <a:latin typeface="Cambria Math"/>
                              </a:rPr>
                              <m:t> </m:t>
                            </m:r>
                          </m:sub>
                        </m:sSub>
                        <m:r>
                          <a:rPr lang="ro-RO" sz="1700" b="1" i="1">
                            <a:solidFill>
                              <a:srgbClr val="006699"/>
                            </a:solidFill>
                            <a:latin typeface="Cambria Math"/>
                          </a:rPr>
                          <m:t>𝐱</m:t>
                        </m:r>
                        <m:r>
                          <a:rPr lang="ro-RO" sz="1700" b="1">
                            <a:solidFill>
                              <a:srgbClr val="006699"/>
                            </a:solidFill>
                            <a:latin typeface="Cambria Math"/>
                          </a:rPr>
                          <m:t> </m:t>
                        </m:r>
                        <m:sSub>
                          <m:sSubPr>
                            <m:ctrlPr>
                              <a:rPr lang="ro-RO" sz="1700" b="1" i="1">
                                <a:solidFill>
                                  <a:srgbClr val="0066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1700" b="1" i="1">
                                <a:solidFill>
                                  <a:srgbClr val="006699"/>
                                </a:solidFill>
                                <a:latin typeface="Cambria Math"/>
                              </a:rPr>
                              <m:t>𝑵</m:t>
                            </m:r>
                          </m:e>
                          <m:sub>
                            <m:r>
                              <a:rPr lang="ro-RO" sz="1700" b="1" i="1">
                                <a:solidFill>
                                  <a:srgbClr val="006699"/>
                                </a:solidFill>
                                <a:latin typeface="Cambria Math"/>
                              </a:rPr>
                              <m:t>𝒕𝒍</m:t>
                            </m:r>
                          </m:sub>
                        </m:sSub>
                        <m:r>
                          <a:rPr lang="ro-RO" sz="1700" b="1" i="1">
                            <a:solidFill>
                              <a:srgbClr val="006699"/>
                            </a:solidFill>
                            <a:latin typeface="Cambria Math"/>
                          </a:rPr>
                          <m:t>+</m:t>
                        </m:r>
                        <m:nary>
                          <m:naryPr>
                            <m:chr m:val="∑"/>
                            <m:limLoc m:val="undOvr"/>
                            <m:subHide m:val="on"/>
                            <m:supHide m:val="on"/>
                            <m:ctrlPr>
                              <a:rPr lang="ro-RO" sz="1700" b="1" i="1">
                                <a:solidFill>
                                  <a:srgbClr val="0066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d>
                              <m:dPr>
                                <m:ctrlPr>
                                  <a:rPr lang="ro-RO" sz="1700" b="1" i="1">
                                    <a:solidFill>
                                      <a:srgbClr val="006699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ro-RO" sz="1700" b="1" i="1">
                                        <a:solidFill>
                                          <a:srgbClr val="006699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ro-RO" sz="17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𝑪𝑹𝒆</m:t>
                                    </m:r>
                                  </m:e>
                                  <m:sub>
                                    <m:sSub>
                                      <m:sSubPr>
                                        <m:ctrlPr>
                                          <a:rPr lang="ro-RO" sz="17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d>
                                          <m:dPr>
                                            <m:ctrlPr>
                                              <a:rPr lang="ro-RO" sz="1700" b="1" i="1">
                                                <a:solidFill>
                                                  <a:srgbClr val="006699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ro-RO" sz="1700" b="1" i="1">
                                                <a:solidFill>
                                                  <a:srgbClr val="006699"/>
                                                </a:solidFill>
                                                <a:latin typeface="Cambria Math"/>
                                              </a:rPr>
                                              <m:t>𝒈𝒓</m:t>
                                            </m:r>
                                          </m:e>
                                        </m:d>
                                      </m:e>
                                      <m:sub>
                                        <m:r>
                                          <a:rPr lang="ro-RO" sz="17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/>
                                          </a:rPr>
                                          <m:t>𝒕𝒔</m:t>
                                        </m:r>
                                      </m:sub>
                                    </m:sSub>
                                    <m:r>
                                      <a:rPr lang="ro-RO" sz="17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 </m:t>
                                    </m:r>
                                  </m:sub>
                                </m:sSub>
                                <m:r>
                                  <a:rPr lang="ro-RO" sz="1700" b="1" i="1">
                                    <a:solidFill>
                                      <a:srgbClr val="006699"/>
                                    </a:solidFill>
                                    <a:latin typeface="Cambria Math"/>
                                  </a:rPr>
                                  <m:t>𝐱</m:t>
                                </m:r>
                                <m:r>
                                  <a:rPr lang="ro-RO" sz="1700" b="1">
                                    <a:solidFill>
                                      <a:srgbClr val="006699"/>
                                    </a:solidFill>
                                    <a:latin typeface="Cambria Math"/>
                                  </a:rPr>
                                  <m:t> </m:t>
                                </m:r>
                                <m:sSub>
                                  <m:sSubPr>
                                    <m:ctrlPr>
                                      <a:rPr lang="ro-RO" sz="1700" b="1" i="1">
                                        <a:solidFill>
                                          <a:srgbClr val="006699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ro-RO" sz="17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𝑵</m:t>
                                    </m:r>
                                  </m:e>
                                  <m:sub>
                                    <m:r>
                                      <a:rPr lang="ro-RO" sz="17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𝒕𝒔</m:t>
                                    </m:r>
                                  </m:sub>
                                </m:sSub>
                                <m:r>
                                  <a:rPr lang="ro-RO" sz="1700" b="1" i="1">
                                    <a:solidFill>
                                      <a:srgbClr val="006699"/>
                                    </a:solidFill>
                                    <a:latin typeface="Cambria Math"/>
                                  </a:rPr>
                                  <m:t> </m:t>
                                </m:r>
                                <m:r>
                                  <a:rPr lang="ro-RO" sz="1700" b="1" i="1">
                                    <a:solidFill>
                                      <a:srgbClr val="006699"/>
                                    </a:solidFill>
                                    <a:latin typeface="Cambria Math"/>
                                  </a:rPr>
                                  <m:t>𝐱</m:t>
                                </m:r>
                                <m:r>
                                  <a:rPr lang="ro-RO" sz="1700" b="1">
                                    <a:solidFill>
                                      <a:srgbClr val="006699"/>
                                    </a:solidFill>
                                    <a:latin typeface="Cambria Math"/>
                                  </a:rPr>
                                  <m:t> </m:t>
                                </m:r>
                                <m:sSub>
                                  <m:sSubPr>
                                    <m:ctrlPr>
                                      <a:rPr lang="ro-RO" sz="1700" b="1" i="1">
                                        <a:solidFill>
                                          <a:srgbClr val="006699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ro-RO" sz="17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𝑲</m:t>
                                    </m:r>
                                  </m:e>
                                  <m:sub>
                                    <m:r>
                                      <a:rPr lang="ro-RO" sz="17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𝒕𝒔</m:t>
                                    </m:r>
                                  </m:sub>
                                </m:sSub>
                              </m:e>
                            </m:d>
                            <m:r>
                              <a:rPr lang="ro-RO" sz="1700" b="1" i="1">
                                <a:solidFill>
                                  <a:srgbClr val="006699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nary>
                              <m:naryPr>
                                <m:chr m:val="∑"/>
                                <m:limLoc m:val="undOvr"/>
                                <m:subHide m:val="on"/>
                                <m:supHide m:val="on"/>
                                <m:ctrlPr>
                                  <a:rPr lang="ro-RO" sz="1700" b="1" i="1">
                                    <a:solidFill>
                                      <a:srgbClr val="006699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/>
                              <m:sup/>
                              <m:e>
                                <m:d>
                                  <m:dPr>
                                    <m:ctrlPr>
                                      <a:rPr lang="ro-RO" sz="1700" b="1" i="1">
                                        <a:solidFill>
                                          <a:srgbClr val="006699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ro-RO" sz="17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ro-RO" sz="17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/>
                                          </a:rPr>
                                          <m:t>𝑪𝑹𝒆</m:t>
                                        </m:r>
                                      </m:e>
                                      <m:sub>
                                        <m:sSub>
                                          <m:sSubPr>
                                            <m:ctrlPr>
                                              <a:rPr lang="ro-RO" sz="1700" b="1" i="1">
                                                <a:solidFill>
                                                  <a:srgbClr val="006699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d>
                                              <m:dPr>
                                                <m:ctrlPr>
                                                  <a:rPr lang="ro-RO" sz="1700" b="1" i="1">
                                                    <a:solidFill>
                                                      <a:srgbClr val="006699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dPr>
                                              <m:e>
                                                <m:r>
                                                  <a:rPr lang="ro-RO" sz="1700" b="1" i="1">
                                                    <a:solidFill>
                                                      <a:srgbClr val="006699"/>
                                                    </a:solidFill>
                                                    <a:latin typeface="Cambria Math"/>
                                                  </a:rPr>
                                                  <m:t>𝒈𝒓</m:t>
                                                </m:r>
                                              </m:e>
                                            </m:d>
                                          </m:e>
                                          <m:sub>
                                            <m:r>
                                              <a:rPr lang="ro-RO" sz="1700" b="1" i="1">
                                                <a:solidFill>
                                                  <a:srgbClr val="006699"/>
                                                </a:solidFill>
                                                <a:latin typeface="Cambria Math"/>
                                              </a:rPr>
                                              <m:t>𝒕𝒔</m:t>
                                            </m:r>
                                            <m:r>
                                              <a:rPr lang="ro-RO" sz="1700" b="1" i="1">
                                                <a:solidFill>
                                                  <a:srgbClr val="006699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_</m:t>
                                            </m:r>
                                            <m:r>
                                              <a:rPr lang="ro-RO" sz="1700" b="1" i="1">
                                                <a:solidFill>
                                                  <a:srgbClr val="006699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𝒅𝒆𝒑</m:t>
                                            </m:r>
                                          </m:sub>
                                        </m:sSub>
                                        <m:r>
                                          <a:rPr lang="ro-RO" sz="17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/>
                                          </a:rPr>
                                          <m:t> </m:t>
                                        </m:r>
                                      </m:sub>
                                    </m:sSub>
                                    <m:r>
                                      <a:rPr lang="ro-RO" sz="17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𝐱</m:t>
                                    </m:r>
                                    <m:r>
                                      <a:rPr lang="ro-RO" sz="1700" b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 </m:t>
                                    </m:r>
                                    <m:sSub>
                                      <m:sSubPr>
                                        <m:ctrlPr>
                                          <a:rPr lang="ro-RO" sz="17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ro-RO" sz="17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/>
                                          </a:rPr>
                                          <m:t>𝑵</m:t>
                                        </m:r>
                                      </m:e>
                                      <m:sub>
                                        <m:r>
                                          <a:rPr lang="ro-RO" sz="17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/>
                                          </a:rPr>
                                          <m:t>𝒕𝒔</m:t>
                                        </m:r>
                                        <m:r>
                                          <a:rPr lang="ro-RO" sz="17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_</m:t>
                                        </m:r>
                                        <m:r>
                                          <a:rPr lang="ro-RO" sz="17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𝒅𝒆𝒑</m:t>
                                        </m:r>
                                      </m:sub>
                                    </m:sSub>
                                    <m:r>
                                      <a:rPr lang="ro-RO" sz="17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 </m:t>
                                    </m:r>
                                    <m:r>
                                      <a:rPr lang="ro-RO" sz="17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𝐱</m:t>
                                    </m:r>
                                    <m:r>
                                      <a:rPr lang="ro-RO" sz="1700" b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 </m:t>
                                    </m:r>
                                    <m:sSub>
                                      <m:sSubPr>
                                        <m:ctrlPr>
                                          <a:rPr lang="ro-RO" sz="17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ro-RO" sz="17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/>
                                          </a:rPr>
                                          <m:t>𝑲</m:t>
                                        </m:r>
                                      </m:e>
                                      <m:sub>
                                        <m:r>
                                          <a:rPr lang="ro-RO" sz="17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/>
                                          </a:rPr>
                                          <m:t>𝒕𝒔</m:t>
                                        </m:r>
                                        <m:r>
                                          <a:rPr lang="ro-RO" sz="17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_</m:t>
                                        </m:r>
                                        <m:r>
                                          <a:rPr lang="ro-RO" sz="17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𝒅𝒆𝒑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</m:nary>
                          </m:e>
                        </m:nary>
                      </m:den>
                    </m:f>
                    <m:r>
                      <a:rPr lang="ro-RO" sz="1700" b="1" i="1">
                        <a:solidFill>
                          <a:srgbClr val="006699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ro-RO" sz="1900" b="1" dirty="0">
                    <a:solidFill>
                      <a:srgbClr val="006699"/>
                    </a:solidFill>
                  </a:rPr>
                  <a:t> </a:t>
                </a:r>
                <a:r>
                  <a:rPr lang="ro-RO" sz="1700" b="1" i="1" dirty="0" smtClean="0">
                    <a:solidFill>
                      <a:srgbClr val="006699"/>
                    </a:solidFill>
                  </a:rPr>
                  <a:t>[lei/MWh/oră</a:t>
                </a:r>
                <a:r>
                  <a:rPr lang="ro-RO" sz="1700" b="1" i="1" dirty="0">
                    <a:solidFill>
                      <a:srgbClr val="006699"/>
                    </a:solidFill>
                  </a:rPr>
                  <a:t>]</a:t>
                </a:r>
                <a:endParaRPr lang="en-US" sz="1700" b="1" dirty="0">
                  <a:solidFill>
                    <a:srgbClr val="006699"/>
                  </a:solidFill>
                </a:endParaRPr>
              </a:p>
              <a:p>
                <a:endParaRPr lang="ro-RO" dirty="0"/>
              </a:p>
            </p:txBody>
          </p:sp>
        </mc:Choice>
        <mc:Fallback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301752" y="1527048"/>
                <a:ext cx="8503920" cy="4340352"/>
              </a:xfrm>
              <a:blipFill rotWithShape="0">
                <a:blip r:embed="rId3"/>
                <a:stretch>
                  <a:fillRect l="-717" t="-2107" r="-645" b="-14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28600"/>
            <a:ext cx="1227035" cy="467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19644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28600"/>
            <a:ext cx="6629400" cy="758952"/>
          </a:xfrm>
        </p:spPr>
        <p:txBody>
          <a:bodyPr>
            <a:noAutofit/>
          </a:bodyPr>
          <a:lstStyle/>
          <a:p>
            <a:r>
              <a:rPr lang="en-US" sz="1800" dirty="0" err="1"/>
              <a:t>Informaţii</a:t>
            </a:r>
            <a:r>
              <a:rPr lang="en-US" sz="1800" dirty="0"/>
              <a:t> </a:t>
            </a:r>
            <a:r>
              <a:rPr lang="en-US" sz="1800" dirty="0" err="1"/>
              <a:t>privind</a:t>
            </a:r>
            <a:r>
              <a:rPr lang="en-US" sz="1800" dirty="0"/>
              <a:t> </a:t>
            </a:r>
            <a:r>
              <a:rPr lang="en-US" sz="1800" dirty="0" err="1"/>
              <a:t>tarifele</a:t>
            </a:r>
            <a:r>
              <a:rPr lang="en-US" sz="1800" dirty="0"/>
              <a:t> de transport </a:t>
            </a:r>
            <a:r>
              <a:rPr lang="en-US" sz="1800" dirty="0" err="1"/>
              <a:t>aprobate</a:t>
            </a:r>
            <a:r>
              <a:rPr lang="en-US" sz="1800" dirty="0"/>
              <a:t> </a:t>
            </a:r>
            <a:r>
              <a:rPr lang="en-US" sz="1800" dirty="0" err="1"/>
              <a:t>prin</a:t>
            </a:r>
            <a:r>
              <a:rPr lang="en-US" sz="1800" dirty="0"/>
              <a:t> </a:t>
            </a:r>
            <a:r>
              <a:rPr lang="en-US" sz="1800" dirty="0" err="1"/>
              <a:t>Ordinul</a:t>
            </a:r>
            <a:r>
              <a:rPr lang="en-US" sz="1800" dirty="0"/>
              <a:t> ANRE </a:t>
            </a:r>
            <a:r>
              <a:rPr lang="en-US" sz="1800" dirty="0" err="1" smtClean="0"/>
              <a:t>Nr</a:t>
            </a:r>
            <a:r>
              <a:rPr lang="en-US" sz="1800" dirty="0" smtClean="0"/>
              <a:t>.</a:t>
            </a:r>
            <a:r>
              <a:rPr lang="ro-RO" sz="1800" dirty="0" smtClean="0"/>
              <a:t>64</a:t>
            </a:r>
            <a:r>
              <a:rPr lang="en-US" sz="1800" dirty="0" smtClean="0"/>
              <a:t>/201</a:t>
            </a:r>
            <a:r>
              <a:rPr lang="ro-RO" sz="1800" dirty="0" smtClean="0"/>
              <a:t>9</a:t>
            </a:r>
            <a:r>
              <a:rPr lang="en-US" sz="1800" dirty="0" smtClean="0"/>
              <a:t> </a:t>
            </a:r>
            <a:r>
              <a:rPr lang="en-US" sz="1800" dirty="0"/>
              <a:t>pentru </a:t>
            </a:r>
            <a:r>
              <a:rPr lang="en-US" sz="1800" dirty="0" err="1"/>
              <a:t>perioada</a:t>
            </a:r>
            <a:r>
              <a:rPr lang="en-US" sz="1800" dirty="0"/>
              <a:t> </a:t>
            </a:r>
            <a:r>
              <a:rPr lang="en-US" sz="1800" dirty="0" smtClean="0"/>
              <a:t>oct.201</a:t>
            </a:r>
            <a:r>
              <a:rPr lang="ro-RO" sz="1800" dirty="0" smtClean="0"/>
              <a:t>9</a:t>
            </a:r>
            <a:r>
              <a:rPr lang="en-US" sz="1800" dirty="0" smtClean="0"/>
              <a:t>-sept.20</a:t>
            </a:r>
            <a:r>
              <a:rPr lang="ro-RO" sz="1800" dirty="0" smtClean="0"/>
              <a:t>20</a:t>
            </a:r>
            <a:endParaRPr lang="ro-RO" sz="18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01752" y="1371600"/>
            <a:ext cx="8503920" cy="56388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ro-RO" sz="1050" dirty="0" smtClean="0"/>
              <a:t>unde</a:t>
            </a:r>
            <a:r>
              <a:rPr lang="ro-RO" sz="1050" dirty="0"/>
              <a:t>:</a:t>
            </a:r>
            <a:r>
              <a:rPr lang="ro-RO" sz="1050" dirty="0">
                <a:effectLst/>
              </a:rPr>
              <a:t> </a:t>
            </a:r>
            <a:r>
              <a:rPr lang="ro-RO" sz="1050" dirty="0"/>
              <a:t>TC(gr)tl - reprezintă tariful de transport pentru rezervarea de capacitate fermă pe termen lung pentru grupul punctelor de intrare/ieşire (</a:t>
            </a:r>
            <a:r>
              <a:rPr lang="ro-RO" sz="1050" dirty="0" smtClean="0"/>
              <a:t>gr);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o-RO" sz="1050" dirty="0" smtClean="0"/>
              <a:t>CF(gr) - reprezintă valoarea corespunzătoare componentei fixe din venitul total</a:t>
            </a:r>
            <a:r>
              <a:rPr lang="en-US" sz="1050" dirty="0" smtClean="0"/>
              <a:t>,</a:t>
            </a:r>
            <a:r>
              <a:rPr lang="ro-RO" sz="1050" dirty="0" smtClean="0"/>
              <a:t> alocată grupului punctelor de intrare/ieşire (gr);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o-RO" sz="1050" dirty="0" smtClean="0"/>
              <a:t>CRe(gr)</a:t>
            </a:r>
            <a:r>
              <a:rPr lang="ro-RO" sz="1050" baseline="-25000" dirty="0" smtClean="0"/>
              <a:t>tl</a:t>
            </a:r>
            <a:r>
              <a:rPr lang="ro-RO" sz="1050" dirty="0"/>
              <a:t>– reprezintă capacitatea estimată a fi rezervată pe termen lung în perioada pentru care se stabilesc tarifele de transport, pe grupul punctelor de intrare/ieşire (gr);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o-RO" sz="1050" dirty="0"/>
              <a:t>CRe(gr)</a:t>
            </a:r>
            <a:r>
              <a:rPr lang="ro-RO" sz="1050" baseline="-25000" dirty="0"/>
              <a:t>ts</a:t>
            </a:r>
            <a:r>
              <a:rPr lang="ro-RO" sz="1050" dirty="0"/>
              <a:t>– reprezintă capacitatea estimată a fi rezervată pe termen scurt în perioada pentru care se stabilesc tarifele de transport, pe grupul punctelor de intrare/ieşire (gr</a:t>
            </a:r>
            <a:r>
              <a:rPr lang="ro-RO" sz="1050" dirty="0" smtClean="0"/>
              <a:t>);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o-RO" sz="1050" dirty="0" err="1"/>
              <a:t>CR_e</a:t>
            </a:r>
            <a:r>
              <a:rPr lang="ro-RO" sz="1050" dirty="0"/>
              <a:t>(gr)</a:t>
            </a:r>
            <a:r>
              <a:rPr lang="ro-RO" sz="1050" dirty="0" err="1"/>
              <a:t>ts_dep</a:t>
            </a:r>
            <a:r>
              <a:rPr lang="ro-RO" sz="1050" dirty="0"/>
              <a:t> - reprezintă capacitatea estimată a fi rezervată la </a:t>
            </a:r>
            <a:r>
              <a:rPr lang="ro-RO" sz="1050" dirty="0" err="1"/>
              <a:t>interfaţa</a:t>
            </a:r>
            <a:r>
              <a:rPr lang="ro-RO" sz="1050" dirty="0"/>
              <a:t> cu depozitele de înmagazinare subterană în perioada pentru care se stabilesc tarifele de transport, pe grupul punctelor de intrare/</a:t>
            </a:r>
            <a:r>
              <a:rPr lang="ro-RO" sz="1050" dirty="0" err="1"/>
              <a:t>ieşire</a:t>
            </a:r>
            <a:r>
              <a:rPr lang="ro-RO" sz="1050" dirty="0"/>
              <a:t> (gr)</a:t>
            </a:r>
            <a:r>
              <a:rPr lang="ro-RO" sz="1050" dirty="0" err="1"/>
              <a:t>dep</a:t>
            </a:r>
            <a:r>
              <a:rPr lang="ro-RO" sz="1050" dirty="0"/>
              <a:t>;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o-RO" sz="1050" dirty="0" err="1" smtClean="0"/>
              <a:t>N</a:t>
            </a:r>
            <a:r>
              <a:rPr lang="ro-RO" sz="1050" baseline="-25000" dirty="0" err="1" smtClean="0"/>
              <a:t>tl,ts</a:t>
            </a:r>
            <a:r>
              <a:rPr lang="ro-RO" sz="1050" baseline="-25000" dirty="0" smtClean="0"/>
              <a:t>, </a:t>
            </a:r>
            <a:r>
              <a:rPr lang="ro-RO" sz="1050" baseline="-25000" dirty="0" err="1" smtClean="0"/>
              <a:t>ts</a:t>
            </a:r>
            <a:r>
              <a:rPr lang="ro-RO" sz="1050" baseline="-25000" dirty="0" smtClean="0"/>
              <a:t> </a:t>
            </a:r>
            <a:r>
              <a:rPr lang="ro-RO" sz="1050" baseline="-25000" dirty="0" err="1" smtClean="0"/>
              <a:t>dep</a:t>
            </a:r>
            <a:r>
              <a:rPr lang="ro-RO" sz="1050" dirty="0" smtClean="0"/>
              <a:t> </a:t>
            </a:r>
            <a:r>
              <a:rPr lang="ro-RO" sz="1050" dirty="0"/>
              <a:t>– numărul de ore aferent fiecărui tip de serviciu.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o-RO" sz="1050" dirty="0"/>
              <a:t>K(ts) - </a:t>
            </a:r>
            <a:r>
              <a:rPr lang="ro-RO" sz="1050" dirty="0" smtClean="0"/>
              <a:t>coeficientul </a:t>
            </a:r>
            <a:r>
              <a:rPr lang="ro-RO" sz="1050" dirty="0"/>
              <a:t>de multiplicare a tarifului de rezervare de capacitate aferent tipului de serviciu ferm pe termen </a:t>
            </a:r>
            <a:r>
              <a:rPr lang="ro-RO" sz="1050" dirty="0" smtClean="0"/>
              <a:t>scurt;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1050" dirty="0"/>
              <a:t>K_(</a:t>
            </a:r>
            <a:r>
              <a:rPr lang="en-US" sz="1050" dirty="0" err="1"/>
              <a:t>ts_dep</a:t>
            </a:r>
            <a:r>
              <a:rPr lang="en-US" sz="1050" dirty="0"/>
              <a:t>) - </a:t>
            </a:r>
            <a:r>
              <a:rPr lang="en-US" sz="1050" dirty="0" err="1"/>
              <a:t>reprezintă</a:t>
            </a:r>
            <a:r>
              <a:rPr lang="en-US" sz="1050" dirty="0"/>
              <a:t> </a:t>
            </a:r>
            <a:r>
              <a:rPr lang="en-US" sz="1050" dirty="0" err="1"/>
              <a:t>coeficientul</a:t>
            </a:r>
            <a:r>
              <a:rPr lang="en-US" sz="1050" dirty="0"/>
              <a:t> de </a:t>
            </a:r>
            <a:r>
              <a:rPr lang="en-US" sz="1050" dirty="0" err="1"/>
              <a:t>multiplicare</a:t>
            </a:r>
            <a:r>
              <a:rPr lang="en-US" sz="1050" dirty="0"/>
              <a:t> </a:t>
            </a:r>
            <a:r>
              <a:rPr lang="en-US" sz="1050" dirty="0" err="1"/>
              <a:t>aferent</a:t>
            </a:r>
            <a:r>
              <a:rPr lang="en-US" sz="1050" dirty="0"/>
              <a:t> </a:t>
            </a:r>
            <a:r>
              <a:rPr lang="en-US" sz="1050" dirty="0" err="1"/>
              <a:t>serviciilor</a:t>
            </a:r>
            <a:r>
              <a:rPr lang="en-US" sz="1050" dirty="0"/>
              <a:t> </a:t>
            </a:r>
            <a:r>
              <a:rPr lang="en-US" sz="1050" dirty="0" err="1"/>
              <a:t>ferme</a:t>
            </a:r>
            <a:r>
              <a:rPr lang="en-US" sz="1050" dirty="0"/>
              <a:t> </a:t>
            </a:r>
            <a:r>
              <a:rPr lang="en-US" sz="1050" dirty="0" err="1"/>
              <a:t>pe</a:t>
            </a:r>
            <a:r>
              <a:rPr lang="en-US" sz="1050" dirty="0"/>
              <a:t> </a:t>
            </a:r>
            <a:r>
              <a:rPr lang="en-US" sz="1050" dirty="0" err="1"/>
              <a:t>termen</a:t>
            </a:r>
            <a:r>
              <a:rPr lang="en-US" sz="1050" dirty="0"/>
              <a:t> </a:t>
            </a:r>
            <a:r>
              <a:rPr lang="en-US" sz="1050" dirty="0" err="1"/>
              <a:t>scurt</a:t>
            </a:r>
            <a:r>
              <a:rPr lang="en-US" sz="1050" dirty="0"/>
              <a:t> pentru </a:t>
            </a:r>
            <a:r>
              <a:rPr lang="en-US" sz="1050" dirty="0" err="1"/>
              <a:t>depozitele</a:t>
            </a:r>
            <a:r>
              <a:rPr lang="en-US" sz="1050" dirty="0"/>
              <a:t> de </a:t>
            </a:r>
            <a:r>
              <a:rPr lang="en-US" sz="1050" dirty="0" err="1"/>
              <a:t>înmagazinare</a:t>
            </a:r>
            <a:r>
              <a:rPr lang="en-US" sz="1050" dirty="0"/>
              <a:t> </a:t>
            </a:r>
            <a:r>
              <a:rPr lang="en-US" sz="1050" dirty="0" err="1"/>
              <a:t>subterană</a:t>
            </a:r>
            <a:r>
              <a:rPr lang="en-US" sz="1050" dirty="0"/>
              <a:t>, </a:t>
            </a:r>
            <a:r>
              <a:rPr lang="en-US" sz="1050" dirty="0" err="1"/>
              <a:t>reprezentând</a:t>
            </a:r>
            <a:r>
              <a:rPr lang="en-US" sz="1050" dirty="0"/>
              <a:t> 50% </a:t>
            </a:r>
            <a:r>
              <a:rPr lang="en-US" sz="1050"/>
              <a:t>din </a:t>
            </a:r>
            <a:r>
              <a:rPr lang="en-US" sz="1050" smtClean="0"/>
              <a:t>K(</a:t>
            </a:r>
            <a:r>
              <a:rPr lang="en-US" sz="1050" dirty="0" err="1" smtClean="0"/>
              <a:t>ts</a:t>
            </a:r>
            <a:r>
              <a:rPr lang="en-US" sz="1050" dirty="0"/>
              <a:t>).</a:t>
            </a:r>
            <a:endParaRPr lang="en-US" sz="1050" dirty="0" smtClean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050" dirty="0" err="1"/>
              <a:t>Pentru</a:t>
            </a:r>
            <a:r>
              <a:rPr lang="en-US" sz="1050" dirty="0"/>
              <a:t> </a:t>
            </a:r>
            <a:r>
              <a:rPr lang="en-US" sz="1050" dirty="0" err="1" smtClean="0"/>
              <a:t>produsele</a:t>
            </a:r>
            <a:r>
              <a:rPr lang="en-US" sz="1050" dirty="0" smtClean="0"/>
              <a:t> de </a:t>
            </a:r>
            <a:r>
              <a:rPr lang="en-US" sz="1050" dirty="0" err="1" smtClean="0"/>
              <a:t>rezervare</a:t>
            </a:r>
            <a:r>
              <a:rPr lang="en-US" sz="1050" dirty="0" smtClean="0"/>
              <a:t> de capacitate </a:t>
            </a:r>
            <a:r>
              <a:rPr lang="en-US" sz="1050" dirty="0" err="1"/>
              <a:t>pe</a:t>
            </a:r>
            <a:r>
              <a:rPr lang="en-US" sz="1050" dirty="0"/>
              <a:t> </a:t>
            </a:r>
            <a:r>
              <a:rPr lang="en-US" sz="1050" dirty="0" err="1"/>
              <a:t>termen</a:t>
            </a:r>
            <a:r>
              <a:rPr lang="en-US" sz="1050" dirty="0"/>
              <a:t> </a:t>
            </a:r>
            <a:r>
              <a:rPr lang="en-US" sz="1050" dirty="0" err="1" smtClean="0"/>
              <a:t>scurt</a:t>
            </a:r>
            <a:endParaRPr lang="ro-RO" sz="1050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1050" b="1" dirty="0" smtClean="0">
                <a:solidFill>
                  <a:srgbClr val="006699"/>
                </a:solidFill>
              </a:rPr>
              <a:t>TC(gr)</a:t>
            </a:r>
            <a:r>
              <a:rPr lang="en-US" sz="1050" b="1" dirty="0" err="1" smtClean="0">
                <a:solidFill>
                  <a:srgbClr val="006699"/>
                </a:solidFill>
              </a:rPr>
              <a:t>ts</a:t>
            </a:r>
            <a:r>
              <a:rPr lang="en-US" sz="1050" b="1" dirty="0" smtClean="0">
                <a:solidFill>
                  <a:srgbClr val="006699"/>
                </a:solidFill>
              </a:rPr>
              <a:t>=TC(gr)</a:t>
            </a:r>
            <a:r>
              <a:rPr lang="en-US" sz="1050" b="1" dirty="0" err="1" smtClean="0">
                <a:solidFill>
                  <a:srgbClr val="006699"/>
                </a:solidFill>
              </a:rPr>
              <a:t>tl</a:t>
            </a:r>
            <a:r>
              <a:rPr lang="en-US" sz="1050" b="1" dirty="0" smtClean="0">
                <a:solidFill>
                  <a:srgbClr val="006699"/>
                </a:solidFill>
              </a:rPr>
              <a:t> x K(</a:t>
            </a:r>
            <a:r>
              <a:rPr lang="en-US" sz="1050" b="1" dirty="0" err="1" smtClean="0">
                <a:solidFill>
                  <a:srgbClr val="006699"/>
                </a:solidFill>
              </a:rPr>
              <a:t>ts</a:t>
            </a:r>
            <a:r>
              <a:rPr lang="ro-RO" sz="1050" b="1" dirty="0" smtClean="0">
                <a:solidFill>
                  <a:srgbClr val="006699"/>
                </a:solidFill>
              </a:rPr>
              <a:t>/</a:t>
            </a:r>
            <a:r>
              <a:rPr lang="ro-RO" sz="1050" b="1" dirty="0" err="1" smtClean="0">
                <a:solidFill>
                  <a:srgbClr val="006699"/>
                </a:solidFill>
              </a:rPr>
              <a:t>ts_dep</a:t>
            </a:r>
            <a:r>
              <a:rPr lang="en-US" sz="1050" b="1" dirty="0" smtClean="0">
                <a:solidFill>
                  <a:srgbClr val="006699"/>
                </a:solidFill>
              </a:rPr>
              <a:t>) </a:t>
            </a:r>
            <a:r>
              <a:rPr lang="ro-RO" sz="1050" b="1" i="1" dirty="0" smtClean="0">
                <a:solidFill>
                  <a:srgbClr val="006699"/>
                </a:solidFill>
              </a:rPr>
              <a:t>[lei/MWh/oră]</a:t>
            </a:r>
            <a:endParaRPr lang="ro-RO" sz="1050" b="1" dirty="0">
              <a:solidFill>
                <a:srgbClr val="006699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ro-RO" sz="1050" dirty="0"/>
              <a:t>unde:TC(gr(ts)) - reprezintă tariful de rezervare de capacitate pentru serviciul ferm pe termen scurt pentru grupul punctelor de intrare/ieşire (gr);</a:t>
            </a:r>
            <a:br>
              <a:rPr lang="ro-RO" sz="1050" dirty="0"/>
            </a:br>
            <a:r>
              <a:rPr lang="ro-RO" sz="1050" dirty="0"/>
              <a:t>TC(gr(tl)) - reprezintă tariful de rezervare de capacitate pentru servicii ferme pe termen lung pentru grupul punctelor de intrare/ieşire (gr);</a:t>
            </a:r>
            <a:br>
              <a:rPr lang="ro-RO" sz="1050" dirty="0"/>
            </a:br>
            <a:r>
              <a:rPr lang="ro-RO" sz="1050" dirty="0"/>
              <a:t>K(ts) - </a:t>
            </a:r>
            <a:r>
              <a:rPr lang="ro-RO" sz="1050" dirty="0" smtClean="0"/>
              <a:t>coeficientul </a:t>
            </a:r>
            <a:r>
              <a:rPr lang="ro-RO" sz="1050" dirty="0"/>
              <a:t>de multiplicare a tarifului de rezervare de capacitate aferent tipului de serviciu ferm pe termen scurt</a:t>
            </a:r>
            <a:r>
              <a:rPr lang="ro-RO" sz="1050" dirty="0" smtClean="0"/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o-RO" sz="1050" dirty="0"/>
              <a:t>K_(</a:t>
            </a:r>
            <a:r>
              <a:rPr lang="ro-RO" sz="1050" dirty="0" err="1"/>
              <a:t>ts_dep</a:t>
            </a:r>
            <a:r>
              <a:rPr lang="ro-RO" sz="1050" dirty="0"/>
              <a:t>) - reprezintă coeficientul de multiplicare aferent serviciilor ferme pe termen scurt pentru depozitele de înmagazinare subterană, reprezentând 50% din K_(</a:t>
            </a:r>
            <a:r>
              <a:rPr lang="ro-RO" sz="1050" dirty="0" err="1"/>
              <a:t>ts</a:t>
            </a:r>
            <a:r>
              <a:rPr lang="ro-RO" sz="1050" dirty="0"/>
              <a:t>).</a:t>
            </a:r>
          </a:p>
          <a:p>
            <a:pPr marL="0" indent="0">
              <a:lnSpc>
                <a:spcPct val="150000"/>
              </a:lnSpc>
              <a:buNone/>
            </a:pPr>
            <a:endParaRPr lang="ro-RO" sz="1100" dirty="0" smtClean="0"/>
          </a:p>
          <a:p>
            <a:pPr marL="0" indent="0">
              <a:lnSpc>
                <a:spcPct val="150000"/>
              </a:lnSpc>
              <a:buNone/>
            </a:pPr>
            <a:endParaRPr lang="ro-RO" sz="11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28600"/>
            <a:ext cx="1227035" cy="467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52867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28600"/>
            <a:ext cx="6629400" cy="758952"/>
          </a:xfrm>
        </p:spPr>
        <p:txBody>
          <a:bodyPr>
            <a:normAutofit/>
          </a:bodyPr>
          <a:lstStyle/>
          <a:p>
            <a:r>
              <a:rPr lang="en-US" sz="1800" dirty="0" err="1"/>
              <a:t>Informaţii</a:t>
            </a:r>
            <a:r>
              <a:rPr lang="en-US" sz="1800" dirty="0"/>
              <a:t> </a:t>
            </a:r>
            <a:r>
              <a:rPr lang="en-US" sz="1800" dirty="0" err="1"/>
              <a:t>privind</a:t>
            </a:r>
            <a:r>
              <a:rPr lang="en-US" sz="1800" dirty="0"/>
              <a:t> </a:t>
            </a:r>
            <a:r>
              <a:rPr lang="en-US" sz="1800" dirty="0" err="1"/>
              <a:t>tarifele</a:t>
            </a:r>
            <a:r>
              <a:rPr lang="en-US" sz="1800" dirty="0"/>
              <a:t> de transport </a:t>
            </a:r>
            <a:r>
              <a:rPr lang="en-US" sz="1800" dirty="0" err="1"/>
              <a:t>aprobate</a:t>
            </a:r>
            <a:r>
              <a:rPr lang="en-US" sz="1800" dirty="0"/>
              <a:t> </a:t>
            </a:r>
            <a:r>
              <a:rPr lang="en-US" sz="1800" dirty="0" err="1"/>
              <a:t>prin</a:t>
            </a:r>
            <a:r>
              <a:rPr lang="en-US" sz="1800" dirty="0"/>
              <a:t> </a:t>
            </a:r>
            <a:r>
              <a:rPr lang="en-US" sz="1800" dirty="0" err="1"/>
              <a:t>Ordinul</a:t>
            </a:r>
            <a:r>
              <a:rPr lang="en-US" sz="1800" dirty="0"/>
              <a:t> ANRE </a:t>
            </a:r>
            <a:r>
              <a:rPr lang="en-US" sz="1800" dirty="0" err="1" smtClean="0"/>
              <a:t>Nr</a:t>
            </a:r>
            <a:r>
              <a:rPr lang="en-US" sz="1800" dirty="0" smtClean="0"/>
              <a:t>.</a:t>
            </a:r>
            <a:r>
              <a:rPr lang="ro-RO" sz="1800" dirty="0" smtClean="0"/>
              <a:t>64</a:t>
            </a:r>
            <a:r>
              <a:rPr lang="en-US" sz="1800" dirty="0" smtClean="0"/>
              <a:t>/201</a:t>
            </a:r>
            <a:r>
              <a:rPr lang="ro-RO" sz="1800" dirty="0" smtClean="0"/>
              <a:t>9</a:t>
            </a:r>
            <a:r>
              <a:rPr lang="en-US" sz="1800" dirty="0" smtClean="0"/>
              <a:t> </a:t>
            </a:r>
            <a:r>
              <a:rPr lang="en-US" sz="1800" dirty="0"/>
              <a:t>pentru </a:t>
            </a:r>
            <a:r>
              <a:rPr lang="en-US" sz="1800" dirty="0" err="1"/>
              <a:t>perioada</a:t>
            </a:r>
            <a:r>
              <a:rPr lang="en-US" sz="1800" dirty="0"/>
              <a:t> </a:t>
            </a:r>
            <a:r>
              <a:rPr lang="en-US" sz="1800" dirty="0" smtClean="0"/>
              <a:t>oct.201</a:t>
            </a:r>
            <a:r>
              <a:rPr lang="ro-RO" sz="1800" dirty="0" smtClean="0"/>
              <a:t>9</a:t>
            </a:r>
            <a:r>
              <a:rPr lang="en-US" sz="1800" dirty="0" smtClean="0"/>
              <a:t>-sept.20</a:t>
            </a:r>
            <a:r>
              <a:rPr lang="ro-RO" sz="1800" dirty="0" smtClean="0"/>
              <a:t>20</a:t>
            </a:r>
            <a:endParaRPr lang="ro-RO" sz="18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01752" y="1447800"/>
            <a:ext cx="8503920" cy="49530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o-RO" sz="1700" i="1" u="sng" dirty="0" smtClean="0"/>
              <a:t>Tariful </a:t>
            </a:r>
            <a:r>
              <a:rPr lang="ro-RO" sz="1700" i="1" u="sng" dirty="0"/>
              <a:t>de transport </a:t>
            </a:r>
            <a:r>
              <a:rPr lang="ro-RO" sz="1700" i="1" u="sng" dirty="0" smtClean="0"/>
              <a:t>volumetric </a:t>
            </a:r>
            <a:r>
              <a:rPr lang="ro-RO" sz="1700" i="1" u="sng" dirty="0"/>
              <a:t>aprobate </a:t>
            </a:r>
            <a:r>
              <a:rPr lang="en-US" sz="1700" i="1" u="sng" dirty="0" err="1"/>
              <a:t>prin</a:t>
            </a:r>
            <a:r>
              <a:rPr lang="en-US" sz="1700" i="1" u="sng" dirty="0"/>
              <a:t> </a:t>
            </a:r>
            <a:r>
              <a:rPr lang="en-US" sz="1700" i="1" u="sng" dirty="0" err="1"/>
              <a:t>Ordinul</a:t>
            </a:r>
            <a:r>
              <a:rPr lang="en-US" sz="1700" i="1" u="sng" dirty="0"/>
              <a:t> ANRE </a:t>
            </a:r>
            <a:r>
              <a:rPr lang="en-US" sz="1700" i="1" u="sng" dirty="0" err="1" smtClean="0"/>
              <a:t>Nr</a:t>
            </a:r>
            <a:r>
              <a:rPr lang="en-US" sz="1700" i="1" u="sng" dirty="0" smtClean="0"/>
              <a:t>.</a:t>
            </a:r>
            <a:r>
              <a:rPr lang="ro-RO" sz="1700" i="1" u="sng" dirty="0" smtClean="0"/>
              <a:t>64</a:t>
            </a:r>
            <a:r>
              <a:rPr lang="en-US" sz="1700" i="1" u="sng" dirty="0" smtClean="0"/>
              <a:t>/201</a:t>
            </a:r>
            <a:r>
              <a:rPr lang="ro-RO" sz="1700" i="1" u="sng" dirty="0" smtClean="0"/>
              <a:t>9, valabil pentru perioada 1 octombrie 2019 – 30 septembrie 2020, este în valoare de 1,51 lei/MWh transportat</a:t>
            </a:r>
            <a:endParaRPr lang="en-US" sz="1700" i="1" u="sng" dirty="0" smtClean="0"/>
          </a:p>
          <a:p>
            <a:endParaRPr lang="en-US" sz="1700" i="1" u="sng" dirty="0"/>
          </a:p>
          <a:p>
            <a:pPr marL="0" indent="0">
              <a:lnSpc>
                <a:spcPct val="140000"/>
              </a:lnSpc>
              <a:buNone/>
            </a:pPr>
            <a:r>
              <a:rPr lang="ro-RO" sz="1700" dirty="0" smtClean="0"/>
              <a:t>Determinarea </a:t>
            </a:r>
            <a:r>
              <a:rPr lang="ro-RO" sz="1700" dirty="0"/>
              <a:t>tarifului volumetric pentru cantitatea de gaze naturale transportată </a:t>
            </a:r>
            <a:r>
              <a:rPr lang="ro-RO" sz="1700" dirty="0" smtClean="0"/>
              <a:t> </a:t>
            </a:r>
            <a:r>
              <a:rPr lang="ro-RO" sz="1700" dirty="0"/>
              <a:t>s-a </a:t>
            </a:r>
            <a:r>
              <a:rPr lang="ro-RO" sz="1700" dirty="0" smtClean="0"/>
              <a:t>realizat </a:t>
            </a:r>
            <a:r>
              <a:rPr lang="ro-RO" sz="1700" dirty="0"/>
              <a:t>în conformitate cu metodologia aprobată </a:t>
            </a:r>
            <a:r>
              <a:rPr lang="ro-RO" sz="1700" dirty="0" smtClean="0"/>
              <a:t>prin Ordinul ANRE nr. 41/2019, pe </a:t>
            </a:r>
            <a:r>
              <a:rPr lang="ro-RO" sz="1700" dirty="0"/>
              <a:t>baza următoarei formule: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o-RO" sz="1700" dirty="0"/>
              <a:t>               </a:t>
            </a:r>
            <a:r>
              <a:rPr lang="en-US" sz="1700" dirty="0" smtClean="0"/>
              <a:t>      </a:t>
            </a:r>
            <a:r>
              <a:rPr lang="ro-RO" sz="1700" dirty="0" smtClean="0"/>
              <a:t> </a:t>
            </a:r>
            <a:r>
              <a:rPr lang="ro-RO" sz="1700" dirty="0"/>
              <a:t>CV(i)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o-RO" sz="1700" b="1" dirty="0"/>
              <a:t>TV(i)</a:t>
            </a:r>
            <a:r>
              <a:rPr lang="ro-RO" sz="1700" dirty="0"/>
              <a:t> = --------------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1700" dirty="0"/>
              <a:t> </a:t>
            </a:r>
            <a:r>
              <a:rPr lang="en-US" sz="1700" dirty="0" smtClean="0"/>
              <a:t>              </a:t>
            </a:r>
            <a:r>
              <a:rPr lang="ro-RO" sz="1700" dirty="0" smtClean="0"/>
              <a:t>    </a:t>
            </a:r>
            <a:r>
              <a:rPr lang="en-US" sz="1700" dirty="0" smtClean="0"/>
              <a:t>  </a:t>
            </a:r>
            <a:r>
              <a:rPr lang="ro-RO" sz="1700" dirty="0" smtClean="0"/>
              <a:t> </a:t>
            </a:r>
            <a:r>
              <a:rPr lang="ro-RO" sz="1700" dirty="0"/>
              <a:t>Qtr(i)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ro-RO" sz="1700" dirty="0"/>
              <a:t>unde: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ro-RO" sz="1700" dirty="0"/>
              <a:t>TV(i) – reprezintă tariful volumetric determinat pentru 1MWh transportat în anul (i);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ro-RO" sz="1700" dirty="0"/>
              <a:t>CV(i) – reprezintă componenta volumetrică a venitului total din anul (i);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ro-RO" sz="1700" dirty="0"/>
              <a:t>Qtr(i) – reprezintă cantitatea de gaze naturale estimată de titularul de licență a fi transportată în anul (i), exprimată în MWh.</a:t>
            </a:r>
          </a:p>
          <a:p>
            <a:pPr marL="0" indent="0">
              <a:buNone/>
            </a:pPr>
            <a:endParaRPr lang="ro-RO" sz="14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28600"/>
            <a:ext cx="1227035" cy="467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1085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ustom 3">
      <a:dk1>
        <a:sysClr val="windowText" lastClr="000000"/>
      </a:dk1>
      <a:lt1>
        <a:sysClr val="window" lastClr="FFFFFF"/>
      </a:lt1>
      <a:dk2>
        <a:srgbClr val="646B86"/>
      </a:dk2>
      <a:lt2>
        <a:srgbClr val="F2F2F2"/>
      </a:lt2>
      <a:accent1>
        <a:srgbClr val="D16349"/>
      </a:accent1>
      <a:accent2>
        <a:srgbClr val="CCB400"/>
      </a:accent2>
      <a:accent3>
        <a:srgbClr val="00516B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14519</TotalTime>
  <Words>486</Words>
  <Application>Microsoft Office PowerPoint</Application>
  <PresentationFormat>On-screen Show (4:3)</PresentationFormat>
  <Paragraphs>34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Calibri</vt:lpstr>
      <vt:lpstr>Cambria Math</vt:lpstr>
      <vt:lpstr>Georgia</vt:lpstr>
      <vt:lpstr>Wingdings</vt:lpstr>
      <vt:lpstr>Wingdings 2</vt:lpstr>
      <vt:lpstr>Civic</vt:lpstr>
      <vt:lpstr>Informaţii privind tarifele de transport aprobate prin Ordinul ANRE Nr.64/2019 pentru perioada oct.2019-sept.2020</vt:lpstr>
      <vt:lpstr>Informaţii privind tarifele de transport aprobate prin Ordinul ANRE Nr.64/2019 pentru perioada oct.2019-sept.2020</vt:lpstr>
      <vt:lpstr>Informaţii privind tarifele de transport aprobate prin Ordinul ANRE Nr.64/2019 pentru perioada oct.2019-sept.2020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Elisabeta Ghidiu</dc:creator>
  <cp:lastModifiedBy>Marius Adrian Ionita</cp:lastModifiedBy>
  <cp:revision>998</cp:revision>
  <cp:lastPrinted>2017-08-31T04:45:44Z</cp:lastPrinted>
  <dcterms:created xsi:type="dcterms:W3CDTF">2006-08-16T00:00:00Z</dcterms:created>
  <dcterms:modified xsi:type="dcterms:W3CDTF">2019-08-19T09:06:55Z</dcterms:modified>
</cp:coreProperties>
</file>