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showGuides="1">
      <p:cViewPr varScale="1">
        <p:scale>
          <a:sx n="89" d="100"/>
          <a:sy n="89" d="100"/>
        </p:scale>
        <p:origin x="466" y="7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3E449A-BE83-4619-A781-487E468E5300}" type="datetimeFigureOut">
              <a:rPr lang="en-US" smtClean="0"/>
              <a:t>8/19/2019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AD8850-A3C9-4E64-ADD4-D6813660F3E3}" type="slidenum">
              <a:rPr lang="en-US" smtClean="0"/>
              <a:t>‹#›</a:t>
            </a:fld>
            <a:endParaRPr lang="en-US"/>
          </a:p>
        </p:txBody>
      </p:sp>
    </p:spTree>
    <p:extLst>
      <p:ext uri="{BB962C8B-B14F-4D97-AF65-F5344CB8AC3E}">
        <p14:creationId xmlns:p14="http://schemas.microsoft.com/office/powerpoint/2010/main" val="8273309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dirty="0"/>
          </a:p>
        </p:txBody>
      </p:sp>
      <p:sp>
        <p:nvSpPr>
          <p:cNvPr id="4" name="Slide Number Placeholder 3"/>
          <p:cNvSpPr>
            <a:spLocks noGrp="1"/>
          </p:cNvSpPr>
          <p:nvPr>
            <p:ph type="sldNum" sz="quarter" idx="10"/>
          </p:nvPr>
        </p:nvSpPr>
        <p:spPr/>
        <p:txBody>
          <a:bodyPr/>
          <a:lstStyle/>
          <a:p>
            <a:fld id="{E3DC28A0-8B66-4DC7-B5E1-34B8301819FE}"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10272047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ubtitle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AA348A40-9BB5-47E2-A42C-ECC6F70C8BE1}" type="datetime1">
              <a:rPr lang="en-US" smtClean="0"/>
              <a:pPr/>
              <a:t>8/19/2019</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Oval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4" name="Oval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9" name="Slide Number Placeholder 28"/>
          <p:cNvSpPr>
            <a:spLocks noGrp="1"/>
          </p:cNvSpPr>
          <p:nvPr>
            <p:ph type="sldNum" sz="quarter" idx="12"/>
          </p:nvPr>
        </p:nvSpPr>
        <p:spPr>
          <a:xfrm>
            <a:off x="5791200" y="2199452"/>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Title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1273358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8ED029-5226-444C-81BE-0ACA76FADA4E}" type="datetime1">
              <a:rPr lang="en-US" smtClean="0"/>
              <a:pPr/>
              <a:t>8/19/2019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Tree>
    <p:extLst>
      <p:ext uri="{BB962C8B-B14F-4D97-AF65-F5344CB8AC3E}">
        <p14:creationId xmlns:p14="http://schemas.microsoft.com/office/powerpoint/2010/main" val="1263260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1" name="Rectangle 10"/>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Straight Connector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Oval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Oval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6" name="Slide Number Placeholder 5"/>
          <p:cNvSpPr>
            <a:spLocks noGrp="1"/>
          </p:cNvSpPr>
          <p:nvPr>
            <p:ph type="sldNum" sz="quarter" idx="12"/>
          </p:nvPr>
        </p:nvSpPr>
        <p:spPr>
          <a:xfrm>
            <a:off x="9221216" y="3009903"/>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3" name="Vertical Text Placeholder 2"/>
          <p:cNvSpPr>
            <a:spLocks noGrp="1"/>
          </p:cNvSpPr>
          <p:nvPr>
            <p:ph type="body" orient="vert" idx="1"/>
          </p:nvPr>
        </p:nvSpPr>
        <p:spPr>
          <a:xfrm>
            <a:off x="406400" y="304800"/>
            <a:ext cx="87376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648864B-4047-44FA-BB3F-77E8F5986E07}" type="datetime1">
              <a:rPr lang="en-US" smtClean="0"/>
              <a:pPr/>
              <a:t>8/19/2019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9855200" y="304803"/>
            <a:ext cx="1930400" cy="5851525"/>
          </a:xfrm>
        </p:spPr>
        <p:txBody>
          <a:bodyPr vert="eaVert"/>
          <a:lstStyle/>
          <a:p>
            <a:r>
              <a:rPr kumimoji="0" lang="en-US" smtClean="0"/>
              <a:t>Click to edit Master title style</a:t>
            </a:r>
            <a:endParaRPr kumimoji="0" lang="en-US"/>
          </a:p>
        </p:txBody>
      </p:sp>
    </p:spTree>
    <p:extLst>
      <p:ext uri="{BB962C8B-B14F-4D97-AF65-F5344CB8AC3E}">
        <p14:creationId xmlns:p14="http://schemas.microsoft.com/office/powerpoint/2010/main" val="1109195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793A5A5-6D3E-4B27-958E-7C2341A4BEA0}" type="datetime1">
              <a:rPr lang="en-US" smtClean="0"/>
              <a:pPr/>
              <a:t>8/19/2019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5815584" y="1026374"/>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Content Placeholder 7"/>
          <p:cNvSpPr>
            <a:spLocks noGrp="1"/>
          </p:cNvSpPr>
          <p:nvPr>
            <p:ph sz="quarter" idx="1"/>
          </p:nvPr>
        </p:nvSpPr>
        <p:spPr>
          <a:xfrm>
            <a:off x="402336" y="1527048"/>
            <a:ext cx="1133856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03786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3" name="Text Placeholder 2"/>
          <p:cNvSpPr>
            <a:spLocks noGrp="1"/>
          </p:cNvSpPr>
          <p:nvPr>
            <p:ph type="body" idx="1"/>
          </p:nvPr>
        </p:nvSpPr>
        <p:spPr>
          <a:xfrm>
            <a:off x="1824569" y="2743202"/>
            <a:ext cx="8640233"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3EB9FF78-2FDC-4EE5-8FB5-CB5311265E0D}" type="datetime1">
              <a:rPr lang="en-US" smtClean="0"/>
              <a:pPr/>
              <a:t>8/19/2019</a:t>
            </a:fld>
            <a:endParaRPr lang="en-US" dirty="0"/>
          </a:p>
        </p:txBody>
      </p:sp>
      <p:sp>
        <p:nvSpPr>
          <p:cNvPr id="8" name="Straight Connector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Oval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1" name="Oval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6" name="Slide Number Placeholder 5"/>
          <p:cNvSpPr>
            <a:spLocks noGrp="1"/>
          </p:cNvSpPr>
          <p:nvPr>
            <p:ph type="sldNum" sz="quarter" idx="12"/>
          </p:nvPr>
        </p:nvSpPr>
        <p:spPr>
          <a:xfrm>
            <a:off x="5791200" y="2199452"/>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 name="Title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215324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02336" y="228600"/>
            <a:ext cx="113792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7721600" y="6409944"/>
            <a:ext cx="4059936" cy="365760"/>
          </a:xfrm>
        </p:spPr>
        <p:txBody>
          <a:bodyPr/>
          <a:lstStyle/>
          <a:p>
            <a:fld id="{7607CF45-8A00-4FF7-A7BE-80F7E50264E9}" type="datetime1">
              <a:rPr lang="en-US" smtClean="0"/>
              <a:pPr/>
              <a:t>8/19/2019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Straight Connector 7"/>
          <p:cNvSpPr>
            <a:spLocks noChangeShapeType="1"/>
          </p:cNvSpPr>
          <p:nvPr/>
        </p:nvSpPr>
        <p:spPr bwMode="auto">
          <a:xfrm flipV="1">
            <a:off x="6084109" y="1575654"/>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Content Placeholder 9"/>
          <p:cNvSpPr>
            <a:spLocks noGrp="1"/>
          </p:cNvSpPr>
          <p:nvPr>
            <p:ph sz="half" idx="1"/>
          </p:nvPr>
        </p:nvSpPr>
        <p:spPr>
          <a:xfrm>
            <a:off x="402336" y="1371600"/>
            <a:ext cx="53848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6400800" y="1371600"/>
            <a:ext cx="53848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460854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1" name="Rectangle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2" name="Rectangle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1" name="Rectangle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3" name="Rectangle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3" name="Text Placeholder 2"/>
          <p:cNvSpPr>
            <a:spLocks noGrp="1"/>
          </p:cNvSpPr>
          <p:nvPr>
            <p:ph type="body" idx="1"/>
          </p:nvPr>
        </p:nvSpPr>
        <p:spPr>
          <a:xfrm>
            <a:off x="402338" y="1524001"/>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388442"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FA6690F-97DD-4A68-82B6-92C26B30ABC5}" type="datetime1">
              <a:rPr lang="en-US" smtClean="0"/>
              <a:pPr/>
              <a:t>8/19/2019</a:t>
            </a:fld>
            <a:endParaRPr lang="en-US" dirty="0"/>
          </a:p>
        </p:txBody>
      </p:sp>
      <p:sp>
        <p:nvSpPr>
          <p:cNvPr id="8" name="Footer Placeholder 7"/>
          <p:cNvSpPr>
            <a:spLocks noGrp="1"/>
          </p:cNvSpPr>
          <p:nvPr>
            <p:ph type="ftr" sz="quarter" idx="11"/>
          </p:nvPr>
        </p:nvSpPr>
        <p:spPr>
          <a:xfrm>
            <a:off x="406400" y="6409944"/>
            <a:ext cx="4775200" cy="365760"/>
          </a:xfrm>
        </p:spPr>
        <p:txBody>
          <a:bodyPr/>
          <a:lstStyle/>
          <a:p>
            <a:endParaRPr lang="en-US" dirty="0"/>
          </a:p>
        </p:txBody>
      </p:sp>
      <p:sp>
        <p:nvSpPr>
          <p:cNvPr id="15" name="Straight Connector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4" name="Content Placeholder 23"/>
          <p:cNvSpPr>
            <a:spLocks noGrp="1"/>
          </p:cNvSpPr>
          <p:nvPr>
            <p:ph sz="quarter" idx="2"/>
          </p:nvPr>
        </p:nvSpPr>
        <p:spPr>
          <a:xfrm>
            <a:off x="402336" y="2471384"/>
            <a:ext cx="5388864"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6400800" y="2471383"/>
            <a:ext cx="53848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7" name="Oval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9" name="Slide Number Placeholder 8"/>
          <p:cNvSpPr>
            <a:spLocks noGrp="1"/>
          </p:cNvSpPr>
          <p:nvPr>
            <p:ph type="sldNum" sz="quarter" idx="12"/>
          </p:nvPr>
        </p:nvSpPr>
        <p:spPr>
          <a:xfrm>
            <a:off x="5791200" y="1042418"/>
            <a:ext cx="609600" cy="441325"/>
          </a:xfrm>
        </p:spPr>
        <p:txBody>
          <a:bodyPr/>
          <a:lstStyle>
            <a:lvl1pPr algn="ctr">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extLst>
      <p:ext uri="{BB962C8B-B14F-4D97-AF65-F5344CB8AC3E}">
        <p14:creationId xmlns:p14="http://schemas.microsoft.com/office/powerpoint/2010/main" val="3695788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BF7EF11-735F-4ACC-9151-C3984C16448A}" type="datetime1">
              <a:rPr lang="en-US" smtClean="0"/>
              <a:pPr/>
              <a:t>8/19/2019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5791200" y="1036022"/>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Tree>
    <p:extLst>
      <p:ext uri="{BB962C8B-B14F-4D97-AF65-F5344CB8AC3E}">
        <p14:creationId xmlns:p14="http://schemas.microsoft.com/office/powerpoint/2010/main" val="3392699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Rectangle 4"/>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6" name="Rectangle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 name="Date Placeholder 1"/>
          <p:cNvSpPr>
            <a:spLocks noGrp="1"/>
          </p:cNvSpPr>
          <p:nvPr>
            <p:ph type="dt" sz="half" idx="10"/>
          </p:nvPr>
        </p:nvSpPr>
        <p:spPr/>
        <p:txBody>
          <a:bodyPr/>
          <a:lstStyle/>
          <a:p>
            <a:fld id="{B477495E-D411-46C7-85C8-DB4F8349F469}" type="datetime1">
              <a:rPr lang="en-US" smtClean="0"/>
              <a:pPr/>
              <a:t>8/19/2019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5689600" y="6324600"/>
            <a:ext cx="812800" cy="441324"/>
          </a:xfrm>
        </p:spPr>
        <p:txBody>
          <a:bodyPr/>
          <a:lstStyle>
            <a:lvl1pPr>
              <a:defRPr>
                <a:solidFill>
                  <a:srgbClr val="FFFFFF"/>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690193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Rectangle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 name="Title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08000" y="1981202"/>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traight Connector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Content Placeholder 19"/>
          <p:cNvSpPr>
            <a:spLocks noGrp="1"/>
          </p:cNvSpPr>
          <p:nvPr>
            <p:ph sz="quarter" idx="1"/>
          </p:nvPr>
        </p:nvSpPr>
        <p:spPr>
          <a:xfrm>
            <a:off x="4165600" y="685800"/>
            <a:ext cx="75184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1" name="Oval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7" name="Slide Number Placeholder 6"/>
          <p:cNvSpPr>
            <a:spLocks noGrp="1"/>
          </p:cNvSpPr>
          <p:nvPr>
            <p:ph type="sldNum" sz="quarter" idx="12"/>
          </p:nvPr>
        </p:nvSpPr>
        <p:spPr>
          <a:xfrm>
            <a:off x="1828800" y="312740"/>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1" name="Rectangle 20"/>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Date Placeholder 4"/>
          <p:cNvSpPr>
            <a:spLocks noGrp="1"/>
          </p:cNvSpPr>
          <p:nvPr>
            <p:ph type="dt" sz="half" idx="10"/>
          </p:nvPr>
        </p:nvSpPr>
        <p:spPr/>
        <p:txBody>
          <a:bodyPr/>
          <a:lstStyle/>
          <a:p>
            <a:fld id="{046EB1EE-35B2-4DC7-A243-62265AB103C8}" type="datetime1">
              <a:rPr lang="en-US" smtClean="0"/>
              <a:pPr/>
              <a:t>8/19/2019</a:t>
            </a:fld>
            <a:endParaRPr lang="en-US" dirty="0"/>
          </a:p>
        </p:txBody>
      </p:sp>
      <p:sp>
        <p:nvSpPr>
          <p:cNvPr id="6" name="Footer Placeholder 5"/>
          <p:cNvSpPr>
            <a:spLocks noGrp="1"/>
          </p:cNvSpPr>
          <p:nvPr>
            <p:ph type="ftr" sz="quarter" idx="11"/>
          </p:nvPr>
        </p:nvSpPr>
        <p:spPr>
          <a:xfrm>
            <a:off x="402336" y="6410848"/>
            <a:ext cx="4511040" cy="365760"/>
          </a:xfrm>
        </p:spPr>
        <p:txBody>
          <a:bodyPr/>
          <a:lstStyle/>
          <a:p>
            <a:endParaRPr lang="en-US" dirty="0"/>
          </a:p>
        </p:txBody>
      </p:sp>
    </p:spTree>
    <p:extLst>
      <p:ext uri="{BB962C8B-B14F-4D97-AF65-F5344CB8AC3E}">
        <p14:creationId xmlns:p14="http://schemas.microsoft.com/office/powerpoint/2010/main" val="3181676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7" name="Rectangle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Rectangle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3" name="Oval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7" name="Slide Number Placeholder 6"/>
          <p:cNvSpPr>
            <a:spLocks noGrp="1"/>
          </p:cNvSpPr>
          <p:nvPr>
            <p:ph type="sldNum" sz="quarter" idx="12"/>
          </p:nvPr>
        </p:nvSpPr>
        <p:spPr>
          <a:xfrm>
            <a:off x="1828800" y="312740"/>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 name="Titl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00500" y="609600"/>
            <a:ext cx="7823200" cy="4267200"/>
          </a:xfrm>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Date Placeholder 4"/>
          <p:cNvSpPr>
            <a:spLocks noGrp="1"/>
          </p:cNvSpPr>
          <p:nvPr>
            <p:ph type="dt" sz="half" idx="10"/>
          </p:nvPr>
        </p:nvSpPr>
        <p:spPr>
          <a:xfrm>
            <a:off x="7717536" y="6404984"/>
            <a:ext cx="4059936" cy="365760"/>
          </a:xfrm>
        </p:spPr>
        <p:txBody>
          <a:bodyPr/>
          <a:lstStyle/>
          <a:p>
            <a:fld id="{EA70D8B6-9A15-4A12-B1CC-20CEDD1D6C7B}" type="datetime1">
              <a:rPr lang="en-US" smtClean="0"/>
              <a:pPr/>
              <a:t>8/19/2019</a:t>
            </a:fld>
            <a:endParaRPr lang="en-US" dirty="0"/>
          </a:p>
        </p:txBody>
      </p:sp>
      <p:sp>
        <p:nvSpPr>
          <p:cNvPr id="6" name="Footer Placeholder 5"/>
          <p:cNvSpPr>
            <a:spLocks noGrp="1"/>
          </p:cNvSpPr>
          <p:nvPr>
            <p:ph type="ftr" sz="quarter" idx="11"/>
          </p:nvPr>
        </p:nvSpPr>
        <p:spPr>
          <a:xfrm>
            <a:off x="402336" y="6410848"/>
            <a:ext cx="4779264" cy="365760"/>
          </a:xfrm>
        </p:spPr>
        <p:txBody>
          <a:bodyPr/>
          <a:lstStyle/>
          <a:p>
            <a:endParaRPr lang="en-US" dirty="0"/>
          </a:p>
        </p:txBody>
      </p:sp>
    </p:spTree>
    <p:extLst>
      <p:ext uri="{BB962C8B-B14F-4D97-AF65-F5344CB8AC3E}">
        <p14:creationId xmlns:p14="http://schemas.microsoft.com/office/powerpoint/2010/main" val="2063262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2"/>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Date Placeholder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0CDA8CEF-D296-433A-BBDF-4CEAAF87FB58}" type="datetime1">
              <a:rPr lang="en-US" smtClean="0"/>
              <a:pPr/>
              <a:t>8/19/2019</a:t>
            </a:fld>
            <a:endParaRPr lang="en-US" dirty="0"/>
          </a:p>
        </p:txBody>
      </p:sp>
      <p:sp>
        <p:nvSpPr>
          <p:cNvPr id="3" name="Footer Placeholder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Straight Connector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Oval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3" name="Slide Number Placeholder 22"/>
          <p:cNvSpPr>
            <a:spLocks noGrp="1"/>
          </p:cNvSpPr>
          <p:nvPr>
            <p:ph type="sldNum" sz="quarter" idx="4"/>
          </p:nvPr>
        </p:nvSpPr>
        <p:spPr>
          <a:xfrm>
            <a:off x="5791200" y="1040176"/>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2" name="Title Placeholder 21"/>
          <p:cNvSpPr>
            <a:spLocks noGrp="1"/>
          </p:cNvSpPr>
          <p:nvPr>
            <p:ph type="title"/>
          </p:nvPr>
        </p:nvSpPr>
        <p:spPr>
          <a:xfrm>
            <a:off x="402336" y="228600"/>
            <a:ext cx="113792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extLst>
      <p:ext uri="{BB962C8B-B14F-4D97-AF65-F5344CB8AC3E}">
        <p14:creationId xmlns:p14="http://schemas.microsoft.com/office/powerpoint/2010/main" val="16317718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5752" y="228600"/>
            <a:ext cx="7470648" cy="838200"/>
          </a:xfrm>
        </p:spPr>
        <p:txBody>
          <a:bodyPr>
            <a:normAutofit/>
          </a:bodyPr>
          <a:lstStyle/>
          <a:p>
            <a:r>
              <a:rPr lang="en-US" sz="2200" dirty="0" smtClean="0"/>
              <a:t>I</a:t>
            </a:r>
            <a:r>
              <a:rPr lang="ro-RO" sz="2200" dirty="0" err="1" smtClean="0"/>
              <a:t>nforma</a:t>
            </a:r>
            <a:r>
              <a:rPr lang="en-US" sz="2200" dirty="0" err="1" smtClean="0"/>
              <a:t>tion</a:t>
            </a:r>
            <a:r>
              <a:rPr lang="en-US" sz="2200" dirty="0" smtClean="0"/>
              <a:t> on the reconciliation of the regulatory account</a:t>
            </a:r>
            <a:endParaRPr lang="ro-RO" sz="2200" dirty="0"/>
          </a:p>
        </p:txBody>
      </p:sp>
      <p:sp>
        <p:nvSpPr>
          <p:cNvPr id="4" name="Content Placeholder 3"/>
          <p:cNvSpPr>
            <a:spLocks noGrp="1"/>
          </p:cNvSpPr>
          <p:nvPr>
            <p:ph sz="quarter" idx="1"/>
          </p:nvPr>
        </p:nvSpPr>
        <p:spPr>
          <a:xfrm>
            <a:off x="1283109" y="1349478"/>
            <a:ext cx="9490588" cy="4953000"/>
          </a:xfrm>
        </p:spPr>
        <p:txBody>
          <a:bodyPr>
            <a:normAutofit/>
          </a:bodyPr>
          <a:lstStyle/>
          <a:p>
            <a:pPr algn="just"/>
            <a:endParaRPr lang="en-US" sz="1400" dirty="0"/>
          </a:p>
          <a:p>
            <a:pPr algn="just">
              <a:lnSpc>
                <a:spcPct val="150000"/>
              </a:lnSpc>
              <a:spcAft>
                <a:spcPts val="600"/>
              </a:spcAft>
            </a:pPr>
            <a:r>
              <a:rPr lang="en-US" sz="1400" dirty="0" smtClean="0"/>
              <a:t>In line with the Methodology approved by the Order of ANRE President No.41/2019, the correction component of the total revenue represents: the </a:t>
            </a:r>
            <a:r>
              <a:rPr lang="en-US" sz="1400" dirty="0" smtClean="0"/>
              <a:t>difference between the corrected regulated revenue achieved in the previous years and the one considered allowed in the same previous years</a:t>
            </a:r>
            <a:r>
              <a:rPr lang="en-US" sz="1400" dirty="0" smtClean="0"/>
              <a:t>. For the first year of the fourth regulatory period the correction component of the corrected regulated revenue is 0. </a:t>
            </a:r>
          </a:p>
          <a:p>
            <a:pPr algn="just">
              <a:lnSpc>
                <a:spcPct val="150000"/>
              </a:lnSpc>
              <a:spcAft>
                <a:spcPts val="600"/>
              </a:spcAft>
            </a:pPr>
            <a:r>
              <a:rPr lang="en-US" sz="1400" dirty="0" smtClean="0"/>
              <a:t>The differences between the total revenue achieved in the years of the third regulatory period and the allowed revenue related to such years are regulated by the correction component of the amounts to be regulated from the previous regulatory periods (SR).</a:t>
            </a:r>
          </a:p>
          <a:p>
            <a:pPr algn="just">
              <a:lnSpc>
                <a:spcPct val="150000"/>
              </a:lnSpc>
              <a:spcAft>
                <a:spcPts val="600"/>
              </a:spcAft>
            </a:pPr>
            <a:r>
              <a:rPr lang="en-US" sz="1400" dirty="0" smtClean="0"/>
              <a:t>Within the procedure for setting the total revenue and the regulated tariffs for the transmission activity during October 2019 – September 2020, ANRE approved the correction component of the amounts to be regulated from the previous regulatory periods (SR) amounting to lei </a:t>
            </a:r>
            <a:r>
              <a:rPr lang="ro-RO" sz="1400" dirty="0"/>
              <a:t>-73.849,92 </a:t>
            </a:r>
            <a:r>
              <a:rPr lang="en-US" sz="1400" dirty="0" smtClean="0"/>
              <a:t>thousand;</a:t>
            </a:r>
          </a:p>
          <a:p>
            <a:pPr marL="0" indent="0" algn="just">
              <a:lnSpc>
                <a:spcPct val="150000"/>
              </a:lnSpc>
              <a:spcAft>
                <a:spcPts val="600"/>
              </a:spcAft>
              <a:buNone/>
            </a:pPr>
            <a:endParaRPr lang="ro-RO" sz="1400" dirty="0" smtClean="0"/>
          </a:p>
          <a:p>
            <a:pPr marL="0" indent="0" algn="just">
              <a:buNone/>
            </a:pPr>
            <a:endParaRPr lang="ro-RO" sz="1400" dirty="0"/>
          </a:p>
        </p:txBody>
      </p:sp>
      <p:pic>
        <p:nvPicPr>
          <p:cNvPr id="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220201" y="228601"/>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9258157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3">
      <a:dk1>
        <a:sysClr val="windowText" lastClr="000000"/>
      </a:dk1>
      <a:lt1>
        <a:sysClr val="window" lastClr="FFFFFF"/>
      </a:lt1>
      <a:dk2>
        <a:srgbClr val="646B86"/>
      </a:dk2>
      <a:lt2>
        <a:srgbClr val="F2F2F2"/>
      </a:lt2>
      <a:accent1>
        <a:srgbClr val="D16349"/>
      </a:accent1>
      <a:accent2>
        <a:srgbClr val="CCB400"/>
      </a:accent2>
      <a:accent3>
        <a:srgbClr val="00516B"/>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TotalTime>
  <Words>169</Words>
  <Application>Microsoft Office PowerPoint</Application>
  <PresentationFormat>Widescreen</PresentationFormat>
  <Paragraphs>6</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Calibri</vt:lpstr>
      <vt:lpstr>Georgia</vt:lpstr>
      <vt:lpstr>Wingdings</vt:lpstr>
      <vt:lpstr>Wingdings 2</vt:lpstr>
      <vt:lpstr>Civic</vt:lpstr>
      <vt:lpstr>Information on the reconciliation of the regulatory account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Informații referitoare la reconcilierea contului de regularizare</dc:title>
  <dc:creator>Marius Adrian Ionita</dc:creator>
  <cp:lastModifiedBy>Alina Ioana Veres</cp:lastModifiedBy>
  <cp:revision>8</cp:revision>
  <dcterms:created xsi:type="dcterms:W3CDTF">2018-07-31T10:41:24Z</dcterms:created>
  <dcterms:modified xsi:type="dcterms:W3CDTF">2019-08-19T09:26:53Z</dcterms:modified>
</cp:coreProperties>
</file>