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99" r:id="rId3"/>
    <p:sldId id="300" r:id="rId4"/>
    <p:sldId id="301" r:id="rId5"/>
    <p:sldId id="302" r:id="rId6"/>
    <p:sldId id="303" r:id="rId7"/>
    <p:sldId id="304" r:id="rId8"/>
    <p:sldId id="291" r:id="rId9"/>
    <p:sldId id="294" r:id="rId10"/>
    <p:sldId id="305" r:id="rId11"/>
    <p:sldId id="306" r:id="rId12"/>
    <p:sldId id="307" r:id="rId13"/>
    <p:sldId id="308" r:id="rId14"/>
    <p:sldId id="295" r:id="rId15"/>
    <p:sldId id="296" r:id="rId16"/>
    <p:sldId id="298" r:id="rId17"/>
    <p:sldId id="297" r:id="rId18"/>
    <p:sldId id="280" r:id="rId1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 smtClean="0">
                <a:latin typeface="Cambria" pitchFamily="18" charset="0"/>
              </a:rPr>
              <a:t>Revenue growth in 2013 compared to 2012 (thousand RON)</a:t>
            </a:r>
            <a:endParaRPr lang="en-US" sz="1600" dirty="0"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22338535808023996"/>
          <c:y val="3.341687552213867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424927352830897"/>
          <c:y val="6.6833751044277384E-2"/>
          <c:w val="0.89575074667390742"/>
          <c:h val="0.77607009650109549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36699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Pt>
            <c:idx val="6"/>
            <c:invertIfNegative val="0"/>
            <c:bubble3D val="0"/>
            <c:spPr>
              <a:noFill/>
            </c:spPr>
          </c:dPt>
          <c:dPt>
            <c:idx val="7"/>
            <c:invertIfNegative val="0"/>
            <c:bubble3D val="0"/>
            <c:spPr>
              <a:solidFill>
                <a:srgbClr val="336699"/>
              </a:solidFill>
            </c:spPr>
          </c:dPt>
          <c:cat>
            <c:strRef>
              <c:f>Sheet4!$A$77:$A$84</c:f>
              <c:strCache>
                <c:ptCount val="8"/>
                <c:pt idx="0">
                  <c:v>Revenues 2012</c:v>
                </c:pt>
                <c:pt idx="1">
                  <c:v>Higher capacity tariff</c:v>
                </c:pt>
                <c:pt idx="2">
                  <c:v>Lower volumes of gas transported</c:v>
                </c:pt>
                <c:pt idx="3">
                  <c:v>Lower volumetric component in the gas transmission tariff</c:v>
                </c:pt>
                <c:pt idx="4">
                  <c:v>EUR/RON exchange rate</c:v>
                </c:pt>
                <c:pt idx="5">
                  <c:v>Financial revenues</c:v>
                </c:pt>
                <c:pt idx="6">
                  <c:v>Others</c:v>
                </c:pt>
                <c:pt idx="7">
                  <c:v>Revenues 2013</c:v>
                </c:pt>
              </c:strCache>
            </c:strRef>
          </c:cat>
          <c:val>
            <c:numRef>
              <c:f>Sheet4!$B$77:$B$84</c:f>
              <c:numCache>
                <c:formatCode>General</c:formatCode>
                <c:ptCount val="8"/>
                <c:pt idx="0">
                  <c:v>1420158</c:v>
                </c:pt>
                <c:pt idx="1">
                  <c:v>1420158</c:v>
                </c:pt>
                <c:pt idx="2">
                  <c:v>1420158</c:v>
                </c:pt>
                <c:pt idx="3">
                  <c:v>1420158</c:v>
                </c:pt>
                <c:pt idx="4">
                  <c:v>1420158</c:v>
                </c:pt>
                <c:pt idx="5">
                  <c:v>1420158</c:v>
                </c:pt>
                <c:pt idx="6">
                  <c:v>1420158</c:v>
                </c:pt>
                <c:pt idx="7">
                  <c:v>1557236</c:v>
                </c:pt>
              </c:numCache>
            </c:numRef>
          </c:val>
        </c:ser>
        <c:ser>
          <c:idx val="1"/>
          <c:order val="1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Pt>
            <c:idx val="6"/>
            <c:invertIfNegative val="0"/>
            <c:bubble3D val="0"/>
            <c:spPr>
              <a:noFill/>
            </c:spPr>
          </c:dPt>
          <c:cat>
            <c:strRef>
              <c:f>Sheet4!$A$77:$A$84</c:f>
              <c:strCache>
                <c:ptCount val="8"/>
                <c:pt idx="0">
                  <c:v>Revenues 2012</c:v>
                </c:pt>
                <c:pt idx="1">
                  <c:v>Higher capacity tariff</c:v>
                </c:pt>
                <c:pt idx="2">
                  <c:v>Lower volumes of gas transported</c:v>
                </c:pt>
                <c:pt idx="3">
                  <c:v>Lower volumetric component in the gas transmission tariff</c:v>
                </c:pt>
                <c:pt idx="4">
                  <c:v>EUR/RON exchange rate</c:v>
                </c:pt>
                <c:pt idx="5">
                  <c:v>Financial revenues</c:v>
                </c:pt>
                <c:pt idx="6">
                  <c:v>Others</c:v>
                </c:pt>
                <c:pt idx="7">
                  <c:v>Revenues 2013</c:v>
                </c:pt>
              </c:strCache>
            </c:strRef>
          </c:cat>
          <c:val>
            <c:numRef>
              <c:f>Sheet4!$C$77:$C$84</c:f>
              <c:numCache>
                <c:formatCode>General</c:formatCode>
                <c:ptCount val="8"/>
                <c:pt idx="1">
                  <c:v>253026</c:v>
                </c:pt>
                <c:pt idx="2">
                  <c:v>172586</c:v>
                </c:pt>
                <c:pt idx="3">
                  <c:v>163427</c:v>
                </c:pt>
                <c:pt idx="4">
                  <c:v>156089</c:v>
                </c:pt>
                <c:pt idx="5">
                  <c:v>142078</c:v>
                </c:pt>
                <c:pt idx="6">
                  <c:v>137078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Sheet4!$A$77:$A$84</c:f>
              <c:strCache>
                <c:ptCount val="8"/>
                <c:pt idx="0">
                  <c:v>Revenues 2012</c:v>
                </c:pt>
                <c:pt idx="1">
                  <c:v>Higher capacity tariff</c:v>
                </c:pt>
                <c:pt idx="2">
                  <c:v>Lower volumes of gas transported</c:v>
                </c:pt>
                <c:pt idx="3">
                  <c:v>Lower volumetric component in the gas transmission tariff</c:v>
                </c:pt>
                <c:pt idx="4">
                  <c:v>EUR/RON exchange rate</c:v>
                </c:pt>
                <c:pt idx="5">
                  <c:v>Financial revenues</c:v>
                </c:pt>
                <c:pt idx="6">
                  <c:v>Others</c:v>
                </c:pt>
                <c:pt idx="7">
                  <c:v>Revenues 2013</c:v>
                </c:pt>
              </c:strCache>
            </c:strRef>
          </c:cat>
          <c:val>
            <c:numRef>
              <c:f>Sheet4!$D$77:$D$84</c:f>
              <c:numCache>
                <c:formatCode>General</c:formatCode>
                <c:ptCount val="8"/>
                <c:pt idx="2">
                  <c:v>80440</c:v>
                </c:pt>
                <c:pt idx="3">
                  <c:v>9159</c:v>
                </c:pt>
                <c:pt idx="4">
                  <c:v>7338</c:v>
                </c:pt>
                <c:pt idx="5">
                  <c:v>14011</c:v>
                </c:pt>
                <c:pt idx="6">
                  <c:v>5000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4420736"/>
        <c:axId val="200582848"/>
      </c:barChart>
      <c:catAx>
        <c:axId val="234420736"/>
        <c:scaling>
          <c:orientation val="minMax"/>
        </c:scaling>
        <c:delete val="0"/>
        <c:axPos val="b"/>
        <c:majorTickMark val="out"/>
        <c:minorTickMark val="none"/>
        <c:tickLblPos val="nextTo"/>
        <c:crossAx val="200582848"/>
        <c:crosses val="autoZero"/>
        <c:auto val="1"/>
        <c:lblAlgn val="ctr"/>
        <c:lblOffset val="100"/>
        <c:noMultiLvlLbl val="0"/>
      </c:catAx>
      <c:valAx>
        <c:axId val="200582848"/>
        <c:scaling>
          <c:orientation val="minMax"/>
          <c:min val="1000000"/>
        </c:scaling>
        <c:delete val="0"/>
        <c:axPos val="l"/>
        <c:numFmt formatCode="#,##0" sourceLinked="0"/>
        <c:majorTickMark val="out"/>
        <c:minorTickMark val="none"/>
        <c:tickLblPos val="nextTo"/>
        <c:crossAx val="23442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324380416573491E-2"/>
          <c:y val="1.6198704103671708E-2"/>
          <c:w val="0.92244741828796051"/>
          <c:h val="0.80976854135133758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36699"/>
            </a:solidFill>
          </c:spPr>
          <c:invertIfNegative val="0"/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4"/>
            <c:invertIfNegative val="0"/>
            <c:bubble3D val="0"/>
            <c:spPr>
              <a:noFill/>
            </c:spPr>
          </c:dPt>
          <c:dPt>
            <c:idx val="5"/>
            <c:invertIfNegative val="0"/>
            <c:bubble3D val="0"/>
            <c:spPr>
              <a:noFill/>
            </c:spPr>
          </c:dPt>
          <c:dPt>
            <c:idx val="6"/>
            <c:invertIfNegative val="0"/>
            <c:bubble3D val="0"/>
            <c:spPr>
              <a:noFill/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Sheet4!$B$111:$B$122</c:f>
              <c:numCache>
                <c:formatCode>General</c:formatCode>
                <c:ptCount val="12"/>
                <c:pt idx="0">
                  <c:v>1000448</c:v>
                </c:pt>
                <c:pt idx="1">
                  <c:v>1000448</c:v>
                </c:pt>
                <c:pt idx="2">
                  <c:v>1000448</c:v>
                </c:pt>
                <c:pt idx="3">
                  <c:v>1000448</c:v>
                </c:pt>
                <c:pt idx="4">
                  <c:v>1000448</c:v>
                </c:pt>
                <c:pt idx="5">
                  <c:v>1000448</c:v>
                </c:pt>
                <c:pt idx="6">
                  <c:v>1000448</c:v>
                </c:pt>
                <c:pt idx="11">
                  <c:v>987818</c:v>
                </c:pt>
              </c:numCache>
            </c:numRef>
          </c:val>
        </c:ser>
        <c:ser>
          <c:idx val="1"/>
          <c:order val="1"/>
          <c:spPr>
            <a:noFill/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Sheet4!$C$111:$C$122</c:f>
              <c:numCache>
                <c:formatCode>General</c:formatCode>
                <c:ptCount val="12"/>
                <c:pt idx="1">
                  <c:v>40121</c:v>
                </c:pt>
                <c:pt idx="2">
                  <c:v>40121</c:v>
                </c:pt>
                <c:pt idx="3">
                  <c:v>40121</c:v>
                </c:pt>
                <c:pt idx="4">
                  <c:v>40121</c:v>
                </c:pt>
                <c:pt idx="5">
                  <c:v>40121</c:v>
                </c:pt>
                <c:pt idx="6">
                  <c:v>40121</c:v>
                </c:pt>
              </c:numCache>
            </c:numRef>
          </c:val>
        </c:ser>
        <c:ser>
          <c:idx val="2"/>
          <c:order val="2"/>
          <c:spPr>
            <a:noFill/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Sheet4!$D$111:$D$122</c:f>
              <c:numCache>
                <c:formatCode>General</c:formatCode>
                <c:ptCount val="12"/>
                <c:pt idx="2">
                  <c:v>16354</c:v>
                </c:pt>
                <c:pt idx="3">
                  <c:v>16354</c:v>
                </c:pt>
                <c:pt idx="4">
                  <c:v>16354</c:v>
                </c:pt>
                <c:pt idx="5">
                  <c:v>16354</c:v>
                </c:pt>
                <c:pt idx="6">
                  <c:v>16354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Sheet4!$E$111:$E$122</c:f>
              <c:numCache>
                <c:formatCode>General</c:formatCode>
                <c:ptCount val="12"/>
                <c:pt idx="3">
                  <c:v>11244</c:v>
                </c:pt>
                <c:pt idx="4">
                  <c:v>11244</c:v>
                </c:pt>
                <c:pt idx="5">
                  <c:v>11244</c:v>
                </c:pt>
                <c:pt idx="6">
                  <c:v>11244</c:v>
                </c:pt>
              </c:numCache>
            </c:numRef>
          </c:val>
        </c:ser>
        <c:ser>
          <c:idx val="4"/>
          <c:order val="4"/>
          <c:spPr>
            <a:noFill/>
          </c:spPr>
          <c:invertIfNegative val="0"/>
          <c:dPt>
            <c:idx val="4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Sheet4!$F$111:$F$122</c:f>
              <c:numCache>
                <c:formatCode>General</c:formatCode>
                <c:ptCount val="12"/>
                <c:pt idx="4">
                  <c:v>15103</c:v>
                </c:pt>
                <c:pt idx="5">
                  <c:v>15103</c:v>
                </c:pt>
                <c:pt idx="6">
                  <c:v>15103</c:v>
                </c:pt>
              </c:numCache>
            </c:numRef>
          </c:val>
        </c:ser>
        <c:ser>
          <c:idx val="5"/>
          <c:order val="5"/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Sheet4!$G$111:$G$122</c:f>
              <c:numCache>
                <c:formatCode>General</c:formatCode>
                <c:ptCount val="12"/>
                <c:pt idx="5">
                  <c:v>598</c:v>
                </c:pt>
                <c:pt idx="6">
                  <c:v>598</c:v>
                </c:pt>
              </c:numCache>
            </c:numRef>
          </c:val>
        </c:ser>
        <c:ser>
          <c:idx val="6"/>
          <c:order val="6"/>
          <c:spPr>
            <a:noFill/>
          </c:spPr>
          <c:invertIfNegative val="0"/>
          <c:dPt>
            <c:idx val="6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Sheet4!$H$111:$H$122</c:f>
              <c:numCache>
                <c:formatCode>General</c:formatCode>
                <c:ptCount val="12"/>
                <c:pt idx="6">
                  <c:v>17719</c:v>
                </c:pt>
                <c:pt idx="7">
                  <c:v>1060443</c:v>
                </c:pt>
                <c:pt idx="8">
                  <c:v>1022392</c:v>
                </c:pt>
                <c:pt idx="9">
                  <c:v>989516</c:v>
                </c:pt>
                <c:pt idx="10">
                  <c:v>987818</c:v>
                </c:pt>
              </c:numCache>
            </c:numRef>
          </c:val>
        </c:ser>
        <c:ser>
          <c:idx val="7"/>
          <c:order val="7"/>
          <c:spPr>
            <a:solidFill>
              <a:schemeClr val="tx2"/>
            </a:solidFill>
          </c:spPr>
          <c:invertIfNegative val="0"/>
          <c:cat>
            <c:strRef>
              <c:f>Sheet4!$A$111:$A$122</c:f>
              <c:strCache>
                <c:ptCount val="12"/>
                <c:pt idx="0">
                  <c:v>Operating expenses 2012</c:v>
                </c:pt>
                <c:pt idx="1">
                  <c:v>Monopoly tax increase</c:v>
                </c:pt>
                <c:pt idx="2">
                  <c:v>Increase in depreciation</c:v>
                </c:pt>
                <c:pt idx="3">
                  <c:v>Increase in personnel expenses</c:v>
                </c:pt>
                <c:pt idx="4">
                  <c:v>Increase in NTS royalty</c:v>
                </c:pt>
                <c:pt idx="5">
                  <c:v>Other increases</c:v>
                </c:pt>
                <c:pt idx="6">
                  <c:v>Increase in average purchase price for gas</c:v>
                </c:pt>
                <c:pt idx="7">
                  <c:v>Technological gas savings</c:v>
                </c:pt>
                <c:pt idx="8">
                  <c:v>Savings in third party services</c:v>
                </c:pt>
                <c:pt idx="9">
                  <c:v>Operating savings</c:v>
                </c:pt>
                <c:pt idx="10">
                  <c:v>Other savings</c:v>
                </c:pt>
                <c:pt idx="11">
                  <c:v>Operating expenses 2013</c:v>
                </c:pt>
              </c:strCache>
            </c:strRef>
          </c:cat>
          <c:val>
            <c:numRef>
              <c:f>Sheet4!$I$111:$I$122</c:f>
              <c:numCache>
                <c:formatCode>General</c:formatCode>
                <c:ptCount val="12"/>
                <c:pt idx="7">
                  <c:v>41144</c:v>
                </c:pt>
                <c:pt idx="8">
                  <c:v>38051</c:v>
                </c:pt>
                <c:pt idx="9">
                  <c:v>32876</c:v>
                </c:pt>
                <c:pt idx="10">
                  <c:v>1698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9691904"/>
        <c:axId val="200582272"/>
      </c:barChart>
      <c:catAx>
        <c:axId val="22969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200582272"/>
        <c:crosses val="autoZero"/>
        <c:auto val="1"/>
        <c:lblAlgn val="ctr"/>
        <c:lblOffset val="100"/>
        <c:noMultiLvlLbl val="0"/>
      </c:catAx>
      <c:valAx>
        <c:axId val="200582272"/>
        <c:scaling>
          <c:orientation val="minMax"/>
          <c:min val="900000"/>
        </c:scaling>
        <c:delete val="0"/>
        <c:axPos val="l"/>
        <c:numFmt formatCode="#,##0" sourceLinked="0"/>
        <c:majorTickMark val="out"/>
        <c:minorTickMark val="none"/>
        <c:tickLblPos val="nextTo"/>
        <c:crossAx val="229691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1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600" dirty="0" smtClean="0"/>
              <a:t>Major influence of NABUCCO provision</a:t>
            </a:r>
            <a:endParaRPr lang="en-US" sz="1600" dirty="0"/>
          </a:p>
        </c:rich>
      </c:tx>
      <c:layout>
        <c:manualLayout>
          <c:xMode val="edge"/>
          <c:yMode val="edge"/>
          <c:x val="0.33483891947134936"/>
          <c:y val="3.40245498699006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195944533481993E-2"/>
          <c:y val="3.1691155286660902E-2"/>
          <c:w val="0.89557986667595757"/>
          <c:h val="0.51249316609840367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6699"/>
              </a:solidFill>
            </c:spPr>
          </c:dPt>
          <c:dPt>
            <c:idx val="1"/>
            <c:invertIfNegative val="0"/>
            <c:bubble3D val="0"/>
            <c:spPr>
              <a:noFill/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dPt>
            <c:idx val="10"/>
            <c:invertIfNegative val="0"/>
            <c:bubble3D val="0"/>
            <c:spPr>
              <a:solidFill>
                <a:srgbClr val="006699"/>
              </a:solidFill>
            </c:spPr>
          </c:dPt>
          <c:cat>
            <c:strRef>
              <c:f>Sheet4!$A$163:$A$173</c:f>
              <c:strCache>
                <c:ptCount val="11"/>
                <c:pt idx="0">
                  <c:v>Profit 2012</c:v>
                </c:pt>
                <c:pt idx="1">
                  <c:v>Increase in capacity tariffs</c:v>
                </c:pt>
                <c:pt idx="2">
                  <c:v>Technological gas savings</c:v>
                </c:pt>
                <c:pt idx="3">
                  <c:v>Third party and operational savings</c:v>
                </c:pt>
                <c:pt idx="4">
                  <c:v>Increases in taxes and royalties</c:v>
                </c:pt>
                <c:pt idx="5">
                  <c:v>Increases in depreciation and personnel expenses</c:v>
                </c:pt>
                <c:pt idx="6">
                  <c:v>Increase of the average gas purchase price</c:v>
                </c:pt>
                <c:pt idx="7">
                  <c:v>Decrease of the gas transmission volume</c:v>
                </c:pt>
                <c:pt idx="8">
                  <c:v>NABUCCO PROVISION</c:v>
                </c:pt>
                <c:pt idx="9">
                  <c:v>Diverse</c:v>
                </c:pt>
                <c:pt idx="10">
                  <c:v>Profit 2013</c:v>
                </c:pt>
              </c:strCache>
            </c:strRef>
          </c:cat>
          <c:val>
            <c:numRef>
              <c:f>Sheet4!$B$163:$B$173</c:f>
              <c:numCache>
                <c:formatCode>General</c:formatCode>
                <c:ptCount val="11"/>
                <c:pt idx="0">
                  <c:v>329305</c:v>
                </c:pt>
                <c:pt idx="1">
                  <c:v>329305</c:v>
                </c:pt>
                <c:pt idx="2">
                  <c:v>329305</c:v>
                </c:pt>
                <c:pt idx="3">
                  <c:v>329305</c:v>
                </c:pt>
                <c:pt idx="10">
                  <c:v>336866</c:v>
                </c:pt>
              </c:numCache>
            </c:numRef>
          </c:val>
        </c:ser>
        <c:ser>
          <c:idx val="1"/>
          <c:order val="1"/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noFill/>
            </c:spPr>
          </c:dPt>
          <c:dPt>
            <c:idx val="3"/>
            <c:invertIfNegative val="0"/>
            <c:bubble3D val="0"/>
            <c:spPr>
              <a:noFill/>
            </c:spPr>
          </c:dPt>
          <c:cat>
            <c:strRef>
              <c:f>Sheet4!$A$163:$A$173</c:f>
              <c:strCache>
                <c:ptCount val="11"/>
                <c:pt idx="0">
                  <c:v>Profit 2012</c:v>
                </c:pt>
                <c:pt idx="1">
                  <c:v>Increase in capacity tariffs</c:v>
                </c:pt>
                <c:pt idx="2">
                  <c:v>Technological gas savings</c:v>
                </c:pt>
                <c:pt idx="3">
                  <c:v>Third party and operational savings</c:v>
                </c:pt>
                <c:pt idx="4">
                  <c:v>Increases in taxes and royalties</c:v>
                </c:pt>
                <c:pt idx="5">
                  <c:v>Increases in depreciation and personnel expenses</c:v>
                </c:pt>
                <c:pt idx="6">
                  <c:v>Increase of the average gas purchase price</c:v>
                </c:pt>
                <c:pt idx="7">
                  <c:v>Decrease of the gas transmission volume</c:v>
                </c:pt>
                <c:pt idx="8">
                  <c:v>NABUCCO PROVISION</c:v>
                </c:pt>
                <c:pt idx="9">
                  <c:v>Diverse</c:v>
                </c:pt>
                <c:pt idx="10">
                  <c:v>Profit 2013</c:v>
                </c:pt>
              </c:strCache>
            </c:strRef>
          </c:cat>
          <c:val>
            <c:numRef>
              <c:f>Sheet4!$C$163:$C$173</c:f>
              <c:numCache>
                <c:formatCode>General</c:formatCode>
                <c:ptCount val="11"/>
                <c:pt idx="1">
                  <c:v>253026</c:v>
                </c:pt>
                <c:pt idx="2">
                  <c:v>253026</c:v>
                </c:pt>
                <c:pt idx="3">
                  <c:v>253026</c:v>
                </c:pt>
              </c:numCache>
            </c:numRef>
          </c:val>
        </c:ser>
        <c:ser>
          <c:idx val="2"/>
          <c:order val="2"/>
          <c:spPr>
            <a:solidFill>
              <a:srgbClr val="00B05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noFill/>
            </c:spPr>
          </c:dPt>
          <c:cat>
            <c:strRef>
              <c:f>Sheet4!$A$163:$A$173</c:f>
              <c:strCache>
                <c:ptCount val="11"/>
                <c:pt idx="0">
                  <c:v>Profit 2012</c:v>
                </c:pt>
                <c:pt idx="1">
                  <c:v>Increase in capacity tariffs</c:v>
                </c:pt>
                <c:pt idx="2">
                  <c:v>Technological gas savings</c:v>
                </c:pt>
                <c:pt idx="3">
                  <c:v>Third party and operational savings</c:v>
                </c:pt>
                <c:pt idx="4">
                  <c:v>Increases in taxes and royalties</c:v>
                </c:pt>
                <c:pt idx="5">
                  <c:v>Increases in depreciation and personnel expenses</c:v>
                </c:pt>
                <c:pt idx="6">
                  <c:v>Increase of the average gas purchase price</c:v>
                </c:pt>
                <c:pt idx="7">
                  <c:v>Decrease of the gas transmission volume</c:v>
                </c:pt>
                <c:pt idx="8">
                  <c:v>NABUCCO PROVISION</c:v>
                </c:pt>
                <c:pt idx="9">
                  <c:v>Diverse</c:v>
                </c:pt>
                <c:pt idx="10">
                  <c:v>Profit 2013</c:v>
                </c:pt>
              </c:strCache>
            </c:strRef>
          </c:cat>
          <c:val>
            <c:numRef>
              <c:f>Sheet4!$D$163:$D$173</c:f>
              <c:numCache>
                <c:formatCode>General</c:formatCode>
                <c:ptCount val="11"/>
                <c:pt idx="2">
                  <c:v>41144</c:v>
                </c:pt>
                <c:pt idx="3">
                  <c:v>41144</c:v>
                </c:pt>
              </c:numCache>
            </c:numRef>
          </c:val>
        </c:ser>
        <c:ser>
          <c:idx val="3"/>
          <c:order val="3"/>
          <c:spPr>
            <a:noFill/>
          </c:spPr>
          <c:invertIfNegative val="0"/>
          <c:dPt>
            <c:idx val="3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cat>
            <c:strRef>
              <c:f>Sheet4!$A$163:$A$173</c:f>
              <c:strCache>
                <c:ptCount val="11"/>
                <c:pt idx="0">
                  <c:v>Profit 2012</c:v>
                </c:pt>
                <c:pt idx="1">
                  <c:v>Increase in capacity tariffs</c:v>
                </c:pt>
                <c:pt idx="2">
                  <c:v>Technological gas savings</c:v>
                </c:pt>
                <c:pt idx="3">
                  <c:v>Third party and operational savings</c:v>
                </c:pt>
                <c:pt idx="4">
                  <c:v>Increases in taxes and royalties</c:v>
                </c:pt>
                <c:pt idx="5">
                  <c:v>Increases in depreciation and personnel expenses</c:v>
                </c:pt>
                <c:pt idx="6">
                  <c:v>Increase of the average gas purchase price</c:v>
                </c:pt>
                <c:pt idx="7">
                  <c:v>Decrease of the gas transmission volume</c:v>
                </c:pt>
                <c:pt idx="8">
                  <c:v>NABUCCO PROVISION</c:v>
                </c:pt>
                <c:pt idx="9">
                  <c:v>Diverse</c:v>
                </c:pt>
                <c:pt idx="10">
                  <c:v>Profit 2013</c:v>
                </c:pt>
              </c:strCache>
            </c:strRef>
          </c:cat>
          <c:val>
            <c:numRef>
              <c:f>Sheet4!$E$163:$E$173</c:f>
              <c:numCache>
                <c:formatCode>General</c:formatCode>
                <c:ptCount val="11"/>
                <c:pt idx="3">
                  <c:v>70927</c:v>
                </c:pt>
                <c:pt idx="4">
                  <c:v>639178</c:v>
                </c:pt>
                <c:pt idx="5">
                  <c:v>611580</c:v>
                </c:pt>
                <c:pt idx="6">
                  <c:v>593861</c:v>
                </c:pt>
                <c:pt idx="7">
                  <c:v>513421</c:v>
                </c:pt>
                <c:pt idx="8">
                  <c:v>402660</c:v>
                </c:pt>
                <c:pt idx="9">
                  <c:v>336866</c:v>
                </c:pt>
              </c:numCache>
            </c:numRef>
          </c:val>
        </c:ser>
        <c:ser>
          <c:idx val="4"/>
          <c:order val="4"/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Sheet4!$A$163:$A$173</c:f>
              <c:strCache>
                <c:ptCount val="11"/>
                <c:pt idx="0">
                  <c:v>Profit 2012</c:v>
                </c:pt>
                <c:pt idx="1">
                  <c:v>Increase in capacity tariffs</c:v>
                </c:pt>
                <c:pt idx="2">
                  <c:v>Technological gas savings</c:v>
                </c:pt>
                <c:pt idx="3">
                  <c:v>Third party and operational savings</c:v>
                </c:pt>
                <c:pt idx="4">
                  <c:v>Increases in taxes and royalties</c:v>
                </c:pt>
                <c:pt idx="5">
                  <c:v>Increases in depreciation and personnel expenses</c:v>
                </c:pt>
                <c:pt idx="6">
                  <c:v>Increase of the average gas purchase price</c:v>
                </c:pt>
                <c:pt idx="7">
                  <c:v>Decrease of the gas transmission volume</c:v>
                </c:pt>
                <c:pt idx="8">
                  <c:v>NABUCCO PROVISION</c:v>
                </c:pt>
                <c:pt idx="9">
                  <c:v>Diverse</c:v>
                </c:pt>
                <c:pt idx="10">
                  <c:v>Profit 2013</c:v>
                </c:pt>
              </c:strCache>
            </c:strRef>
          </c:cat>
          <c:val>
            <c:numRef>
              <c:f>Sheet4!$F$163:$F$173</c:f>
              <c:numCache>
                <c:formatCode>General</c:formatCode>
                <c:ptCount val="11"/>
                <c:pt idx="4">
                  <c:v>55224</c:v>
                </c:pt>
                <c:pt idx="5">
                  <c:v>27598</c:v>
                </c:pt>
                <c:pt idx="6">
                  <c:v>17719</c:v>
                </c:pt>
                <c:pt idx="7">
                  <c:v>80440</c:v>
                </c:pt>
                <c:pt idx="8">
                  <c:v>110761</c:v>
                </c:pt>
                <c:pt idx="9">
                  <c:v>65794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6665472"/>
        <c:axId val="205238784"/>
      </c:barChart>
      <c:catAx>
        <c:axId val="22666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aseline="0"/>
            </a:pPr>
            <a:endParaRPr lang="en-US"/>
          </a:p>
        </c:txPr>
        <c:crossAx val="205238784"/>
        <c:crosses val="autoZero"/>
        <c:auto val="1"/>
        <c:lblAlgn val="ctr"/>
        <c:lblOffset val="100"/>
        <c:noMultiLvlLbl val="0"/>
      </c:catAx>
      <c:valAx>
        <c:axId val="205238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(Thousand RON</a:t>
                </a:r>
                <a:r>
                  <a:rPr lang="en-US" dirty="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666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b="1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v>2013</c:v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'Analiza RG'!$D$112:$D$116</c:f>
              <c:strCache>
                <c:ptCount val="4"/>
                <c:pt idx="0">
                  <c:v>Profit before tax without provision for Nabucco</c:v>
                </c:pt>
                <c:pt idx="1">
                  <c:v>Expenses with the provision for Nabucco</c:v>
                </c:pt>
                <c:pt idx="2">
                  <c:v>Income tax</c:v>
                </c:pt>
                <c:pt idx="3">
                  <c:v>Period related net profit</c:v>
                </c:pt>
              </c:strCache>
            </c:strRef>
          </c:cat>
          <c:val>
            <c:numRef>
              <c:f>'Analiza RG'!$E$112:$E$116</c:f>
              <c:numCache>
                <c:formatCode>#,##0</c:formatCode>
                <c:ptCount val="4"/>
                <c:pt idx="0">
                  <c:v>538491721</c:v>
                </c:pt>
                <c:pt idx="1">
                  <c:v>110671172</c:v>
                </c:pt>
                <c:pt idx="2">
                  <c:v>90954790</c:v>
                </c:pt>
                <c:pt idx="3">
                  <c:v>336865759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58837760"/>
        <c:axId val="177162496"/>
      </c:barChart>
      <c:catAx>
        <c:axId val="158837760"/>
        <c:scaling>
          <c:orientation val="minMax"/>
        </c:scaling>
        <c:delete val="0"/>
        <c:axPos val="b"/>
        <c:majorTickMark val="none"/>
        <c:minorTickMark val="none"/>
        <c:tickLblPos val="nextTo"/>
        <c:crossAx val="177162496"/>
        <c:crosses val="autoZero"/>
        <c:auto val="1"/>
        <c:lblAlgn val="ctr"/>
        <c:lblOffset val="100"/>
        <c:noMultiLvlLbl val="0"/>
      </c:catAx>
      <c:valAx>
        <c:axId val="17716249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588377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b="1">
          <a:latin typeface="Cambria" panose="020405030504060302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54086-5AEC-4FF5-8890-C000C4B811CC}" type="doc">
      <dgm:prSet loTypeId="urn:microsoft.com/office/officeart/2008/layout/LinedList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EA84045-6238-45A4-A3DD-7E1F14056B44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o-RO" sz="1400" dirty="0" smtClean="0">
              <a:latin typeface="Cambria" panose="02040503050406030204" pitchFamily="18" charset="0"/>
            </a:rPr>
            <a:t>3. </a:t>
          </a:r>
          <a:r>
            <a:rPr lang="en-US" sz="1400" smtClean="0">
              <a:latin typeface="Cambria" panose="02040503050406030204" pitchFamily="18" charset="0"/>
            </a:rPr>
            <a:t>Main earnings drivers</a:t>
          </a:r>
          <a:endParaRPr lang="en-US" sz="1400" dirty="0">
            <a:latin typeface="Cambria" panose="02040503050406030204" pitchFamily="18" charset="0"/>
          </a:endParaRPr>
        </a:p>
      </dgm:t>
    </dgm:pt>
    <dgm:pt modelId="{0C4EB8ED-3A50-423E-9196-11DFC9F4E05F}" type="parTrans" cxnId="{94C65325-22BC-445F-9B19-E82B29F27BF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39A32DDA-6630-4690-BBB1-B00FD6492991}" type="sibTrans" cxnId="{94C65325-22BC-445F-9B19-E82B29F27BFF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E318DD2D-74C6-43B3-83E1-12724F55ED57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o-RO" sz="1400" dirty="0" smtClean="0">
              <a:latin typeface="Cambria" panose="02040503050406030204" pitchFamily="18" charset="0"/>
            </a:rPr>
            <a:t>4. </a:t>
          </a:r>
          <a:r>
            <a:rPr lang="en-US" sz="1400" dirty="0" smtClean="0">
              <a:latin typeface="Cambria" panose="02040503050406030204" pitchFamily="18" charset="0"/>
            </a:rPr>
            <a:t>Capital expenditures and investments</a:t>
          </a:r>
          <a:endParaRPr lang="en-US" sz="1400" dirty="0">
            <a:latin typeface="Cambria" panose="02040503050406030204" pitchFamily="18" charset="0"/>
          </a:endParaRPr>
        </a:p>
      </dgm:t>
    </dgm:pt>
    <dgm:pt modelId="{73ABC8F6-C0A5-4711-B1A2-1EEAD7EEDEE3}" type="parTrans" cxnId="{454C0084-6FA3-47AE-9717-4CE32CEB32CA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C6F6D347-177A-4431-BCC9-D4288E86F59C}" type="sibTrans" cxnId="{454C0084-6FA3-47AE-9717-4CE32CEB32CA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49CBBE37-F256-4433-A6FA-704D4CAA7791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o-RO" sz="1400" dirty="0" smtClean="0">
              <a:latin typeface="Cambria" panose="02040503050406030204" pitchFamily="18" charset="0"/>
            </a:rPr>
            <a:t>2. </a:t>
          </a:r>
          <a:r>
            <a:rPr lang="en-US" sz="1400" dirty="0" smtClean="0">
              <a:latin typeface="Cambria" panose="02040503050406030204" pitchFamily="18" charset="0"/>
            </a:rPr>
            <a:t>Balance sheet as of </a:t>
          </a:r>
          <a:r>
            <a:rPr lang="ro-RO" sz="1400" dirty="0" smtClean="0">
              <a:latin typeface="Cambria" panose="02040503050406030204" pitchFamily="18" charset="0"/>
            </a:rPr>
            <a:t>31.12.2013</a:t>
          </a:r>
          <a:endParaRPr lang="en-US" sz="1400" dirty="0">
            <a:latin typeface="Cambria" panose="02040503050406030204" pitchFamily="18" charset="0"/>
          </a:endParaRPr>
        </a:p>
      </dgm:t>
    </dgm:pt>
    <dgm:pt modelId="{EB39D4E5-5AC2-457A-A370-5F2B6F0D5983}" type="parTrans" cxnId="{8B3F5D4A-DB83-417C-9382-72BE88BCCDB5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631CD244-E848-4248-B5FE-E3F562BFC586}" type="sibTrans" cxnId="{8B3F5D4A-DB83-417C-9382-72BE88BCCDB5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B1F0DD10-F939-4FB8-A7B3-7C0B5EC95531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o-RO" sz="1400" dirty="0" smtClean="0">
              <a:latin typeface="Cambria" panose="02040503050406030204" pitchFamily="18" charset="0"/>
            </a:rPr>
            <a:t>1. </a:t>
          </a:r>
          <a:r>
            <a:rPr lang="en-US" sz="1400" dirty="0" smtClean="0">
              <a:latin typeface="Cambria" panose="02040503050406030204" pitchFamily="18" charset="0"/>
            </a:rPr>
            <a:t>Income statement as of </a:t>
          </a:r>
          <a:r>
            <a:rPr lang="ro-RO" sz="1400" dirty="0" smtClean="0">
              <a:latin typeface="Cambria" panose="02040503050406030204" pitchFamily="18" charset="0"/>
            </a:rPr>
            <a:t>31.12.2013</a:t>
          </a:r>
          <a:endParaRPr lang="en-US" sz="1400" dirty="0">
            <a:latin typeface="Cambria" panose="02040503050406030204" pitchFamily="18" charset="0"/>
          </a:endParaRPr>
        </a:p>
      </dgm:t>
    </dgm:pt>
    <dgm:pt modelId="{A2882BAC-719D-4A6D-B320-BBD6014056DC}" type="parTrans" cxnId="{9F0C899B-A846-4628-94FB-A3F2705C985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AB66B536-B8CE-437D-8656-9F31FCDDD129}" type="sibTrans" cxnId="{9F0C899B-A846-4628-94FB-A3F2705C985C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5FE899DB-8471-44AA-8D6B-D8570A96EE23}">
      <dgm:prSet custT="1"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r>
            <a:rPr lang="ro-RO" sz="1400" dirty="0" smtClean="0">
              <a:latin typeface="Cambria" panose="02040503050406030204" pitchFamily="18" charset="0"/>
            </a:rPr>
            <a:t>6. </a:t>
          </a:r>
          <a:r>
            <a:rPr lang="en-US" sz="1400" dirty="0" smtClean="0">
              <a:latin typeface="Cambria" panose="02040503050406030204" pitchFamily="18" charset="0"/>
            </a:rPr>
            <a:t>Shareholders</a:t>
          </a:r>
          <a:endParaRPr lang="en-US" sz="1400" dirty="0">
            <a:latin typeface="Cambria" panose="02040503050406030204" pitchFamily="18" charset="0"/>
          </a:endParaRPr>
        </a:p>
      </dgm:t>
    </dgm:pt>
    <dgm:pt modelId="{4D349442-8355-4FA0-9E6A-39FAC18B0833}" type="parTrans" cxnId="{5F5FB7F9-7C8C-4CDB-8CF7-ADBA504B9FB7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33369E88-6A7D-476A-99A2-BAC7D3B7F5B3}" type="sibTrans" cxnId="{5F5FB7F9-7C8C-4CDB-8CF7-ADBA504B9FB7}">
      <dgm:prSet/>
      <dgm:spPr/>
      <dgm:t>
        <a:bodyPr/>
        <a:lstStyle/>
        <a:p>
          <a:pPr algn="l">
            <a:lnSpc>
              <a:spcPct val="100000"/>
            </a:lnSpc>
            <a:spcBef>
              <a:spcPts val="0"/>
            </a:spcBef>
            <a:spcAft>
              <a:spcPts val="600"/>
            </a:spcAft>
          </a:pPr>
          <a:endParaRPr lang="en-US" sz="1400">
            <a:latin typeface="Cambria" panose="02040503050406030204" pitchFamily="18" charset="0"/>
          </a:endParaRPr>
        </a:p>
      </dgm:t>
    </dgm:pt>
    <dgm:pt modelId="{BEC149D3-5650-4D0B-9B49-837E6D663BCF}">
      <dgm:prSet custT="1"/>
      <dgm:spPr/>
      <dgm:t>
        <a:bodyPr/>
        <a:lstStyle/>
        <a:p>
          <a:pPr algn="l"/>
          <a:r>
            <a:rPr lang="ro-RO" sz="1400" dirty="0" smtClean="0">
              <a:latin typeface="Cambria" panose="02040503050406030204" pitchFamily="18" charset="0"/>
            </a:rPr>
            <a:t>8. Management</a:t>
          </a:r>
          <a:endParaRPr lang="en-US" sz="1400" dirty="0">
            <a:latin typeface="Cambria" panose="02040503050406030204" pitchFamily="18" charset="0"/>
          </a:endParaRPr>
        </a:p>
      </dgm:t>
    </dgm:pt>
    <dgm:pt modelId="{6BAF3988-6508-4CD6-B375-D9D7F17D3033}" type="parTrans" cxnId="{6CBC160E-5EC9-4826-B0CC-CE577BDDB845}">
      <dgm:prSet/>
      <dgm:spPr/>
      <dgm:t>
        <a:bodyPr/>
        <a:lstStyle/>
        <a:p>
          <a:pPr algn="l"/>
          <a:endParaRPr lang="en-US" sz="1400">
            <a:latin typeface="Cambria" panose="02040503050406030204" pitchFamily="18" charset="0"/>
          </a:endParaRPr>
        </a:p>
      </dgm:t>
    </dgm:pt>
    <dgm:pt modelId="{3907EAB0-113C-4ED4-AB93-70B5157096F1}" type="sibTrans" cxnId="{6CBC160E-5EC9-4826-B0CC-CE577BDDB845}">
      <dgm:prSet/>
      <dgm:spPr/>
      <dgm:t>
        <a:bodyPr/>
        <a:lstStyle/>
        <a:p>
          <a:pPr algn="l"/>
          <a:endParaRPr lang="en-US" sz="1400">
            <a:latin typeface="Cambria" panose="02040503050406030204" pitchFamily="18" charset="0"/>
          </a:endParaRPr>
        </a:p>
      </dgm:t>
    </dgm:pt>
    <dgm:pt modelId="{E1E29088-2752-4C5F-8970-E1CB4C87F43F}">
      <dgm:prSet custT="1"/>
      <dgm:spPr/>
      <dgm:t>
        <a:bodyPr/>
        <a:lstStyle/>
        <a:p>
          <a:pPr algn="l"/>
          <a:r>
            <a:rPr lang="ro-RO" sz="1400" dirty="0" smtClean="0">
              <a:latin typeface="Cambria" panose="02040503050406030204" pitchFamily="18" charset="0"/>
            </a:rPr>
            <a:t>7. </a:t>
          </a:r>
          <a:r>
            <a:rPr lang="en-US" sz="1400" dirty="0" smtClean="0">
              <a:latin typeface="Cambria" panose="02040503050406030204" pitchFamily="18" charset="0"/>
            </a:rPr>
            <a:t>Market indicators</a:t>
          </a:r>
          <a:endParaRPr lang="en-US" sz="1400" dirty="0">
            <a:latin typeface="Cambria" panose="02040503050406030204" pitchFamily="18" charset="0"/>
          </a:endParaRPr>
        </a:p>
      </dgm:t>
    </dgm:pt>
    <dgm:pt modelId="{22B13B03-AD6E-4FFA-881A-49D2B9282FF6}" type="parTrans" cxnId="{4497AEB6-0C2C-4F79-87E0-8CFF34FB455E}">
      <dgm:prSet/>
      <dgm:spPr/>
      <dgm:t>
        <a:bodyPr/>
        <a:lstStyle/>
        <a:p>
          <a:pPr algn="l"/>
          <a:endParaRPr lang="en-US" sz="1400">
            <a:latin typeface="Cambria" panose="02040503050406030204" pitchFamily="18" charset="0"/>
          </a:endParaRPr>
        </a:p>
      </dgm:t>
    </dgm:pt>
    <dgm:pt modelId="{69F5220C-6CAC-49FA-B604-8D3C1F8DCC58}" type="sibTrans" cxnId="{4497AEB6-0C2C-4F79-87E0-8CFF34FB455E}">
      <dgm:prSet/>
      <dgm:spPr/>
      <dgm:t>
        <a:bodyPr/>
        <a:lstStyle/>
        <a:p>
          <a:pPr algn="l"/>
          <a:endParaRPr lang="en-US" sz="1400">
            <a:latin typeface="Cambria" panose="02040503050406030204" pitchFamily="18" charset="0"/>
          </a:endParaRPr>
        </a:p>
      </dgm:t>
    </dgm:pt>
    <dgm:pt modelId="{0F45B36D-B967-48CA-B52C-AB51FA408AA1}">
      <dgm:prSet custT="1"/>
      <dgm:spPr/>
      <dgm:t>
        <a:bodyPr/>
        <a:lstStyle/>
        <a:p>
          <a:pPr algn="l"/>
          <a:r>
            <a:rPr lang="ro-RO" sz="1400" dirty="0" smtClean="0">
              <a:latin typeface="Cambria" panose="02040503050406030204" pitchFamily="18" charset="0"/>
            </a:rPr>
            <a:t>5. </a:t>
          </a:r>
          <a:r>
            <a:rPr lang="en-US" sz="1400" dirty="0" smtClean="0">
              <a:latin typeface="Cambria" panose="02040503050406030204" pitchFamily="18" charset="0"/>
            </a:rPr>
            <a:t>Economic and financial indicators as of </a:t>
          </a:r>
          <a:r>
            <a:rPr lang="ro-RO" sz="1400" dirty="0" smtClean="0">
              <a:latin typeface="Cambria" panose="02040503050406030204" pitchFamily="18" charset="0"/>
            </a:rPr>
            <a:t>31.12.2013</a:t>
          </a:r>
          <a:endParaRPr lang="en-US" sz="1400" dirty="0">
            <a:latin typeface="Cambria" panose="02040503050406030204" pitchFamily="18" charset="0"/>
          </a:endParaRPr>
        </a:p>
      </dgm:t>
    </dgm:pt>
    <dgm:pt modelId="{BD7BE9F9-92E7-47DE-AD6B-F51FEA45305C}" type="parTrans" cxnId="{6DA636A7-9388-4236-B274-068ADD13DC53}">
      <dgm:prSet/>
      <dgm:spPr/>
      <dgm:t>
        <a:bodyPr/>
        <a:lstStyle/>
        <a:p>
          <a:endParaRPr lang="en-US" sz="1400">
            <a:latin typeface="Cambria" panose="02040503050406030204" pitchFamily="18" charset="0"/>
          </a:endParaRPr>
        </a:p>
      </dgm:t>
    </dgm:pt>
    <dgm:pt modelId="{E4E8D7DB-264E-4F0A-A5F3-8E1960C3B4BA}" type="sibTrans" cxnId="{6DA636A7-9388-4236-B274-068ADD13DC53}">
      <dgm:prSet/>
      <dgm:spPr/>
      <dgm:t>
        <a:bodyPr/>
        <a:lstStyle/>
        <a:p>
          <a:endParaRPr lang="en-US" sz="1400">
            <a:latin typeface="Cambria" panose="02040503050406030204" pitchFamily="18" charset="0"/>
          </a:endParaRPr>
        </a:p>
      </dgm:t>
    </dgm:pt>
    <dgm:pt modelId="{FFAD8BAC-FD5E-426A-8998-A16028AD32FE}" type="pres">
      <dgm:prSet presAssocID="{02B54086-5AEC-4FF5-8890-C000C4B811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A89CC51-7B39-4E58-A930-2CE9C59D902A}" type="pres">
      <dgm:prSet presAssocID="{B1F0DD10-F939-4FB8-A7B3-7C0B5EC95531}" presName="thickLine" presStyleLbl="alignNode1" presStyleIdx="0" presStyleCnt="8"/>
      <dgm:spPr/>
      <dgm:t>
        <a:bodyPr/>
        <a:lstStyle/>
        <a:p>
          <a:endParaRPr lang="en-US"/>
        </a:p>
      </dgm:t>
    </dgm:pt>
    <dgm:pt modelId="{E5F4348F-FF6B-4032-A8C8-668DFBC999CD}" type="pres">
      <dgm:prSet presAssocID="{B1F0DD10-F939-4FB8-A7B3-7C0B5EC95531}" presName="horz1" presStyleCnt="0"/>
      <dgm:spPr/>
      <dgm:t>
        <a:bodyPr/>
        <a:lstStyle/>
        <a:p>
          <a:endParaRPr lang="en-US"/>
        </a:p>
      </dgm:t>
    </dgm:pt>
    <dgm:pt modelId="{FE748353-6BD5-49F0-9CC5-0E8C46227D15}" type="pres">
      <dgm:prSet presAssocID="{B1F0DD10-F939-4FB8-A7B3-7C0B5EC95531}" presName="tx1" presStyleLbl="revTx" presStyleIdx="0" presStyleCnt="8"/>
      <dgm:spPr/>
      <dgm:t>
        <a:bodyPr/>
        <a:lstStyle/>
        <a:p>
          <a:endParaRPr lang="en-US"/>
        </a:p>
      </dgm:t>
    </dgm:pt>
    <dgm:pt modelId="{12564F69-857B-46AD-82CE-0379B512F937}" type="pres">
      <dgm:prSet presAssocID="{B1F0DD10-F939-4FB8-A7B3-7C0B5EC95531}" presName="vert1" presStyleCnt="0"/>
      <dgm:spPr/>
      <dgm:t>
        <a:bodyPr/>
        <a:lstStyle/>
        <a:p>
          <a:endParaRPr lang="en-US"/>
        </a:p>
      </dgm:t>
    </dgm:pt>
    <dgm:pt modelId="{4D41775E-5066-4268-8A9A-AF6F08EB4663}" type="pres">
      <dgm:prSet presAssocID="{49CBBE37-F256-4433-A6FA-704D4CAA7791}" presName="thickLine" presStyleLbl="alignNode1" presStyleIdx="1" presStyleCnt="8"/>
      <dgm:spPr/>
      <dgm:t>
        <a:bodyPr/>
        <a:lstStyle/>
        <a:p>
          <a:endParaRPr lang="en-US"/>
        </a:p>
      </dgm:t>
    </dgm:pt>
    <dgm:pt modelId="{5918765B-A9CE-4C16-BC2C-30B73DE997D3}" type="pres">
      <dgm:prSet presAssocID="{49CBBE37-F256-4433-A6FA-704D4CAA7791}" presName="horz1" presStyleCnt="0"/>
      <dgm:spPr/>
      <dgm:t>
        <a:bodyPr/>
        <a:lstStyle/>
        <a:p>
          <a:endParaRPr lang="en-US"/>
        </a:p>
      </dgm:t>
    </dgm:pt>
    <dgm:pt modelId="{CAE6A5A2-FF61-4280-B5CD-DB7773645F98}" type="pres">
      <dgm:prSet presAssocID="{49CBBE37-F256-4433-A6FA-704D4CAA7791}" presName="tx1" presStyleLbl="revTx" presStyleIdx="1" presStyleCnt="8"/>
      <dgm:spPr/>
      <dgm:t>
        <a:bodyPr/>
        <a:lstStyle/>
        <a:p>
          <a:endParaRPr lang="en-US"/>
        </a:p>
      </dgm:t>
    </dgm:pt>
    <dgm:pt modelId="{BAF21E12-009E-4C12-9BC2-E018A5DEA74D}" type="pres">
      <dgm:prSet presAssocID="{49CBBE37-F256-4433-A6FA-704D4CAA7791}" presName="vert1" presStyleCnt="0"/>
      <dgm:spPr/>
      <dgm:t>
        <a:bodyPr/>
        <a:lstStyle/>
        <a:p>
          <a:endParaRPr lang="en-US"/>
        </a:p>
      </dgm:t>
    </dgm:pt>
    <dgm:pt modelId="{45AA2652-6B53-49E3-AB69-D7AC1B625DBE}" type="pres">
      <dgm:prSet presAssocID="{FEA84045-6238-45A4-A3DD-7E1F14056B44}" presName="thickLine" presStyleLbl="alignNode1" presStyleIdx="2" presStyleCnt="8"/>
      <dgm:spPr/>
      <dgm:t>
        <a:bodyPr/>
        <a:lstStyle/>
        <a:p>
          <a:endParaRPr lang="en-US"/>
        </a:p>
      </dgm:t>
    </dgm:pt>
    <dgm:pt modelId="{FCBD50C3-6BA8-4009-AC50-872FFF97B46A}" type="pres">
      <dgm:prSet presAssocID="{FEA84045-6238-45A4-A3DD-7E1F14056B44}" presName="horz1" presStyleCnt="0"/>
      <dgm:spPr/>
      <dgm:t>
        <a:bodyPr/>
        <a:lstStyle/>
        <a:p>
          <a:endParaRPr lang="en-US"/>
        </a:p>
      </dgm:t>
    </dgm:pt>
    <dgm:pt modelId="{1592E011-33AC-40E5-8ABB-EB10F2D47F14}" type="pres">
      <dgm:prSet presAssocID="{FEA84045-6238-45A4-A3DD-7E1F14056B44}" presName="tx1" presStyleLbl="revTx" presStyleIdx="2" presStyleCnt="8"/>
      <dgm:spPr/>
      <dgm:t>
        <a:bodyPr/>
        <a:lstStyle/>
        <a:p>
          <a:endParaRPr lang="en-US"/>
        </a:p>
      </dgm:t>
    </dgm:pt>
    <dgm:pt modelId="{FCFE0C87-5070-486B-99F8-381338ED2506}" type="pres">
      <dgm:prSet presAssocID="{FEA84045-6238-45A4-A3DD-7E1F14056B44}" presName="vert1" presStyleCnt="0"/>
      <dgm:spPr/>
      <dgm:t>
        <a:bodyPr/>
        <a:lstStyle/>
        <a:p>
          <a:endParaRPr lang="en-US"/>
        </a:p>
      </dgm:t>
    </dgm:pt>
    <dgm:pt modelId="{FCE97C73-4E53-4A51-BF00-994AB0E0EE25}" type="pres">
      <dgm:prSet presAssocID="{E318DD2D-74C6-43B3-83E1-12724F55ED57}" presName="thickLine" presStyleLbl="alignNode1" presStyleIdx="3" presStyleCnt="8"/>
      <dgm:spPr/>
      <dgm:t>
        <a:bodyPr/>
        <a:lstStyle/>
        <a:p>
          <a:endParaRPr lang="en-US"/>
        </a:p>
      </dgm:t>
    </dgm:pt>
    <dgm:pt modelId="{2580776B-CCA3-4F9E-BBA6-33F7DFE18008}" type="pres">
      <dgm:prSet presAssocID="{E318DD2D-74C6-43B3-83E1-12724F55ED57}" presName="horz1" presStyleCnt="0"/>
      <dgm:spPr/>
      <dgm:t>
        <a:bodyPr/>
        <a:lstStyle/>
        <a:p>
          <a:endParaRPr lang="en-US"/>
        </a:p>
      </dgm:t>
    </dgm:pt>
    <dgm:pt modelId="{00E2D887-586D-49A3-9257-B8B78D2ACCED}" type="pres">
      <dgm:prSet presAssocID="{E318DD2D-74C6-43B3-83E1-12724F55ED57}" presName="tx1" presStyleLbl="revTx" presStyleIdx="3" presStyleCnt="8"/>
      <dgm:spPr/>
      <dgm:t>
        <a:bodyPr/>
        <a:lstStyle/>
        <a:p>
          <a:endParaRPr lang="en-US"/>
        </a:p>
      </dgm:t>
    </dgm:pt>
    <dgm:pt modelId="{53348998-2293-452F-9E16-3AF3C8C66A8A}" type="pres">
      <dgm:prSet presAssocID="{E318DD2D-74C6-43B3-83E1-12724F55ED57}" presName="vert1" presStyleCnt="0"/>
      <dgm:spPr/>
      <dgm:t>
        <a:bodyPr/>
        <a:lstStyle/>
        <a:p>
          <a:endParaRPr lang="en-US"/>
        </a:p>
      </dgm:t>
    </dgm:pt>
    <dgm:pt modelId="{CDFBFD62-4C57-4EA1-B6D7-B1520637AF55}" type="pres">
      <dgm:prSet presAssocID="{0F45B36D-B967-48CA-B52C-AB51FA408AA1}" presName="thickLine" presStyleLbl="alignNode1" presStyleIdx="4" presStyleCnt="8"/>
      <dgm:spPr/>
      <dgm:t>
        <a:bodyPr/>
        <a:lstStyle/>
        <a:p>
          <a:endParaRPr lang="en-US"/>
        </a:p>
      </dgm:t>
    </dgm:pt>
    <dgm:pt modelId="{57839574-23F7-42C6-9368-BD67E5A85C57}" type="pres">
      <dgm:prSet presAssocID="{0F45B36D-B967-48CA-B52C-AB51FA408AA1}" presName="horz1" presStyleCnt="0"/>
      <dgm:spPr/>
      <dgm:t>
        <a:bodyPr/>
        <a:lstStyle/>
        <a:p>
          <a:endParaRPr lang="en-US"/>
        </a:p>
      </dgm:t>
    </dgm:pt>
    <dgm:pt modelId="{D1F57B9F-D8E1-450A-B96E-1EDC7DD91419}" type="pres">
      <dgm:prSet presAssocID="{0F45B36D-B967-48CA-B52C-AB51FA408AA1}" presName="tx1" presStyleLbl="revTx" presStyleIdx="4" presStyleCnt="8"/>
      <dgm:spPr/>
      <dgm:t>
        <a:bodyPr/>
        <a:lstStyle/>
        <a:p>
          <a:endParaRPr lang="en-US"/>
        </a:p>
      </dgm:t>
    </dgm:pt>
    <dgm:pt modelId="{EB8CFAF4-C734-4614-8CB8-97D8E0913B12}" type="pres">
      <dgm:prSet presAssocID="{0F45B36D-B967-48CA-B52C-AB51FA408AA1}" presName="vert1" presStyleCnt="0"/>
      <dgm:spPr/>
      <dgm:t>
        <a:bodyPr/>
        <a:lstStyle/>
        <a:p>
          <a:endParaRPr lang="en-US"/>
        </a:p>
      </dgm:t>
    </dgm:pt>
    <dgm:pt modelId="{582B24E3-2B08-427A-BE03-FAB85AE9DE74}" type="pres">
      <dgm:prSet presAssocID="{5FE899DB-8471-44AA-8D6B-D8570A96EE23}" presName="thickLine" presStyleLbl="alignNode1" presStyleIdx="5" presStyleCnt="8"/>
      <dgm:spPr/>
      <dgm:t>
        <a:bodyPr/>
        <a:lstStyle/>
        <a:p>
          <a:endParaRPr lang="en-US"/>
        </a:p>
      </dgm:t>
    </dgm:pt>
    <dgm:pt modelId="{6815434C-2007-4231-B6C6-964A1721B967}" type="pres">
      <dgm:prSet presAssocID="{5FE899DB-8471-44AA-8D6B-D8570A96EE23}" presName="horz1" presStyleCnt="0"/>
      <dgm:spPr/>
      <dgm:t>
        <a:bodyPr/>
        <a:lstStyle/>
        <a:p>
          <a:endParaRPr lang="en-US"/>
        </a:p>
      </dgm:t>
    </dgm:pt>
    <dgm:pt modelId="{1A457F87-89B3-45B8-B851-AD45045AAFAE}" type="pres">
      <dgm:prSet presAssocID="{5FE899DB-8471-44AA-8D6B-D8570A96EE23}" presName="tx1" presStyleLbl="revTx" presStyleIdx="5" presStyleCnt="8"/>
      <dgm:spPr/>
      <dgm:t>
        <a:bodyPr/>
        <a:lstStyle/>
        <a:p>
          <a:endParaRPr lang="en-US"/>
        </a:p>
      </dgm:t>
    </dgm:pt>
    <dgm:pt modelId="{D780A4E3-FF68-4918-BE48-D09DC7BA972C}" type="pres">
      <dgm:prSet presAssocID="{5FE899DB-8471-44AA-8D6B-D8570A96EE23}" presName="vert1" presStyleCnt="0"/>
      <dgm:spPr/>
      <dgm:t>
        <a:bodyPr/>
        <a:lstStyle/>
        <a:p>
          <a:endParaRPr lang="en-US"/>
        </a:p>
      </dgm:t>
    </dgm:pt>
    <dgm:pt modelId="{F54D10F5-CD24-405F-A821-B3CDF83211EF}" type="pres">
      <dgm:prSet presAssocID="{E1E29088-2752-4C5F-8970-E1CB4C87F43F}" presName="thickLine" presStyleLbl="alignNode1" presStyleIdx="6" presStyleCnt="8"/>
      <dgm:spPr/>
      <dgm:t>
        <a:bodyPr/>
        <a:lstStyle/>
        <a:p>
          <a:endParaRPr lang="en-US"/>
        </a:p>
      </dgm:t>
    </dgm:pt>
    <dgm:pt modelId="{37C3325C-3D63-4F45-B1E9-012BF94548C3}" type="pres">
      <dgm:prSet presAssocID="{E1E29088-2752-4C5F-8970-E1CB4C87F43F}" presName="horz1" presStyleCnt="0"/>
      <dgm:spPr/>
      <dgm:t>
        <a:bodyPr/>
        <a:lstStyle/>
        <a:p>
          <a:endParaRPr lang="en-US"/>
        </a:p>
      </dgm:t>
    </dgm:pt>
    <dgm:pt modelId="{F21DC31A-FDA8-4F06-BBC7-B4F1975DE3F6}" type="pres">
      <dgm:prSet presAssocID="{E1E29088-2752-4C5F-8970-E1CB4C87F43F}" presName="tx1" presStyleLbl="revTx" presStyleIdx="6" presStyleCnt="8"/>
      <dgm:spPr/>
      <dgm:t>
        <a:bodyPr/>
        <a:lstStyle/>
        <a:p>
          <a:endParaRPr lang="en-US"/>
        </a:p>
      </dgm:t>
    </dgm:pt>
    <dgm:pt modelId="{8D14A531-5162-4326-8707-6C861359B85C}" type="pres">
      <dgm:prSet presAssocID="{E1E29088-2752-4C5F-8970-E1CB4C87F43F}" presName="vert1" presStyleCnt="0"/>
      <dgm:spPr/>
      <dgm:t>
        <a:bodyPr/>
        <a:lstStyle/>
        <a:p>
          <a:endParaRPr lang="en-US"/>
        </a:p>
      </dgm:t>
    </dgm:pt>
    <dgm:pt modelId="{3C55FAD7-A4D5-45E9-9764-A22ECA3B1B5B}" type="pres">
      <dgm:prSet presAssocID="{BEC149D3-5650-4D0B-9B49-837E6D663BCF}" presName="thickLine" presStyleLbl="alignNode1" presStyleIdx="7" presStyleCnt="8"/>
      <dgm:spPr/>
      <dgm:t>
        <a:bodyPr/>
        <a:lstStyle/>
        <a:p>
          <a:endParaRPr lang="en-US"/>
        </a:p>
      </dgm:t>
    </dgm:pt>
    <dgm:pt modelId="{C8200E77-DA0F-4905-AFFA-9F25888C481F}" type="pres">
      <dgm:prSet presAssocID="{BEC149D3-5650-4D0B-9B49-837E6D663BCF}" presName="horz1" presStyleCnt="0"/>
      <dgm:spPr/>
      <dgm:t>
        <a:bodyPr/>
        <a:lstStyle/>
        <a:p>
          <a:endParaRPr lang="en-US"/>
        </a:p>
      </dgm:t>
    </dgm:pt>
    <dgm:pt modelId="{D2C2639B-BA86-44C5-B680-CECCB7FFD098}" type="pres">
      <dgm:prSet presAssocID="{BEC149D3-5650-4D0B-9B49-837E6D663BCF}" presName="tx1" presStyleLbl="revTx" presStyleIdx="7" presStyleCnt="8"/>
      <dgm:spPr/>
      <dgm:t>
        <a:bodyPr/>
        <a:lstStyle/>
        <a:p>
          <a:endParaRPr lang="en-US"/>
        </a:p>
      </dgm:t>
    </dgm:pt>
    <dgm:pt modelId="{502F9CE0-DEEC-489E-9BCB-FF4036691752}" type="pres">
      <dgm:prSet presAssocID="{BEC149D3-5650-4D0B-9B49-837E6D663BCF}" presName="vert1" presStyleCnt="0"/>
      <dgm:spPr/>
      <dgm:t>
        <a:bodyPr/>
        <a:lstStyle/>
        <a:p>
          <a:endParaRPr lang="en-US"/>
        </a:p>
      </dgm:t>
    </dgm:pt>
  </dgm:ptLst>
  <dgm:cxnLst>
    <dgm:cxn modelId="{0CFFF591-817C-4003-9143-9042413268F0}" type="presOf" srcId="{0F45B36D-B967-48CA-B52C-AB51FA408AA1}" destId="{D1F57B9F-D8E1-450A-B96E-1EDC7DD91419}" srcOrd="0" destOrd="0" presId="urn:microsoft.com/office/officeart/2008/layout/LinedList"/>
    <dgm:cxn modelId="{94C65325-22BC-445F-9B19-E82B29F27BFF}" srcId="{02B54086-5AEC-4FF5-8890-C000C4B811CC}" destId="{FEA84045-6238-45A4-A3DD-7E1F14056B44}" srcOrd="2" destOrd="0" parTransId="{0C4EB8ED-3A50-423E-9196-11DFC9F4E05F}" sibTransId="{39A32DDA-6630-4690-BBB1-B00FD6492991}"/>
    <dgm:cxn modelId="{E8AE5341-A71A-48F5-AA3B-7756E65CF567}" type="presOf" srcId="{BEC149D3-5650-4D0B-9B49-837E6D663BCF}" destId="{D2C2639B-BA86-44C5-B680-CECCB7FFD098}" srcOrd="0" destOrd="0" presId="urn:microsoft.com/office/officeart/2008/layout/LinedList"/>
    <dgm:cxn modelId="{6DA636A7-9388-4236-B274-068ADD13DC53}" srcId="{02B54086-5AEC-4FF5-8890-C000C4B811CC}" destId="{0F45B36D-B967-48CA-B52C-AB51FA408AA1}" srcOrd="4" destOrd="0" parTransId="{BD7BE9F9-92E7-47DE-AD6B-F51FEA45305C}" sibTransId="{E4E8D7DB-264E-4F0A-A5F3-8E1960C3B4BA}"/>
    <dgm:cxn modelId="{BD62B16A-C486-4423-802B-5B34E18F1BF3}" type="presOf" srcId="{B1F0DD10-F939-4FB8-A7B3-7C0B5EC95531}" destId="{FE748353-6BD5-49F0-9CC5-0E8C46227D15}" srcOrd="0" destOrd="0" presId="urn:microsoft.com/office/officeart/2008/layout/LinedList"/>
    <dgm:cxn modelId="{3E2EF512-8F47-4B5E-8FF3-60E00679736A}" type="presOf" srcId="{E1E29088-2752-4C5F-8970-E1CB4C87F43F}" destId="{F21DC31A-FDA8-4F06-BBC7-B4F1975DE3F6}" srcOrd="0" destOrd="0" presId="urn:microsoft.com/office/officeart/2008/layout/LinedList"/>
    <dgm:cxn modelId="{2EAC94CD-7483-4564-A968-1576C40973BC}" type="presOf" srcId="{FEA84045-6238-45A4-A3DD-7E1F14056B44}" destId="{1592E011-33AC-40E5-8ABB-EB10F2D47F14}" srcOrd="0" destOrd="0" presId="urn:microsoft.com/office/officeart/2008/layout/LinedList"/>
    <dgm:cxn modelId="{DFEBF117-500D-4D43-B017-26A542D1DEA5}" type="presOf" srcId="{E318DD2D-74C6-43B3-83E1-12724F55ED57}" destId="{00E2D887-586D-49A3-9257-B8B78D2ACCED}" srcOrd="0" destOrd="0" presId="urn:microsoft.com/office/officeart/2008/layout/LinedList"/>
    <dgm:cxn modelId="{AC7CD4E8-EBBF-4921-8DB3-08BD958EE7B8}" type="presOf" srcId="{5FE899DB-8471-44AA-8D6B-D8570A96EE23}" destId="{1A457F87-89B3-45B8-B851-AD45045AAFAE}" srcOrd="0" destOrd="0" presId="urn:microsoft.com/office/officeart/2008/layout/LinedList"/>
    <dgm:cxn modelId="{454C0084-6FA3-47AE-9717-4CE32CEB32CA}" srcId="{02B54086-5AEC-4FF5-8890-C000C4B811CC}" destId="{E318DD2D-74C6-43B3-83E1-12724F55ED57}" srcOrd="3" destOrd="0" parTransId="{73ABC8F6-C0A5-4711-B1A2-1EEAD7EEDEE3}" sibTransId="{C6F6D347-177A-4431-BCC9-D4288E86F59C}"/>
    <dgm:cxn modelId="{7F3B4E4B-E365-4105-B3D4-5A4F5C7F2CFE}" type="presOf" srcId="{49CBBE37-F256-4433-A6FA-704D4CAA7791}" destId="{CAE6A5A2-FF61-4280-B5CD-DB7773645F98}" srcOrd="0" destOrd="0" presId="urn:microsoft.com/office/officeart/2008/layout/LinedList"/>
    <dgm:cxn modelId="{9F0C899B-A846-4628-94FB-A3F2705C985C}" srcId="{02B54086-5AEC-4FF5-8890-C000C4B811CC}" destId="{B1F0DD10-F939-4FB8-A7B3-7C0B5EC95531}" srcOrd="0" destOrd="0" parTransId="{A2882BAC-719D-4A6D-B320-BBD6014056DC}" sibTransId="{AB66B536-B8CE-437D-8656-9F31FCDDD129}"/>
    <dgm:cxn modelId="{8B3F5D4A-DB83-417C-9382-72BE88BCCDB5}" srcId="{02B54086-5AEC-4FF5-8890-C000C4B811CC}" destId="{49CBBE37-F256-4433-A6FA-704D4CAA7791}" srcOrd="1" destOrd="0" parTransId="{EB39D4E5-5AC2-457A-A370-5F2B6F0D5983}" sibTransId="{631CD244-E848-4248-B5FE-E3F562BFC586}"/>
    <dgm:cxn modelId="{6CBC160E-5EC9-4826-B0CC-CE577BDDB845}" srcId="{02B54086-5AEC-4FF5-8890-C000C4B811CC}" destId="{BEC149D3-5650-4D0B-9B49-837E6D663BCF}" srcOrd="7" destOrd="0" parTransId="{6BAF3988-6508-4CD6-B375-D9D7F17D3033}" sibTransId="{3907EAB0-113C-4ED4-AB93-70B5157096F1}"/>
    <dgm:cxn modelId="{18F2A1A7-235B-4FA0-9358-EF5FA209C4E0}" type="presOf" srcId="{02B54086-5AEC-4FF5-8890-C000C4B811CC}" destId="{FFAD8BAC-FD5E-426A-8998-A16028AD32FE}" srcOrd="0" destOrd="0" presId="urn:microsoft.com/office/officeart/2008/layout/LinedList"/>
    <dgm:cxn modelId="{4497AEB6-0C2C-4F79-87E0-8CFF34FB455E}" srcId="{02B54086-5AEC-4FF5-8890-C000C4B811CC}" destId="{E1E29088-2752-4C5F-8970-E1CB4C87F43F}" srcOrd="6" destOrd="0" parTransId="{22B13B03-AD6E-4FFA-881A-49D2B9282FF6}" sibTransId="{69F5220C-6CAC-49FA-B604-8D3C1F8DCC58}"/>
    <dgm:cxn modelId="{5F5FB7F9-7C8C-4CDB-8CF7-ADBA504B9FB7}" srcId="{02B54086-5AEC-4FF5-8890-C000C4B811CC}" destId="{5FE899DB-8471-44AA-8D6B-D8570A96EE23}" srcOrd="5" destOrd="0" parTransId="{4D349442-8355-4FA0-9E6A-39FAC18B0833}" sibTransId="{33369E88-6A7D-476A-99A2-BAC7D3B7F5B3}"/>
    <dgm:cxn modelId="{5D2F9F60-8919-411A-B187-73B8672F75EC}" type="presParOf" srcId="{FFAD8BAC-FD5E-426A-8998-A16028AD32FE}" destId="{6A89CC51-7B39-4E58-A930-2CE9C59D902A}" srcOrd="0" destOrd="0" presId="urn:microsoft.com/office/officeart/2008/layout/LinedList"/>
    <dgm:cxn modelId="{C120A73D-E471-4DE7-A788-236409B410FD}" type="presParOf" srcId="{FFAD8BAC-FD5E-426A-8998-A16028AD32FE}" destId="{E5F4348F-FF6B-4032-A8C8-668DFBC999CD}" srcOrd="1" destOrd="0" presId="urn:microsoft.com/office/officeart/2008/layout/LinedList"/>
    <dgm:cxn modelId="{28C8C8DD-C9BB-48A1-B4FA-6BEBB03AF79D}" type="presParOf" srcId="{E5F4348F-FF6B-4032-A8C8-668DFBC999CD}" destId="{FE748353-6BD5-49F0-9CC5-0E8C46227D15}" srcOrd="0" destOrd="0" presId="urn:microsoft.com/office/officeart/2008/layout/LinedList"/>
    <dgm:cxn modelId="{2B576C74-CBC1-40C8-9386-304359BF9EFB}" type="presParOf" srcId="{E5F4348F-FF6B-4032-A8C8-668DFBC999CD}" destId="{12564F69-857B-46AD-82CE-0379B512F937}" srcOrd="1" destOrd="0" presId="urn:microsoft.com/office/officeart/2008/layout/LinedList"/>
    <dgm:cxn modelId="{0209D86D-4AEA-42F9-B991-0224032CF239}" type="presParOf" srcId="{FFAD8BAC-FD5E-426A-8998-A16028AD32FE}" destId="{4D41775E-5066-4268-8A9A-AF6F08EB4663}" srcOrd="2" destOrd="0" presId="urn:microsoft.com/office/officeart/2008/layout/LinedList"/>
    <dgm:cxn modelId="{54BE8531-E0BB-4947-9EFB-84B5959E193C}" type="presParOf" srcId="{FFAD8BAC-FD5E-426A-8998-A16028AD32FE}" destId="{5918765B-A9CE-4C16-BC2C-30B73DE997D3}" srcOrd="3" destOrd="0" presId="urn:microsoft.com/office/officeart/2008/layout/LinedList"/>
    <dgm:cxn modelId="{81F215E1-B747-4E40-B0B9-043C2452C303}" type="presParOf" srcId="{5918765B-A9CE-4C16-BC2C-30B73DE997D3}" destId="{CAE6A5A2-FF61-4280-B5CD-DB7773645F98}" srcOrd="0" destOrd="0" presId="urn:microsoft.com/office/officeart/2008/layout/LinedList"/>
    <dgm:cxn modelId="{2311DA48-CA1F-4152-ADDB-3236C76CA4D3}" type="presParOf" srcId="{5918765B-A9CE-4C16-BC2C-30B73DE997D3}" destId="{BAF21E12-009E-4C12-9BC2-E018A5DEA74D}" srcOrd="1" destOrd="0" presId="urn:microsoft.com/office/officeart/2008/layout/LinedList"/>
    <dgm:cxn modelId="{6CF24A90-AEEA-483B-99C5-3AD86619A625}" type="presParOf" srcId="{FFAD8BAC-FD5E-426A-8998-A16028AD32FE}" destId="{45AA2652-6B53-49E3-AB69-D7AC1B625DBE}" srcOrd="4" destOrd="0" presId="urn:microsoft.com/office/officeart/2008/layout/LinedList"/>
    <dgm:cxn modelId="{80AD3442-9C8E-4E01-B7C3-1199FC7CC31A}" type="presParOf" srcId="{FFAD8BAC-FD5E-426A-8998-A16028AD32FE}" destId="{FCBD50C3-6BA8-4009-AC50-872FFF97B46A}" srcOrd="5" destOrd="0" presId="urn:microsoft.com/office/officeart/2008/layout/LinedList"/>
    <dgm:cxn modelId="{64F488D6-D697-426D-8CE1-60E59F015765}" type="presParOf" srcId="{FCBD50C3-6BA8-4009-AC50-872FFF97B46A}" destId="{1592E011-33AC-40E5-8ABB-EB10F2D47F14}" srcOrd="0" destOrd="0" presId="urn:microsoft.com/office/officeart/2008/layout/LinedList"/>
    <dgm:cxn modelId="{390B8682-00D1-4A00-9B13-21728601B109}" type="presParOf" srcId="{FCBD50C3-6BA8-4009-AC50-872FFF97B46A}" destId="{FCFE0C87-5070-486B-99F8-381338ED2506}" srcOrd="1" destOrd="0" presId="urn:microsoft.com/office/officeart/2008/layout/LinedList"/>
    <dgm:cxn modelId="{34188545-7AAE-4F52-954D-0F1CE884A9D0}" type="presParOf" srcId="{FFAD8BAC-FD5E-426A-8998-A16028AD32FE}" destId="{FCE97C73-4E53-4A51-BF00-994AB0E0EE25}" srcOrd="6" destOrd="0" presId="urn:microsoft.com/office/officeart/2008/layout/LinedList"/>
    <dgm:cxn modelId="{16B4970A-06AF-442C-A508-597691EB2B09}" type="presParOf" srcId="{FFAD8BAC-FD5E-426A-8998-A16028AD32FE}" destId="{2580776B-CCA3-4F9E-BBA6-33F7DFE18008}" srcOrd="7" destOrd="0" presId="urn:microsoft.com/office/officeart/2008/layout/LinedList"/>
    <dgm:cxn modelId="{55A21ADC-7707-4505-8479-DF79F10DA1B6}" type="presParOf" srcId="{2580776B-CCA3-4F9E-BBA6-33F7DFE18008}" destId="{00E2D887-586D-49A3-9257-B8B78D2ACCED}" srcOrd="0" destOrd="0" presId="urn:microsoft.com/office/officeart/2008/layout/LinedList"/>
    <dgm:cxn modelId="{E1A66592-9747-46F6-B72C-46DCE277D3EF}" type="presParOf" srcId="{2580776B-CCA3-4F9E-BBA6-33F7DFE18008}" destId="{53348998-2293-452F-9E16-3AF3C8C66A8A}" srcOrd="1" destOrd="0" presId="urn:microsoft.com/office/officeart/2008/layout/LinedList"/>
    <dgm:cxn modelId="{DBA5A539-2C63-48E4-B865-99455BEE3D98}" type="presParOf" srcId="{FFAD8BAC-FD5E-426A-8998-A16028AD32FE}" destId="{CDFBFD62-4C57-4EA1-B6D7-B1520637AF55}" srcOrd="8" destOrd="0" presId="urn:microsoft.com/office/officeart/2008/layout/LinedList"/>
    <dgm:cxn modelId="{06E1B4F7-A3AE-4A9A-B11B-1D651EBA780C}" type="presParOf" srcId="{FFAD8BAC-FD5E-426A-8998-A16028AD32FE}" destId="{57839574-23F7-42C6-9368-BD67E5A85C57}" srcOrd="9" destOrd="0" presId="urn:microsoft.com/office/officeart/2008/layout/LinedList"/>
    <dgm:cxn modelId="{E95B9371-BCE4-401C-9EC8-65DF17B25459}" type="presParOf" srcId="{57839574-23F7-42C6-9368-BD67E5A85C57}" destId="{D1F57B9F-D8E1-450A-B96E-1EDC7DD91419}" srcOrd="0" destOrd="0" presId="urn:microsoft.com/office/officeart/2008/layout/LinedList"/>
    <dgm:cxn modelId="{6C990B9A-2171-4EE3-AF20-DA38CFA9F6A9}" type="presParOf" srcId="{57839574-23F7-42C6-9368-BD67E5A85C57}" destId="{EB8CFAF4-C734-4614-8CB8-97D8E0913B12}" srcOrd="1" destOrd="0" presId="urn:microsoft.com/office/officeart/2008/layout/LinedList"/>
    <dgm:cxn modelId="{5E5DB111-DA3D-4536-AFC7-CAF8ED6539F3}" type="presParOf" srcId="{FFAD8BAC-FD5E-426A-8998-A16028AD32FE}" destId="{582B24E3-2B08-427A-BE03-FAB85AE9DE74}" srcOrd="10" destOrd="0" presId="urn:microsoft.com/office/officeart/2008/layout/LinedList"/>
    <dgm:cxn modelId="{5F1E7D79-B6A6-4329-8ADE-240480EBCE64}" type="presParOf" srcId="{FFAD8BAC-FD5E-426A-8998-A16028AD32FE}" destId="{6815434C-2007-4231-B6C6-964A1721B967}" srcOrd="11" destOrd="0" presId="urn:microsoft.com/office/officeart/2008/layout/LinedList"/>
    <dgm:cxn modelId="{D2190C6E-00E9-48DC-B11C-E4E8482DF566}" type="presParOf" srcId="{6815434C-2007-4231-B6C6-964A1721B967}" destId="{1A457F87-89B3-45B8-B851-AD45045AAFAE}" srcOrd="0" destOrd="0" presId="urn:microsoft.com/office/officeart/2008/layout/LinedList"/>
    <dgm:cxn modelId="{2ADA2865-9CFA-4299-A1BE-90559C237950}" type="presParOf" srcId="{6815434C-2007-4231-B6C6-964A1721B967}" destId="{D780A4E3-FF68-4918-BE48-D09DC7BA972C}" srcOrd="1" destOrd="0" presId="urn:microsoft.com/office/officeart/2008/layout/LinedList"/>
    <dgm:cxn modelId="{D6E13112-6D86-40F7-95CA-072301178E2F}" type="presParOf" srcId="{FFAD8BAC-FD5E-426A-8998-A16028AD32FE}" destId="{F54D10F5-CD24-405F-A821-B3CDF83211EF}" srcOrd="12" destOrd="0" presId="urn:microsoft.com/office/officeart/2008/layout/LinedList"/>
    <dgm:cxn modelId="{97A090C4-8619-4A74-8D42-68EBD7C6395C}" type="presParOf" srcId="{FFAD8BAC-FD5E-426A-8998-A16028AD32FE}" destId="{37C3325C-3D63-4F45-B1E9-012BF94548C3}" srcOrd="13" destOrd="0" presId="urn:microsoft.com/office/officeart/2008/layout/LinedList"/>
    <dgm:cxn modelId="{CDEBF0CC-2503-4425-97E0-55F1231416A5}" type="presParOf" srcId="{37C3325C-3D63-4F45-B1E9-012BF94548C3}" destId="{F21DC31A-FDA8-4F06-BBC7-B4F1975DE3F6}" srcOrd="0" destOrd="0" presId="urn:microsoft.com/office/officeart/2008/layout/LinedList"/>
    <dgm:cxn modelId="{68DB0469-73DC-4A5E-A12E-765A2383C46D}" type="presParOf" srcId="{37C3325C-3D63-4F45-B1E9-012BF94548C3}" destId="{8D14A531-5162-4326-8707-6C861359B85C}" srcOrd="1" destOrd="0" presId="urn:microsoft.com/office/officeart/2008/layout/LinedList"/>
    <dgm:cxn modelId="{BC7B18DE-14D2-41A1-8736-AD4C9D4ABBEF}" type="presParOf" srcId="{FFAD8BAC-FD5E-426A-8998-A16028AD32FE}" destId="{3C55FAD7-A4D5-45E9-9764-A22ECA3B1B5B}" srcOrd="14" destOrd="0" presId="urn:microsoft.com/office/officeart/2008/layout/LinedList"/>
    <dgm:cxn modelId="{6B0B4137-6687-4A22-BC88-9C51B539AB92}" type="presParOf" srcId="{FFAD8BAC-FD5E-426A-8998-A16028AD32FE}" destId="{C8200E77-DA0F-4905-AFFA-9F25888C481F}" srcOrd="15" destOrd="0" presId="urn:microsoft.com/office/officeart/2008/layout/LinedList"/>
    <dgm:cxn modelId="{982BC303-6A85-4EA5-B85C-ED27804A040C}" type="presParOf" srcId="{C8200E77-DA0F-4905-AFFA-9F25888C481F}" destId="{D2C2639B-BA86-44C5-B680-CECCB7FFD098}" srcOrd="0" destOrd="0" presId="urn:microsoft.com/office/officeart/2008/layout/LinedList"/>
    <dgm:cxn modelId="{3C5ABBE9-0B42-4BE8-A47D-309A9066591F}" type="presParOf" srcId="{C8200E77-DA0F-4905-AFFA-9F25888C481F}" destId="{502F9CE0-DEEC-489E-9BCB-FF403669175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575F77-E32C-4B63-B29A-3A6E24CF493D}" type="doc">
      <dgm:prSet loTypeId="urn:microsoft.com/office/officeart/2008/layout/LinedList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8E5DFF6-EF9A-4B84-A071-22EC75EEE47F}">
      <dgm:prSet phldrT="[Text]" custT="1"/>
      <dgm:spPr/>
      <dgm:t>
        <a:bodyPr/>
        <a:lstStyle/>
        <a:p>
          <a:r>
            <a:rPr lang="ro-RO" sz="1100" b="1" dirty="0" smtClean="0">
              <a:latin typeface="Cambria" panose="02040503050406030204" pitchFamily="18" charset="0"/>
            </a:rPr>
            <a:t>ION STERIAN– </a:t>
          </a:r>
          <a:r>
            <a:rPr lang="en-US" sz="1100" b="1" dirty="0" smtClean="0">
              <a:latin typeface="Cambria" panose="02040503050406030204" pitchFamily="18" charset="0"/>
            </a:rPr>
            <a:t>Chairman of the Board of Administration</a:t>
          </a:r>
          <a:endParaRPr lang="en-US" sz="1100" b="1" dirty="0">
            <a:latin typeface="Cambria" panose="02040503050406030204" pitchFamily="18" charset="0"/>
          </a:endParaRPr>
        </a:p>
      </dgm:t>
    </dgm:pt>
    <dgm:pt modelId="{FEC40D27-CC26-4599-B8A3-153A8771749B}" type="parTrans" cxnId="{A4836F55-0B15-47E3-99FE-F3E7A69E317E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9D6992D5-57FA-434B-9C3F-B7ADB3DFC65C}" type="sibTrans" cxnId="{A4836F55-0B15-47E3-99FE-F3E7A69E317E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7029B0EC-41FC-41A4-A85C-B07BD0D78B79}">
      <dgm:prSet phldrT="[Text]" custT="1"/>
      <dgm:spPr/>
      <dgm:t>
        <a:bodyPr/>
        <a:lstStyle/>
        <a:p>
          <a:pPr algn="just"/>
          <a:r>
            <a:rPr lang="ro-RO" sz="1100" b="1" dirty="0" smtClean="0">
              <a:latin typeface="Cambria" panose="02040503050406030204" pitchFamily="18" charset="0"/>
            </a:rPr>
            <a:t>PETRU ION VĂDUVA – </a:t>
          </a:r>
          <a:r>
            <a:rPr lang="en-US" sz="1100" b="1" dirty="0" smtClean="0">
              <a:latin typeface="Cambria" panose="02040503050406030204" pitchFamily="18" charset="0"/>
            </a:rPr>
            <a:t>member of the Board of Administration </a:t>
          </a:r>
          <a:r>
            <a:rPr lang="ro-RO" sz="1100" b="1" dirty="0" smtClean="0">
              <a:latin typeface="Cambria" panose="02040503050406030204" pitchFamily="18" charset="0"/>
            </a:rPr>
            <a:t>– Director General</a:t>
          </a:r>
          <a:endParaRPr lang="en-US" sz="1100" b="1" dirty="0">
            <a:latin typeface="Cambria" panose="02040503050406030204" pitchFamily="18" charset="0"/>
          </a:endParaRPr>
        </a:p>
      </dgm:t>
    </dgm:pt>
    <dgm:pt modelId="{2466FD18-CA7B-4175-8CA3-C80FCFCFA5B7}" type="parTrans" cxnId="{217D07C3-C274-456E-BBCB-CAFCDD1DAF4F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AA4D3AF4-0A35-4C3F-B39A-E7FC6EBCAE4D}" type="sibTrans" cxnId="{217D07C3-C274-456E-BBCB-CAFCDD1DAF4F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61B46449-AE15-436D-95C7-A8704DAEE005}">
      <dgm:prSet phldrT="[Text]" custT="1"/>
      <dgm:spPr/>
      <dgm:t>
        <a:bodyPr/>
        <a:lstStyle/>
        <a:p>
          <a:r>
            <a:rPr lang="ro-RO" sz="1100" b="1" dirty="0" smtClean="0">
              <a:latin typeface="Cambria" panose="02040503050406030204" pitchFamily="18" charset="0"/>
            </a:rPr>
            <a:t>BOGDAN ILIESCU – </a:t>
          </a:r>
          <a:r>
            <a:rPr lang="en-US" sz="1100" b="1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dirty="0">
            <a:latin typeface="Cambria" panose="02040503050406030204" pitchFamily="18" charset="0"/>
          </a:endParaRPr>
        </a:p>
      </dgm:t>
    </dgm:pt>
    <dgm:pt modelId="{EE5BFEFA-EDCD-4413-A1B8-EED2D92FD373}" type="parTrans" cxnId="{08216C08-0E04-4696-B3B4-600EB32D8465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B005A94D-07DB-45A5-B229-962E21E67842}" type="sibTrans" cxnId="{08216C08-0E04-4696-B3B4-600EB32D8465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D53EF8F5-42C4-4CFD-BA22-ED82B7803D9A}">
      <dgm:prSet custT="1"/>
      <dgm:spPr/>
      <dgm:t>
        <a:bodyPr/>
        <a:lstStyle/>
        <a:p>
          <a:r>
            <a:rPr lang="ro-RO" sz="1100" b="1" dirty="0" smtClean="0">
              <a:latin typeface="Cambria" panose="02040503050406030204" pitchFamily="18" charset="0"/>
            </a:rPr>
            <a:t>REMUS VULPESCU – </a:t>
          </a:r>
          <a:r>
            <a:rPr lang="en-US" sz="1100" b="1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dirty="0">
            <a:latin typeface="Cambria" panose="02040503050406030204" pitchFamily="18" charset="0"/>
          </a:endParaRPr>
        </a:p>
      </dgm:t>
    </dgm:pt>
    <dgm:pt modelId="{2407444F-5C0D-499B-8DDC-F11E1D749952}" type="parTrans" cxnId="{7069B5C2-D342-44EA-847E-EE027D5C2E79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FA469352-216E-49CD-9786-F31D0C18CCC8}" type="sibTrans" cxnId="{7069B5C2-D342-44EA-847E-EE027D5C2E79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213140E5-70CB-495B-93DE-0452B4D80C15}">
      <dgm:prSet custT="1"/>
      <dgm:spPr/>
      <dgm:t>
        <a:bodyPr/>
        <a:lstStyle/>
        <a:p>
          <a:r>
            <a:rPr lang="ro-RO" sz="1100" b="1" dirty="0" smtClean="0">
              <a:latin typeface="Cambria" panose="02040503050406030204" pitchFamily="18" charset="0"/>
            </a:rPr>
            <a:t>RADU CERNOV – </a:t>
          </a:r>
          <a:r>
            <a:rPr lang="en-US" sz="1100" b="1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dirty="0">
            <a:latin typeface="Cambria" panose="02040503050406030204" pitchFamily="18" charset="0"/>
          </a:endParaRPr>
        </a:p>
      </dgm:t>
    </dgm:pt>
    <dgm:pt modelId="{FFE405A3-C0C4-47A5-8817-7C44592A394D}" type="parTrans" cxnId="{6711C643-C4F1-4330-A4C2-88E95E44F670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DC676CAE-8961-45AA-AE67-41F5FC96A210}" type="sibTrans" cxnId="{6711C643-C4F1-4330-A4C2-88E95E44F670}">
      <dgm:prSet/>
      <dgm:spPr/>
      <dgm:t>
        <a:bodyPr/>
        <a:lstStyle/>
        <a:p>
          <a:endParaRPr lang="en-US" sz="1100" b="1">
            <a:latin typeface="Cambria" panose="02040503050406030204" pitchFamily="18" charset="0"/>
          </a:endParaRPr>
        </a:p>
      </dgm:t>
    </dgm:pt>
    <dgm:pt modelId="{EB320BEA-DBA4-44AB-BEB6-D9B29493765A}" type="pres">
      <dgm:prSet presAssocID="{C3575F77-E32C-4B63-B29A-3A6E24CF493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2CA4124-7410-4091-886E-633DF8607C36}" type="pres">
      <dgm:prSet presAssocID="{F8E5DFF6-EF9A-4B84-A071-22EC75EEE47F}" presName="thickLine" presStyleLbl="alignNode1" presStyleIdx="0" presStyleCnt="5"/>
      <dgm:spPr/>
      <dgm:t>
        <a:bodyPr/>
        <a:lstStyle/>
        <a:p>
          <a:endParaRPr lang="en-US"/>
        </a:p>
      </dgm:t>
    </dgm:pt>
    <dgm:pt modelId="{B39E250E-A05B-4C32-B246-0B172ABFE0F3}" type="pres">
      <dgm:prSet presAssocID="{F8E5DFF6-EF9A-4B84-A071-22EC75EEE47F}" presName="horz1" presStyleCnt="0"/>
      <dgm:spPr/>
      <dgm:t>
        <a:bodyPr/>
        <a:lstStyle/>
        <a:p>
          <a:endParaRPr lang="en-US"/>
        </a:p>
      </dgm:t>
    </dgm:pt>
    <dgm:pt modelId="{7C340571-8EC4-40BA-8341-8D2E26C73EE1}" type="pres">
      <dgm:prSet presAssocID="{F8E5DFF6-EF9A-4B84-A071-22EC75EEE47F}" presName="tx1" presStyleLbl="revTx" presStyleIdx="0" presStyleCnt="5"/>
      <dgm:spPr/>
      <dgm:t>
        <a:bodyPr/>
        <a:lstStyle/>
        <a:p>
          <a:endParaRPr lang="en-US"/>
        </a:p>
      </dgm:t>
    </dgm:pt>
    <dgm:pt modelId="{C99C5727-798A-49F8-9DC0-61B923F4CC7C}" type="pres">
      <dgm:prSet presAssocID="{F8E5DFF6-EF9A-4B84-A071-22EC75EEE47F}" presName="vert1" presStyleCnt="0"/>
      <dgm:spPr/>
      <dgm:t>
        <a:bodyPr/>
        <a:lstStyle/>
        <a:p>
          <a:endParaRPr lang="en-US"/>
        </a:p>
      </dgm:t>
    </dgm:pt>
    <dgm:pt modelId="{9B0721D4-3A38-452C-9CD9-911A475E62E1}" type="pres">
      <dgm:prSet presAssocID="{7029B0EC-41FC-41A4-A85C-B07BD0D78B79}" presName="thickLine" presStyleLbl="alignNode1" presStyleIdx="1" presStyleCnt="5"/>
      <dgm:spPr/>
      <dgm:t>
        <a:bodyPr/>
        <a:lstStyle/>
        <a:p>
          <a:endParaRPr lang="en-US"/>
        </a:p>
      </dgm:t>
    </dgm:pt>
    <dgm:pt modelId="{8271FB15-1464-476E-B1F4-011CCFDEAFBF}" type="pres">
      <dgm:prSet presAssocID="{7029B0EC-41FC-41A4-A85C-B07BD0D78B79}" presName="horz1" presStyleCnt="0"/>
      <dgm:spPr/>
      <dgm:t>
        <a:bodyPr/>
        <a:lstStyle/>
        <a:p>
          <a:endParaRPr lang="en-US"/>
        </a:p>
      </dgm:t>
    </dgm:pt>
    <dgm:pt modelId="{14C4FBB6-C73E-45A5-A345-B6BC21BF8999}" type="pres">
      <dgm:prSet presAssocID="{7029B0EC-41FC-41A4-A85C-B07BD0D78B79}" presName="tx1" presStyleLbl="revTx" presStyleIdx="1" presStyleCnt="5"/>
      <dgm:spPr/>
      <dgm:t>
        <a:bodyPr/>
        <a:lstStyle/>
        <a:p>
          <a:endParaRPr lang="en-US"/>
        </a:p>
      </dgm:t>
    </dgm:pt>
    <dgm:pt modelId="{5CD0BBBC-8D17-491B-AA66-4910B1D9E6CA}" type="pres">
      <dgm:prSet presAssocID="{7029B0EC-41FC-41A4-A85C-B07BD0D78B79}" presName="vert1" presStyleCnt="0"/>
      <dgm:spPr/>
      <dgm:t>
        <a:bodyPr/>
        <a:lstStyle/>
        <a:p>
          <a:endParaRPr lang="en-US"/>
        </a:p>
      </dgm:t>
    </dgm:pt>
    <dgm:pt modelId="{3D074325-F873-4136-9435-CF67DCB2F893}" type="pres">
      <dgm:prSet presAssocID="{D53EF8F5-42C4-4CFD-BA22-ED82B7803D9A}" presName="thickLine" presStyleLbl="alignNode1" presStyleIdx="2" presStyleCnt="5"/>
      <dgm:spPr/>
      <dgm:t>
        <a:bodyPr/>
        <a:lstStyle/>
        <a:p>
          <a:endParaRPr lang="en-US"/>
        </a:p>
      </dgm:t>
    </dgm:pt>
    <dgm:pt modelId="{E796B25D-75CC-43DC-9B4C-8ECB75C36E03}" type="pres">
      <dgm:prSet presAssocID="{D53EF8F5-42C4-4CFD-BA22-ED82B7803D9A}" presName="horz1" presStyleCnt="0"/>
      <dgm:spPr/>
      <dgm:t>
        <a:bodyPr/>
        <a:lstStyle/>
        <a:p>
          <a:endParaRPr lang="en-US"/>
        </a:p>
      </dgm:t>
    </dgm:pt>
    <dgm:pt modelId="{E4548417-E766-420F-AA3F-AC75D8FF0F27}" type="pres">
      <dgm:prSet presAssocID="{D53EF8F5-42C4-4CFD-BA22-ED82B7803D9A}" presName="tx1" presStyleLbl="revTx" presStyleIdx="2" presStyleCnt="5"/>
      <dgm:spPr/>
      <dgm:t>
        <a:bodyPr/>
        <a:lstStyle/>
        <a:p>
          <a:endParaRPr lang="en-US"/>
        </a:p>
      </dgm:t>
    </dgm:pt>
    <dgm:pt modelId="{885E19DF-1B6B-4091-93DB-C77ADFC94551}" type="pres">
      <dgm:prSet presAssocID="{D53EF8F5-42C4-4CFD-BA22-ED82B7803D9A}" presName="vert1" presStyleCnt="0"/>
      <dgm:spPr/>
      <dgm:t>
        <a:bodyPr/>
        <a:lstStyle/>
        <a:p>
          <a:endParaRPr lang="en-US"/>
        </a:p>
      </dgm:t>
    </dgm:pt>
    <dgm:pt modelId="{796EE420-1CD1-4D96-82F7-1DD6CD2CB655}" type="pres">
      <dgm:prSet presAssocID="{61B46449-AE15-436D-95C7-A8704DAEE005}" presName="thickLine" presStyleLbl="alignNode1" presStyleIdx="3" presStyleCnt="5"/>
      <dgm:spPr/>
      <dgm:t>
        <a:bodyPr/>
        <a:lstStyle/>
        <a:p>
          <a:endParaRPr lang="en-US"/>
        </a:p>
      </dgm:t>
    </dgm:pt>
    <dgm:pt modelId="{630205D7-408C-4CDA-9B94-CA43182AA116}" type="pres">
      <dgm:prSet presAssocID="{61B46449-AE15-436D-95C7-A8704DAEE005}" presName="horz1" presStyleCnt="0"/>
      <dgm:spPr/>
      <dgm:t>
        <a:bodyPr/>
        <a:lstStyle/>
        <a:p>
          <a:endParaRPr lang="en-US"/>
        </a:p>
      </dgm:t>
    </dgm:pt>
    <dgm:pt modelId="{DCABCA73-EC43-463A-B3E9-ADDB4B474FCC}" type="pres">
      <dgm:prSet presAssocID="{61B46449-AE15-436D-95C7-A8704DAEE005}" presName="tx1" presStyleLbl="revTx" presStyleIdx="3" presStyleCnt="5"/>
      <dgm:spPr/>
      <dgm:t>
        <a:bodyPr/>
        <a:lstStyle/>
        <a:p>
          <a:endParaRPr lang="en-US"/>
        </a:p>
      </dgm:t>
    </dgm:pt>
    <dgm:pt modelId="{8C52779E-93CF-4032-916E-E32182B70221}" type="pres">
      <dgm:prSet presAssocID="{61B46449-AE15-436D-95C7-A8704DAEE005}" presName="vert1" presStyleCnt="0"/>
      <dgm:spPr/>
      <dgm:t>
        <a:bodyPr/>
        <a:lstStyle/>
        <a:p>
          <a:endParaRPr lang="en-US"/>
        </a:p>
      </dgm:t>
    </dgm:pt>
    <dgm:pt modelId="{FB9F96CD-5380-4737-9FA8-A40038FC8AA1}" type="pres">
      <dgm:prSet presAssocID="{213140E5-70CB-495B-93DE-0452B4D80C15}" presName="thickLine" presStyleLbl="alignNode1" presStyleIdx="4" presStyleCnt="5"/>
      <dgm:spPr/>
      <dgm:t>
        <a:bodyPr/>
        <a:lstStyle/>
        <a:p>
          <a:endParaRPr lang="en-US"/>
        </a:p>
      </dgm:t>
    </dgm:pt>
    <dgm:pt modelId="{D31399E6-DDF2-43C4-A3AA-C04EC5C42BD3}" type="pres">
      <dgm:prSet presAssocID="{213140E5-70CB-495B-93DE-0452B4D80C15}" presName="horz1" presStyleCnt="0"/>
      <dgm:spPr/>
      <dgm:t>
        <a:bodyPr/>
        <a:lstStyle/>
        <a:p>
          <a:endParaRPr lang="en-US"/>
        </a:p>
      </dgm:t>
    </dgm:pt>
    <dgm:pt modelId="{0307277A-7C9E-4545-AD16-69BBE6E8E562}" type="pres">
      <dgm:prSet presAssocID="{213140E5-70CB-495B-93DE-0452B4D80C15}" presName="tx1" presStyleLbl="revTx" presStyleIdx="4" presStyleCnt="5"/>
      <dgm:spPr/>
      <dgm:t>
        <a:bodyPr/>
        <a:lstStyle/>
        <a:p>
          <a:endParaRPr lang="en-US"/>
        </a:p>
      </dgm:t>
    </dgm:pt>
    <dgm:pt modelId="{5CD157DF-6E44-422C-A4AD-57D3C4CA2B63}" type="pres">
      <dgm:prSet presAssocID="{213140E5-70CB-495B-93DE-0452B4D80C15}" presName="vert1" presStyleCnt="0"/>
      <dgm:spPr/>
      <dgm:t>
        <a:bodyPr/>
        <a:lstStyle/>
        <a:p>
          <a:endParaRPr lang="en-US"/>
        </a:p>
      </dgm:t>
    </dgm:pt>
  </dgm:ptLst>
  <dgm:cxnLst>
    <dgm:cxn modelId="{7069B5C2-D342-44EA-847E-EE027D5C2E79}" srcId="{C3575F77-E32C-4B63-B29A-3A6E24CF493D}" destId="{D53EF8F5-42C4-4CFD-BA22-ED82B7803D9A}" srcOrd="2" destOrd="0" parTransId="{2407444F-5C0D-499B-8DDC-F11E1D749952}" sibTransId="{FA469352-216E-49CD-9786-F31D0C18CCC8}"/>
    <dgm:cxn modelId="{1FE09C94-9281-42F1-A65D-80A953B9EF2D}" type="presOf" srcId="{F8E5DFF6-EF9A-4B84-A071-22EC75EEE47F}" destId="{7C340571-8EC4-40BA-8341-8D2E26C73EE1}" srcOrd="0" destOrd="0" presId="urn:microsoft.com/office/officeart/2008/layout/LinedList"/>
    <dgm:cxn modelId="{F1DC1679-B568-4B4E-8C6C-C8EB5480968B}" type="presOf" srcId="{C3575F77-E32C-4B63-B29A-3A6E24CF493D}" destId="{EB320BEA-DBA4-44AB-BEB6-D9B29493765A}" srcOrd="0" destOrd="0" presId="urn:microsoft.com/office/officeart/2008/layout/LinedList"/>
    <dgm:cxn modelId="{E2AFF69C-2028-4A39-A721-2B8A0D3E009E}" type="presOf" srcId="{7029B0EC-41FC-41A4-A85C-B07BD0D78B79}" destId="{14C4FBB6-C73E-45A5-A345-B6BC21BF8999}" srcOrd="0" destOrd="0" presId="urn:microsoft.com/office/officeart/2008/layout/LinedList"/>
    <dgm:cxn modelId="{A4836F55-0B15-47E3-99FE-F3E7A69E317E}" srcId="{C3575F77-E32C-4B63-B29A-3A6E24CF493D}" destId="{F8E5DFF6-EF9A-4B84-A071-22EC75EEE47F}" srcOrd="0" destOrd="0" parTransId="{FEC40D27-CC26-4599-B8A3-153A8771749B}" sibTransId="{9D6992D5-57FA-434B-9C3F-B7ADB3DFC65C}"/>
    <dgm:cxn modelId="{217D07C3-C274-456E-BBCB-CAFCDD1DAF4F}" srcId="{C3575F77-E32C-4B63-B29A-3A6E24CF493D}" destId="{7029B0EC-41FC-41A4-A85C-B07BD0D78B79}" srcOrd="1" destOrd="0" parTransId="{2466FD18-CA7B-4175-8CA3-C80FCFCFA5B7}" sibTransId="{AA4D3AF4-0A35-4C3F-B39A-E7FC6EBCAE4D}"/>
    <dgm:cxn modelId="{08216C08-0E04-4696-B3B4-600EB32D8465}" srcId="{C3575F77-E32C-4B63-B29A-3A6E24CF493D}" destId="{61B46449-AE15-436D-95C7-A8704DAEE005}" srcOrd="3" destOrd="0" parTransId="{EE5BFEFA-EDCD-4413-A1B8-EED2D92FD373}" sibTransId="{B005A94D-07DB-45A5-B229-962E21E67842}"/>
    <dgm:cxn modelId="{6711C643-C4F1-4330-A4C2-88E95E44F670}" srcId="{C3575F77-E32C-4B63-B29A-3A6E24CF493D}" destId="{213140E5-70CB-495B-93DE-0452B4D80C15}" srcOrd="4" destOrd="0" parTransId="{FFE405A3-C0C4-47A5-8817-7C44592A394D}" sibTransId="{DC676CAE-8961-45AA-AE67-41F5FC96A210}"/>
    <dgm:cxn modelId="{906C7A35-D07E-4543-A634-7702D28EFDA8}" type="presOf" srcId="{213140E5-70CB-495B-93DE-0452B4D80C15}" destId="{0307277A-7C9E-4545-AD16-69BBE6E8E562}" srcOrd="0" destOrd="0" presId="urn:microsoft.com/office/officeart/2008/layout/LinedList"/>
    <dgm:cxn modelId="{FB2289F9-A8EE-4A5D-B0A3-6016971F4B03}" type="presOf" srcId="{D53EF8F5-42C4-4CFD-BA22-ED82B7803D9A}" destId="{E4548417-E766-420F-AA3F-AC75D8FF0F27}" srcOrd="0" destOrd="0" presId="urn:microsoft.com/office/officeart/2008/layout/LinedList"/>
    <dgm:cxn modelId="{E9C04C27-7F83-4F8C-AEF4-C400FB336DA8}" type="presOf" srcId="{61B46449-AE15-436D-95C7-A8704DAEE005}" destId="{DCABCA73-EC43-463A-B3E9-ADDB4B474FCC}" srcOrd="0" destOrd="0" presId="urn:microsoft.com/office/officeart/2008/layout/LinedList"/>
    <dgm:cxn modelId="{4B56E2DE-F2BE-4C97-9D21-18C5F864A91E}" type="presParOf" srcId="{EB320BEA-DBA4-44AB-BEB6-D9B29493765A}" destId="{E2CA4124-7410-4091-886E-633DF8607C36}" srcOrd="0" destOrd="0" presId="urn:microsoft.com/office/officeart/2008/layout/LinedList"/>
    <dgm:cxn modelId="{75E9B019-7051-4F0A-ACE3-273C3FC625F1}" type="presParOf" srcId="{EB320BEA-DBA4-44AB-BEB6-D9B29493765A}" destId="{B39E250E-A05B-4C32-B246-0B172ABFE0F3}" srcOrd="1" destOrd="0" presId="urn:microsoft.com/office/officeart/2008/layout/LinedList"/>
    <dgm:cxn modelId="{D9F0600F-A4A0-41BB-A49D-B8529574595C}" type="presParOf" srcId="{B39E250E-A05B-4C32-B246-0B172ABFE0F3}" destId="{7C340571-8EC4-40BA-8341-8D2E26C73EE1}" srcOrd="0" destOrd="0" presId="urn:microsoft.com/office/officeart/2008/layout/LinedList"/>
    <dgm:cxn modelId="{6AC64B74-2933-4DEB-A923-AEAD66D43BED}" type="presParOf" srcId="{B39E250E-A05B-4C32-B246-0B172ABFE0F3}" destId="{C99C5727-798A-49F8-9DC0-61B923F4CC7C}" srcOrd="1" destOrd="0" presId="urn:microsoft.com/office/officeart/2008/layout/LinedList"/>
    <dgm:cxn modelId="{CA23FE46-1545-4D28-90FD-8926B9C0616D}" type="presParOf" srcId="{EB320BEA-DBA4-44AB-BEB6-D9B29493765A}" destId="{9B0721D4-3A38-452C-9CD9-911A475E62E1}" srcOrd="2" destOrd="0" presId="urn:microsoft.com/office/officeart/2008/layout/LinedList"/>
    <dgm:cxn modelId="{20DB2CCF-2DA3-4FE2-B5A2-C9262C04A66A}" type="presParOf" srcId="{EB320BEA-DBA4-44AB-BEB6-D9B29493765A}" destId="{8271FB15-1464-476E-B1F4-011CCFDEAFBF}" srcOrd="3" destOrd="0" presId="urn:microsoft.com/office/officeart/2008/layout/LinedList"/>
    <dgm:cxn modelId="{B2152994-72D4-4202-90EA-A00A8FD8DAE1}" type="presParOf" srcId="{8271FB15-1464-476E-B1F4-011CCFDEAFBF}" destId="{14C4FBB6-C73E-45A5-A345-B6BC21BF8999}" srcOrd="0" destOrd="0" presId="urn:microsoft.com/office/officeart/2008/layout/LinedList"/>
    <dgm:cxn modelId="{6FA600B7-F5B6-4D9B-89C5-3F75C126E994}" type="presParOf" srcId="{8271FB15-1464-476E-B1F4-011CCFDEAFBF}" destId="{5CD0BBBC-8D17-491B-AA66-4910B1D9E6CA}" srcOrd="1" destOrd="0" presId="urn:microsoft.com/office/officeart/2008/layout/LinedList"/>
    <dgm:cxn modelId="{912FD72F-D5A8-424D-8075-CA413B7F4563}" type="presParOf" srcId="{EB320BEA-DBA4-44AB-BEB6-D9B29493765A}" destId="{3D074325-F873-4136-9435-CF67DCB2F893}" srcOrd="4" destOrd="0" presId="urn:microsoft.com/office/officeart/2008/layout/LinedList"/>
    <dgm:cxn modelId="{837334EA-7DD9-4DAA-BFB2-FFCA81E8D560}" type="presParOf" srcId="{EB320BEA-DBA4-44AB-BEB6-D9B29493765A}" destId="{E796B25D-75CC-43DC-9B4C-8ECB75C36E03}" srcOrd="5" destOrd="0" presId="urn:microsoft.com/office/officeart/2008/layout/LinedList"/>
    <dgm:cxn modelId="{12849525-42E5-4738-B602-ED2BFC5234AE}" type="presParOf" srcId="{E796B25D-75CC-43DC-9B4C-8ECB75C36E03}" destId="{E4548417-E766-420F-AA3F-AC75D8FF0F27}" srcOrd="0" destOrd="0" presId="urn:microsoft.com/office/officeart/2008/layout/LinedList"/>
    <dgm:cxn modelId="{A090C9AC-4195-4E3D-B4F0-161E04D3A98D}" type="presParOf" srcId="{E796B25D-75CC-43DC-9B4C-8ECB75C36E03}" destId="{885E19DF-1B6B-4091-93DB-C77ADFC94551}" srcOrd="1" destOrd="0" presId="urn:microsoft.com/office/officeart/2008/layout/LinedList"/>
    <dgm:cxn modelId="{541B1376-4333-4A57-9313-E8F591058801}" type="presParOf" srcId="{EB320BEA-DBA4-44AB-BEB6-D9B29493765A}" destId="{796EE420-1CD1-4D96-82F7-1DD6CD2CB655}" srcOrd="6" destOrd="0" presId="urn:microsoft.com/office/officeart/2008/layout/LinedList"/>
    <dgm:cxn modelId="{E7D00D76-896C-4145-A687-E5483C0C3C7D}" type="presParOf" srcId="{EB320BEA-DBA4-44AB-BEB6-D9B29493765A}" destId="{630205D7-408C-4CDA-9B94-CA43182AA116}" srcOrd="7" destOrd="0" presId="urn:microsoft.com/office/officeart/2008/layout/LinedList"/>
    <dgm:cxn modelId="{991DC3CA-BC8B-45C4-AC79-639B59408134}" type="presParOf" srcId="{630205D7-408C-4CDA-9B94-CA43182AA116}" destId="{DCABCA73-EC43-463A-B3E9-ADDB4B474FCC}" srcOrd="0" destOrd="0" presId="urn:microsoft.com/office/officeart/2008/layout/LinedList"/>
    <dgm:cxn modelId="{82F14A87-7432-4D9D-BA9D-B3B0D4B35237}" type="presParOf" srcId="{630205D7-408C-4CDA-9B94-CA43182AA116}" destId="{8C52779E-93CF-4032-916E-E32182B70221}" srcOrd="1" destOrd="0" presId="urn:microsoft.com/office/officeart/2008/layout/LinedList"/>
    <dgm:cxn modelId="{C58D65E3-D3A9-4140-8287-173DC9D41998}" type="presParOf" srcId="{EB320BEA-DBA4-44AB-BEB6-D9B29493765A}" destId="{FB9F96CD-5380-4737-9FA8-A40038FC8AA1}" srcOrd="8" destOrd="0" presId="urn:microsoft.com/office/officeart/2008/layout/LinedList"/>
    <dgm:cxn modelId="{D50FE05D-F129-4F57-AF2C-D9D35D04424A}" type="presParOf" srcId="{EB320BEA-DBA4-44AB-BEB6-D9B29493765A}" destId="{D31399E6-DDF2-43C4-A3AA-C04EC5C42BD3}" srcOrd="9" destOrd="0" presId="urn:microsoft.com/office/officeart/2008/layout/LinedList"/>
    <dgm:cxn modelId="{436B033F-C03C-4F20-AED6-CBDB9B2CF737}" type="presParOf" srcId="{D31399E6-DDF2-43C4-A3AA-C04EC5C42BD3}" destId="{0307277A-7C9E-4545-AD16-69BBE6E8E562}" srcOrd="0" destOrd="0" presId="urn:microsoft.com/office/officeart/2008/layout/LinedList"/>
    <dgm:cxn modelId="{5DD4153D-3994-4886-BC1F-EE3C6B2F512D}" type="presParOf" srcId="{D31399E6-DDF2-43C4-A3AA-C04EC5C42BD3}" destId="{5CD157DF-6E44-422C-A4AD-57D3C4CA2B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9CC51-7B39-4E58-A930-2CE9C59D902A}">
      <dsp:nvSpPr>
        <dsp:cNvPr id="0" name=""/>
        <dsp:cNvSpPr/>
      </dsp:nvSpPr>
      <dsp:spPr>
        <a:xfrm>
          <a:off x="0" y="0"/>
          <a:ext cx="8534400" cy="0"/>
        </a:xfrm>
        <a:prstGeom prst="lin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748353-6BD5-49F0-9CC5-0E8C46227D15}">
      <dsp:nvSpPr>
        <dsp:cNvPr id="0" name=""/>
        <dsp:cNvSpPr/>
      </dsp:nvSpPr>
      <dsp:spPr>
        <a:xfrm>
          <a:off x="0" y="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1. </a:t>
          </a:r>
          <a:r>
            <a:rPr lang="en-US" sz="1400" kern="1200" dirty="0" smtClean="0">
              <a:latin typeface="Cambria" panose="02040503050406030204" pitchFamily="18" charset="0"/>
            </a:rPr>
            <a:t>Income statement as of </a:t>
          </a:r>
          <a:r>
            <a:rPr lang="ro-RO" sz="1400" kern="1200" dirty="0" smtClean="0">
              <a:latin typeface="Cambria" panose="02040503050406030204" pitchFamily="18" charset="0"/>
            </a:rPr>
            <a:t>31.12.2013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0"/>
        <a:ext cx="8534400" cy="571500"/>
      </dsp:txXfrm>
    </dsp:sp>
    <dsp:sp modelId="{4D41775E-5066-4268-8A9A-AF6F08EB4663}">
      <dsp:nvSpPr>
        <dsp:cNvPr id="0" name=""/>
        <dsp:cNvSpPr/>
      </dsp:nvSpPr>
      <dsp:spPr>
        <a:xfrm>
          <a:off x="0" y="571500"/>
          <a:ext cx="8534400" cy="0"/>
        </a:xfrm>
        <a:prstGeom prst="line">
          <a:avLst/>
        </a:prstGeom>
        <a:solidFill>
          <a:schemeClr val="accent3">
            <a:shade val="50000"/>
            <a:hueOff val="157063"/>
            <a:satOff val="-22519"/>
            <a:lumOff val="14453"/>
            <a:alphaOff val="0"/>
          </a:schemeClr>
        </a:solidFill>
        <a:ln w="9525" cap="flat" cmpd="sng" algn="ctr">
          <a:solidFill>
            <a:schemeClr val="accent3">
              <a:shade val="50000"/>
              <a:hueOff val="157063"/>
              <a:satOff val="-22519"/>
              <a:lumOff val="1445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6A5A2-FF61-4280-B5CD-DB7773645F98}">
      <dsp:nvSpPr>
        <dsp:cNvPr id="0" name=""/>
        <dsp:cNvSpPr/>
      </dsp:nvSpPr>
      <dsp:spPr>
        <a:xfrm>
          <a:off x="0" y="5715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2. </a:t>
          </a:r>
          <a:r>
            <a:rPr lang="en-US" sz="1400" kern="1200" dirty="0" smtClean="0">
              <a:latin typeface="Cambria" panose="02040503050406030204" pitchFamily="18" charset="0"/>
            </a:rPr>
            <a:t>Balance sheet as of </a:t>
          </a:r>
          <a:r>
            <a:rPr lang="ro-RO" sz="1400" kern="1200" dirty="0" smtClean="0">
              <a:latin typeface="Cambria" panose="02040503050406030204" pitchFamily="18" charset="0"/>
            </a:rPr>
            <a:t>31.12.2013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571500"/>
        <a:ext cx="8534400" cy="571500"/>
      </dsp:txXfrm>
    </dsp:sp>
    <dsp:sp modelId="{45AA2652-6B53-49E3-AB69-D7AC1B625DBE}">
      <dsp:nvSpPr>
        <dsp:cNvPr id="0" name=""/>
        <dsp:cNvSpPr/>
      </dsp:nvSpPr>
      <dsp:spPr>
        <a:xfrm>
          <a:off x="0" y="1143000"/>
          <a:ext cx="8534400" cy="0"/>
        </a:xfrm>
        <a:prstGeom prst="line">
          <a:avLst/>
        </a:prstGeom>
        <a:solidFill>
          <a:schemeClr val="accent3">
            <a:shade val="50000"/>
            <a:hueOff val="314126"/>
            <a:satOff val="-45037"/>
            <a:lumOff val="28905"/>
            <a:alphaOff val="0"/>
          </a:schemeClr>
        </a:solidFill>
        <a:ln w="9525" cap="flat" cmpd="sng" algn="ctr">
          <a:solidFill>
            <a:schemeClr val="accent3">
              <a:shade val="50000"/>
              <a:hueOff val="314126"/>
              <a:satOff val="-45037"/>
              <a:lumOff val="289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2E011-33AC-40E5-8ABB-EB10F2D47F14}">
      <dsp:nvSpPr>
        <dsp:cNvPr id="0" name=""/>
        <dsp:cNvSpPr/>
      </dsp:nvSpPr>
      <dsp:spPr>
        <a:xfrm>
          <a:off x="0" y="11430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3. </a:t>
          </a:r>
          <a:r>
            <a:rPr lang="en-US" sz="1400" kern="1200" smtClean="0">
              <a:latin typeface="Cambria" panose="02040503050406030204" pitchFamily="18" charset="0"/>
            </a:rPr>
            <a:t>Main earnings drivers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1143000"/>
        <a:ext cx="8534400" cy="571500"/>
      </dsp:txXfrm>
    </dsp:sp>
    <dsp:sp modelId="{FCE97C73-4E53-4A51-BF00-994AB0E0EE25}">
      <dsp:nvSpPr>
        <dsp:cNvPr id="0" name=""/>
        <dsp:cNvSpPr/>
      </dsp:nvSpPr>
      <dsp:spPr>
        <a:xfrm>
          <a:off x="0" y="1714500"/>
          <a:ext cx="8534400" cy="0"/>
        </a:xfrm>
        <a:prstGeom prst="line">
          <a:avLst/>
        </a:prstGeom>
        <a:solidFill>
          <a:schemeClr val="accent3">
            <a:shade val="50000"/>
            <a:hueOff val="471189"/>
            <a:satOff val="-67555"/>
            <a:lumOff val="43358"/>
            <a:alphaOff val="0"/>
          </a:schemeClr>
        </a:solidFill>
        <a:ln w="9525" cap="flat" cmpd="sng" algn="ctr">
          <a:solidFill>
            <a:schemeClr val="accent3">
              <a:shade val="50000"/>
              <a:hueOff val="471189"/>
              <a:satOff val="-67555"/>
              <a:lumOff val="433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E2D887-586D-49A3-9257-B8B78D2ACCED}">
      <dsp:nvSpPr>
        <dsp:cNvPr id="0" name=""/>
        <dsp:cNvSpPr/>
      </dsp:nvSpPr>
      <dsp:spPr>
        <a:xfrm>
          <a:off x="0" y="17145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4. </a:t>
          </a:r>
          <a:r>
            <a:rPr lang="en-US" sz="1400" kern="1200" dirty="0" smtClean="0">
              <a:latin typeface="Cambria" panose="02040503050406030204" pitchFamily="18" charset="0"/>
            </a:rPr>
            <a:t>Capital expenditures and investments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1714500"/>
        <a:ext cx="8534400" cy="571500"/>
      </dsp:txXfrm>
    </dsp:sp>
    <dsp:sp modelId="{CDFBFD62-4C57-4EA1-B6D7-B1520637AF55}">
      <dsp:nvSpPr>
        <dsp:cNvPr id="0" name=""/>
        <dsp:cNvSpPr/>
      </dsp:nvSpPr>
      <dsp:spPr>
        <a:xfrm>
          <a:off x="0" y="2286000"/>
          <a:ext cx="8534400" cy="0"/>
        </a:xfrm>
        <a:prstGeom prst="line">
          <a:avLst/>
        </a:prstGeom>
        <a:solidFill>
          <a:schemeClr val="accent3">
            <a:shade val="50000"/>
            <a:hueOff val="628252"/>
            <a:satOff val="-90074"/>
            <a:lumOff val="57810"/>
            <a:alphaOff val="0"/>
          </a:schemeClr>
        </a:solidFill>
        <a:ln w="9525" cap="flat" cmpd="sng" algn="ctr">
          <a:solidFill>
            <a:schemeClr val="accent3">
              <a:shade val="50000"/>
              <a:hueOff val="628252"/>
              <a:satOff val="-90074"/>
              <a:lumOff val="5781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F57B9F-D8E1-450A-B96E-1EDC7DD91419}">
      <dsp:nvSpPr>
        <dsp:cNvPr id="0" name=""/>
        <dsp:cNvSpPr/>
      </dsp:nvSpPr>
      <dsp:spPr>
        <a:xfrm>
          <a:off x="0" y="22860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5. </a:t>
          </a:r>
          <a:r>
            <a:rPr lang="en-US" sz="1400" kern="1200" dirty="0" smtClean="0">
              <a:latin typeface="Cambria" panose="02040503050406030204" pitchFamily="18" charset="0"/>
            </a:rPr>
            <a:t>Economic and financial indicators as of </a:t>
          </a:r>
          <a:r>
            <a:rPr lang="ro-RO" sz="1400" kern="1200" dirty="0" smtClean="0">
              <a:latin typeface="Cambria" panose="02040503050406030204" pitchFamily="18" charset="0"/>
            </a:rPr>
            <a:t>31.12.2013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2286000"/>
        <a:ext cx="8534400" cy="571500"/>
      </dsp:txXfrm>
    </dsp:sp>
    <dsp:sp modelId="{582B24E3-2B08-427A-BE03-FAB85AE9DE74}">
      <dsp:nvSpPr>
        <dsp:cNvPr id="0" name=""/>
        <dsp:cNvSpPr/>
      </dsp:nvSpPr>
      <dsp:spPr>
        <a:xfrm>
          <a:off x="0" y="2857500"/>
          <a:ext cx="8534400" cy="0"/>
        </a:xfrm>
        <a:prstGeom prst="line">
          <a:avLst/>
        </a:prstGeom>
        <a:solidFill>
          <a:schemeClr val="accent3">
            <a:shade val="50000"/>
            <a:hueOff val="471189"/>
            <a:satOff val="-67555"/>
            <a:lumOff val="43358"/>
            <a:alphaOff val="0"/>
          </a:schemeClr>
        </a:solidFill>
        <a:ln w="9525" cap="flat" cmpd="sng" algn="ctr">
          <a:solidFill>
            <a:schemeClr val="accent3">
              <a:shade val="50000"/>
              <a:hueOff val="471189"/>
              <a:satOff val="-67555"/>
              <a:lumOff val="43358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57F87-89B3-45B8-B851-AD45045AAFAE}">
      <dsp:nvSpPr>
        <dsp:cNvPr id="0" name=""/>
        <dsp:cNvSpPr/>
      </dsp:nvSpPr>
      <dsp:spPr>
        <a:xfrm>
          <a:off x="0" y="28575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6. </a:t>
          </a:r>
          <a:r>
            <a:rPr lang="en-US" sz="1400" kern="1200" dirty="0" smtClean="0">
              <a:latin typeface="Cambria" panose="02040503050406030204" pitchFamily="18" charset="0"/>
            </a:rPr>
            <a:t>Shareholders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2857500"/>
        <a:ext cx="8534400" cy="571500"/>
      </dsp:txXfrm>
    </dsp:sp>
    <dsp:sp modelId="{F54D10F5-CD24-405F-A821-B3CDF83211EF}">
      <dsp:nvSpPr>
        <dsp:cNvPr id="0" name=""/>
        <dsp:cNvSpPr/>
      </dsp:nvSpPr>
      <dsp:spPr>
        <a:xfrm>
          <a:off x="0" y="3429000"/>
          <a:ext cx="8534400" cy="0"/>
        </a:xfrm>
        <a:prstGeom prst="line">
          <a:avLst/>
        </a:prstGeom>
        <a:solidFill>
          <a:schemeClr val="accent3">
            <a:shade val="50000"/>
            <a:hueOff val="314126"/>
            <a:satOff val="-45037"/>
            <a:lumOff val="28905"/>
            <a:alphaOff val="0"/>
          </a:schemeClr>
        </a:solidFill>
        <a:ln w="9525" cap="flat" cmpd="sng" algn="ctr">
          <a:solidFill>
            <a:schemeClr val="accent3">
              <a:shade val="50000"/>
              <a:hueOff val="314126"/>
              <a:satOff val="-45037"/>
              <a:lumOff val="2890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DC31A-FDA8-4F06-BBC7-B4F1975DE3F6}">
      <dsp:nvSpPr>
        <dsp:cNvPr id="0" name=""/>
        <dsp:cNvSpPr/>
      </dsp:nvSpPr>
      <dsp:spPr>
        <a:xfrm>
          <a:off x="0" y="34290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7. </a:t>
          </a:r>
          <a:r>
            <a:rPr lang="en-US" sz="1400" kern="1200" dirty="0" smtClean="0">
              <a:latin typeface="Cambria" panose="02040503050406030204" pitchFamily="18" charset="0"/>
            </a:rPr>
            <a:t>Market indicators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3429000"/>
        <a:ext cx="8534400" cy="571500"/>
      </dsp:txXfrm>
    </dsp:sp>
    <dsp:sp modelId="{3C55FAD7-A4D5-45E9-9764-A22ECA3B1B5B}">
      <dsp:nvSpPr>
        <dsp:cNvPr id="0" name=""/>
        <dsp:cNvSpPr/>
      </dsp:nvSpPr>
      <dsp:spPr>
        <a:xfrm>
          <a:off x="0" y="4000500"/>
          <a:ext cx="8534400" cy="0"/>
        </a:xfrm>
        <a:prstGeom prst="line">
          <a:avLst/>
        </a:prstGeom>
        <a:solidFill>
          <a:schemeClr val="accent3">
            <a:shade val="50000"/>
            <a:hueOff val="157063"/>
            <a:satOff val="-22519"/>
            <a:lumOff val="14453"/>
            <a:alphaOff val="0"/>
          </a:schemeClr>
        </a:solidFill>
        <a:ln w="9525" cap="flat" cmpd="sng" algn="ctr">
          <a:solidFill>
            <a:schemeClr val="accent3">
              <a:shade val="50000"/>
              <a:hueOff val="157063"/>
              <a:satOff val="-22519"/>
              <a:lumOff val="14453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C2639B-BA86-44C5-B680-CECCB7FFD098}">
      <dsp:nvSpPr>
        <dsp:cNvPr id="0" name=""/>
        <dsp:cNvSpPr/>
      </dsp:nvSpPr>
      <dsp:spPr>
        <a:xfrm>
          <a:off x="0" y="4000500"/>
          <a:ext cx="8534400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 smtClean="0">
              <a:latin typeface="Cambria" panose="02040503050406030204" pitchFamily="18" charset="0"/>
            </a:rPr>
            <a:t>8. Management</a:t>
          </a:r>
          <a:endParaRPr lang="en-US" sz="1400" kern="1200" dirty="0">
            <a:latin typeface="Cambria" panose="02040503050406030204" pitchFamily="18" charset="0"/>
          </a:endParaRPr>
        </a:p>
      </dsp:txBody>
      <dsp:txXfrm>
        <a:off x="0" y="4000500"/>
        <a:ext cx="8534400" cy="571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CA4124-7410-4091-886E-633DF8607C36}">
      <dsp:nvSpPr>
        <dsp:cNvPr id="0" name=""/>
        <dsp:cNvSpPr/>
      </dsp:nvSpPr>
      <dsp:spPr>
        <a:xfrm>
          <a:off x="0" y="474"/>
          <a:ext cx="7620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340571-8EC4-40BA-8341-8D2E26C73EE1}">
      <dsp:nvSpPr>
        <dsp:cNvPr id="0" name=""/>
        <dsp:cNvSpPr/>
      </dsp:nvSpPr>
      <dsp:spPr>
        <a:xfrm>
          <a:off x="0" y="474"/>
          <a:ext cx="76200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latin typeface="Cambria" panose="02040503050406030204" pitchFamily="18" charset="0"/>
            </a:rPr>
            <a:t>ION STERIAN– </a:t>
          </a:r>
          <a:r>
            <a:rPr lang="en-US" sz="1100" b="1" kern="1200" dirty="0" smtClean="0">
              <a:latin typeface="Cambria" panose="02040503050406030204" pitchFamily="18" charset="0"/>
            </a:rPr>
            <a:t>Chairman of the Board of Administration</a:t>
          </a:r>
          <a:endParaRPr lang="en-US" sz="1100" b="1" kern="1200" dirty="0">
            <a:latin typeface="Cambria" panose="02040503050406030204" pitchFamily="18" charset="0"/>
          </a:endParaRPr>
        </a:p>
      </dsp:txBody>
      <dsp:txXfrm>
        <a:off x="0" y="474"/>
        <a:ext cx="7620000" cy="777050"/>
      </dsp:txXfrm>
    </dsp:sp>
    <dsp:sp modelId="{9B0721D4-3A38-452C-9CD9-911A475E62E1}">
      <dsp:nvSpPr>
        <dsp:cNvPr id="0" name=""/>
        <dsp:cNvSpPr/>
      </dsp:nvSpPr>
      <dsp:spPr>
        <a:xfrm>
          <a:off x="0" y="777524"/>
          <a:ext cx="7620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C4FBB6-C73E-45A5-A345-B6BC21BF8999}">
      <dsp:nvSpPr>
        <dsp:cNvPr id="0" name=""/>
        <dsp:cNvSpPr/>
      </dsp:nvSpPr>
      <dsp:spPr>
        <a:xfrm>
          <a:off x="0" y="777524"/>
          <a:ext cx="76200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just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latin typeface="Cambria" panose="02040503050406030204" pitchFamily="18" charset="0"/>
            </a:rPr>
            <a:t>PETRU ION VĂDUVA – </a:t>
          </a:r>
          <a:r>
            <a:rPr lang="en-US" sz="1100" b="1" kern="1200" dirty="0" smtClean="0">
              <a:latin typeface="Cambria" panose="02040503050406030204" pitchFamily="18" charset="0"/>
            </a:rPr>
            <a:t>member of the Board of Administration </a:t>
          </a:r>
          <a:r>
            <a:rPr lang="ro-RO" sz="1100" b="1" kern="1200" dirty="0" smtClean="0">
              <a:latin typeface="Cambria" panose="02040503050406030204" pitchFamily="18" charset="0"/>
            </a:rPr>
            <a:t>– Director General</a:t>
          </a:r>
          <a:endParaRPr lang="en-US" sz="1100" b="1" kern="1200" dirty="0">
            <a:latin typeface="Cambria" panose="02040503050406030204" pitchFamily="18" charset="0"/>
          </a:endParaRPr>
        </a:p>
      </dsp:txBody>
      <dsp:txXfrm>
        <a:off x="0" y="777524"/>
        <a:ext cx="7620000" cy="777050"/>
      </dsp:txXfrm>
    </dsp:sp>
    <dsp:sp modelId="{3D074325-F873-4136-9435-CF67DCB2F893}">
      <dsp:nvSpPr>
        <dsp:cNvPr id="0" name=""/>
        <dsp:cNvSpPr/>
      </dsp:nvSpPr>
      <dsp:spPr>
        <a:xfrm>
          <a:off x="0" y="1554574"/>
          <a:ext cx="7620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4548417-E766-420F-AA3F-AC75D8FF0F27}">
      <dsp:nvSpPr>
        <dsp:cNvPr id="0" name=""/>
        <dsp:cNvSpPr/>
      </dsp:nvSpPr>
      <dsp:spPr>
        <a:xfrm>
          <a:off x="0" y="1554574"/>
          <a:ext cx="76200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latin typeface="Cambria" panose="02040503050406030204" pitchFamily="18" charset="0"/>
            </a:rPr>
            <a:t>REMUS VULPESCU – </a:t>
          </a:r>
          <a:r>
            <a:rPr lang="en-US" sz="1100" b="1" kern="1200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kern="1200" dirty="0">
            <a:latin typeface="Cambria" panose="02040503050406030204" pitchFamily="18" charset="0"/>
          </a:endParaRPr>
        </a:p>
      </dsp:txBody>
      <dsp:txXfrm>
        <a:off x="0" y="1554574"/>
        <a:ext cx="7620000" cy="777050"/>
      </dsp:txXfrm>
    </dsp:sp>
    <dsp:sp modelId="{796EE420-1CD1-4D96-82F7-1DD6CD2CB655}">
      <dsp:nvSpPr>
        <dsp:cNvPr id="0" name=""/>
        <dsp:cNvSpPr/>
      </dsp:nvSpPr>
      <dsp:spPr>
        <a:xfrm>
          <a:off x="0" y="2331625"/>
          <a:ext cx="7620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ABCA73-EC43-463A-B3E9-ADDB4B474FCC}">
      <dsp:nvSpPr>
        <dsp:cNvPr id="0" name=""/>
        <dsp:cNvSpPr/>
      </dsp:nvSpPr>
      <dsp:spPr>
        <a:xfrm>
          <a:off x="0" y="2331625"/>
          <a:ext cx="76200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latin typeface="Cambria" panose="02040503050406030204" pitchFamily="18" charset="0"/>
            </a:rPr>
            <a:t>BOGDAN ILIESCU – </a:t>
          </a:r>
          <a:r>
            <a:rPr lang="en-US" sz="1100" b="1" kern="1200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kern="1200" dirty="0">
            <a:latin typeface="Cambria" panose="02040503050406030204" pitchFamily="18" charset="0"/>
          </a:endParaRPr>
        </a:p>
      </dsp:txBody>
      <dsp:txXfrm>
        <a:off x="0" y="2331625"/>
        <a:ext cx="7620000" cy="777050"/>
      </dsp:txXfrm>
    </dsp:sp>
    <dsp:sp modelId="{FB9F96CD-5380-4737-9FA8-A40038FC8AA1}">
      <dsp:nvSpPr>
        <dsp:cNvPr id="0" name=""/>
        <dsp:cNvSpPr/>
      </dsp:nvSpPr>
      <dsp:spPr>
        <a:xfrm>
          <a:off x="0" y="3108675"/>
          <a:ext cx="762000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>
          <a:outerShdw blurRad="50800" dist="25400" dir="5400000" rotWithShape="0">
            <a:srgbClr val="000000">
              <a:alpha val="35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07277A-7C9E-4545-AD16-69BBE6E8E562}">
      <dsp:nvSpPr>
        <dsp:cNvPr id="0" name=""/>
        <dsp:cNvSpPr/>
      </dsp:nvSpPr>
      <dsp:spPr>
        <a:xfrm>
          <a:off x="0" y="3108675"/>
          <a:ext cx="7620000" cy="777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100" b="1" kern="1200" dirty="0" smtClean="0">
              <a:latin typeface="Cambria" panose="02040503050406030204" pitchFamily="18" charset="0"/>
            </a:rPr>
            <a:t>RADU CERNOV – </a:t>
          </a:r>
          <a:r>
            <a:rPr lang="en-US" sz="1100" b="1" kern="1200" dirty="0" smtClean="0">
              <a:latin typeface="Cambria" panose="02040503050406030204" pitchFamily="18" charset="0"/>
            </a:rPr>
            <a:t>member of the Board of Administration </a:t>
          </a:r>
          <a:endParaRPr lang="en-US" sz="1100" b="1" kern="1200" dirty="0">
            <a:latin typeface="Cambria" panose="02040503050406030204" pitchFamily="18" charset="0"/>
          </a:endParaRPr>
        </a:p>
      </dsp:txBody>
      <dsp:txXfrm>
        <a:off x="0" y="3108675"/>
        <a:ext cx="7620000" cy="77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B2C50B63-D304-4083-BE42-837AAA709386}" type="datetimeFigureOut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3DC28A0-8B66-4DC7-B5E1-34B830181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01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28A0-8B66-4DC7-B5E1-34B8301819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281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28A0-8B66-4DC7-B5E1-34B8301819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640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C28A0-8B66-4DC7-B5E1-34B8301819F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4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A40-9BB5-47E2-A42C-ECC6F70C8BE1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ED029-5226-444C-81BE-0ACA76FADA4E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864B-4047-44FA-BB3F-77E8F5986E07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3A5A5-6D3E-4B27-958E-7C2341A4BEA0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9FF78-2FDC-4EE5-8FB5-CB5311265E0D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607CF45-8A00-4FF7-A7BE-80F7E50264E9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6690F-97DD-4A68-82B6-92C26B30ABC5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7EF11-735F-4ACC-9151-C3984C16448A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495E-D411-46C7-85C8-DB4F8349F469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B1EE-35B2-4DC7-A243-62265AB103C8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A70D8B6-9A15-4A12-B1CC-20CEDD1D6C7B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CDA8CEF-D296-433A-BBDF-4CEAAF87FB58}" type="datetime1">
              <a:rPr lang="en-US" smtClean="0"/>
              <a:pPr/>
              <a:t>2/25/2014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5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image" Target="../media/image4.png"/><Relationship Id="rId7" Type="http://schemas.openxmlformats.org/officeDocument/2006/relationships/image" Target="../media/image6.emf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11" Type="http://schemas.openxmlformats.org/officeDocument/2006/relationships/oleObject" Target="../embeddings/Microsoft_Excel_97-2003_Worksheet4.xls"/><Relationship Id="rId5" Type="http://schemas.openxmlformats.org/officeDocument/2006/relationships/image" Target="../media/image5.emf"/><Relationship Id="rId10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7556587" cy="1219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336699"/>
                </a:solidFill>
                <a:latin typeface="Cambria" panose="02040503050406030204" pitchFamily="18" charset="0"/>
              </a:rPr>
              <a:t>PRELIMINARY UNAUDITED FINANCIAL STATEMENTS </a:t>
            </a:r>
          </a:p>
          <a:p>
            <a:r>
              <a:rPr lang="en-US" sz="2000" dirty="0" smtClean="0">
                <a:solidFill>
                  <a:srgbClr val="336699"/>
                </a:solidFill>
                <a:latin typeface="Cambria" panose="02040503050406030204" pitchFamily="18" charset="0"/>
              </a:rPr>
              <a:t>FOR </a:t>
            </a:r>
            <a:r>
              <a:rPr lang="ro-RO" sz="2000" dirty="0" smtClean="0">
                <a:solidFill>
                  <a:srgbClr val="336699"/>
                </a:solidFill>
                <a:latin typeface="Cambria" panose="02040503050406030204" pitchFamily="18" charset="0"/>
              </a:rPr>
              <a:t>2013</a:t>
            </a:r>
            <a:endParaRPr lang="en-US" sz="2000" dirty="0">
              <a:solidFill>
                <a:srgbClr val="336699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2400" y="152400"/>
            <a:ext cx="8839200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318" y="1837346"/>
            <a:ext cx="87422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6699"/>
                </a:solidFill>
                <a:latin typeface="Cambria" panose="02040503050406030204" pitchFamily="18" charset="0"/>
              </a:rPr>
              <a:t>THE ROMANIAN GAS TRANSMISSION SYSTEM OPERATOR</a:t>
            </a:r>
            <a:endParaRPr lang="en-US" sz="1600" dirty="0">
              <a:solidFill>
                <a:srgbClr val="336699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6398572"/>
            <a:ext cx="3124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PREPARED IN ACCORDANCE WITH THE</a:t>
            </a:r>
            <a:r>
              <a:rPr lang="ro-RO" sz="1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IFRS - </a:t>
            </a:r>
            <a:r>
              <a:rPr lang="en-US" sz="1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EU</a:t>
            </a:r>
            <a:endParaRPr lang="en-US" sz="1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4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33400"/>
            <a:ext cx="7623048" cy="454152"/>
          </a:xfrm>
        </p:spPr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>
                <a:latin typeface="Cambria" panose="02040503050406030204" pitchFamily="18" charset="0"/>
              </a:rPr>
              <a:t>Main earnings’ drivers </a:t>
            </a:r>
            <a:r>
              <a:rPr lang="ro-RO" sz="2000" b="1" dirty="0" smtClean="0">
                <a:latin typeface="Cambria" panose="02040503050406030204" pitchFamily="18" charset="0"/>
              </a:rPr>
              <a:t>(</a:t>
            </a:r>
            <a:r>
              <a:rPr lang="en-US" sz="2000" b="1" dirty="0" smtClean="0">
                <a:latin typeface="Cambria" panose="02040503050406030204" pitchFamily="18" charset="0"/>
              </a:rPr>
              <a:t>6</a:t>
            </a:r>
            <a:r>
              <a:rPr lang="ro-RO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386" y="1405260"/>
            <a:ext cx="7872813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GB" sz="1400" b="1" dirty="0" smtClean="0">
                <a:solidFill>
                  <a:srgbClr val="0070C0"/>
                </a:solidFill>
                <a:latin typeface="Cambria" panose="02040503050406030204" pitchFamily="18" charset="0"/>
                <a:ea typeface="Times New Roman"/>
              </a:rPr>
              <a:t>Transgaz income is achieved through the following activities : </a:t>
            </a:r>
            <a:endParaRPr lang="en-GB" sz="1400" b="1" dirty="0">
              <a:solidFill>
                <a:srgbClr val="0070C0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718878"/>
            <a:ext cx="4648200" cy="36317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just"/>
            <a:r>
              <a:rPr lang="en-US" sz="1000" b="1" dirty="0" smtClean="0">
                <a:latin typeface="Cambria" panose="02040503050406030204" pitchFamily="18" charset="0"/>
              </a:rPr>
              <a:t>The natural gas transmission activity </a:t>
            </a:r>
            <a:r>
              <a:rPr lang="en-US" sz="1000" dirty="0" smtClean="0">
                <a:latin typeface="Cambria" panose="02040503050406030204" pitchFamily="18" charset="0"/>
              </a:rPr>
              <a:t>which, due to its character of monopoly, is regulated by the National Energy Regulatory Authority. </a:t>
            </a: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o-RO" sz="1000" dirty="0" smtClean="0">
              <a:latin typeface="Cambria" panose="020405030504060302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GB" sz="1000" dirty="0" smtClean="0">
                <a:latin typeface="Cambria" panose="02040503050406030204" pitchFamily="18" charset="0"/>
              </a:rPr>
              <a:t>The </a:t>
            </a:r>
            <a:r>
              <a:rPr lang="en-GB" sz="1000" dirty="0" smtClean="0">
                <a:latin typeface="Cambria" panose="02040503050406030204" pitchFamily="18" charset="0"/>
              </a:rPr>
              <a:t>revenue obtained </a:t>
            </a:r>
            <a:r>
              <a:rPr lang="en-GB" sz="1000" dirty="0" smtClean="0">
                <a:latin typeface="Cambria" panose="02040503050406030204" pitchFamily="18" charset="0"/>
              </a:rPr>
              <a:t>from gas transmission activity is regulated by </a:t>
            </a:r>
            <a:r>
              <a:rPr lang="en-GB" sz="1000" b="1" i="1" dirty="0" smtClean="0">
                <a:latin typeface="Cambria" panose="02040503050406030204" pitchFamily="18" charset="0"/>
              </a:rPr>
              <a:t>ANRE Order no</a:t>
            </a:r>
            <a:r>
              <a:rPr lang="en-GB" sz="1000" b="1" dirty="0" smtClean="0">
                <a:latin typeface="Cambria" panose="02040503050406030204" pitchFamily="18" charset="0"/>
              </a:rPr>
              <a:t>. </a:t>
            </a:r>
            <a:r>
              <a:rPr lang="en-GB" sz="1000" b="1" i="1" dirty="0" smtClean="0">
                <a:latin typeface="Cambria" panose="02040503050406030204" pitchFamily="18" charset="0"/>
              </a:rPr>
              <a:t>22/2012 approving the Methodology for price fixing and regulated tariff setting in the natural gas sector</a:t>
            </a:r>
            <a:r>
              <a:rPr lang="en-GB" sz="1000" i="1" dirty="0" smtClean="0">
                <a:latin typeface="Cambria" panose="02040503050406030204" pitchFamily="18" charset="0"/>
              </a:rPr>
              <a:t>, </a:t>
            </a:r>
            <a:r>
              <a:rPr lang="en-GB" sz="1000" dirty="0" smtClean="0">
                <a:latin typeface="Cambria" panose="02040503050406030204" pitchFamily="18" charset="0"/>
              </a:rPr>
              <a:t>with</a:t>
            </a:r>
            <a:r>
              <a:rPr lang="en-GB" sz="1000" i="1" dirty="0" smtClean="0">
                <a:latin typeface="Cambria" panose="02040503050406030204" pitchFamily="18" charset="0"/>
              </a:rPr>
              <a:t> </a:t>
            </a:r>
            <a:r>
              <a:rPr lang="en-GB" sz="1000" dirty="0" smtClean="0">
                <a:latin typeface="Cambria" panose="02040503050406030204" pitchFamily="18" charset="0"/>
              </a:rPr>
              <a:t>subsequent </a:t>
            </a:r>
            <a:r>
              <a:rPr lang="en-GB" sz="1000" dirty="0" smtClean="0">
                <a:latin typeface="Cambria" panose="02040503050406030204" pitchFamily="18" charset="0"/>
              </a:rPr>
              <a:t>amendments and completions</a:t>
            </a:r>
            <a:r>
              <a:rPr lang="en-US" sz="1000" dirty="0" smtClean="0">
                <a:latin typeface="Cambria" panose="02040503050406030204" pitchFamily="18" charset="0"/>
              </a:rPr>
              <a:t>.</a:t>
            </a:r>
            <a:endParaRPr lang="en-GB" sz="1000" dirty="0" smtClean="0">
              <a:latin typeface="Cambria" panose="020405030504060302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endParaRPr lang="ro-RO" sz="1000" dirty="0" smtClean="0">
              <a:latin typeface="Cambria" panose="02040503050406030204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GB" sz="1000" dirty="0" smtClean="0">
                <a:latin typeface="Cambria" panose="02040503050406030204" pitchFamily="18" charset="0"/>
              </a:rPr>
              <a:t>The regulated total </a:t>
            </a:r>
            <a:r>
              <a:rPr lang="en-GB" sz="1000" dirty="0" smtClean="0">
                <a:latin typeface="Cambria" panose="02040503050406030204" pitchFamily="18" charset="0"/>
              </a:rPr>
              <a:t>revenues </a:t>
            </a:r>
            <a:r>
              <a:rPr lang="en-GB" sz="1000" dirty="0" smtClean="0">
                <a:latin typeface="Cambria" panose="02040503050406030204" pitchFamily="18" charset="0"/>
              </a:rPr>
              <a:t>of </a:t>
            </a:r>
            <a:r>
              <a:rPr lang="en-GB" sz="1000" dirty="0" smtClean="0">
                <a:latin typeface="Cambria" panose="02040503050406030204" pitchFamily="18" charset="0"/>
              </a:rPr>
              <a:t>the gas transmission activity is determined in accordance with the above mentioned methodology and is the base for regulated tariff setting for the natural gas transmission, </a:t>
            </a:r>
            <a:r>
              <a:rPr lang="en-GB" sz="1000" dirty="0" smtClean="0">
                <a:latin typeface="Cambria" panose="02040503050406030204" pitchFamily="18" charset="0"/>
              </a:rPr>
              <a:t>function of reserved </a:t>
            </a:r>
            <a:r>
              <a:rPr lang="en-GB" sz="1000" dirty="0" smtClean="0">
                <a:latin typeface="Cambria" panose="02040503050406030204" pitchFamily="18" charset="0"/>
              </a:rPr>
              <a:t>capacities, </a:t>
            </a:r>
            <a:r>
              <a:rPr lang="en-GB" sz="1000" dirty="0" smtClean="0">
                <a:latin typeface="Cambria" panose="02040503050406030204" pitchFamily="18" charset="0"/>
              </a:rPr>
              <a:t>and the </a:t>
            </a:r>
            <a:r>
              <a:rPr lang="en-GB" sz="1000" dirty="0" smtClean="0">
                <a:latin typeface="Cambria" panose="02040503050406030204" pitchFamily="18" charset="0"/>
              </a:rPr>
              <a:t>gas volumes  transported. The structure of  </a:t>
            </a:r>
            <a:r>
              <a:rPr lang="en-GB" sz="1000" dirty="0" smtClean="0">
                <a:latin typeface="Cambria" panose="02040503050406030204" pitchFamily="18" charset="0"/>
              </a:rPr>
              <a:t>regulated </a:t>
            </a:r>
            <a:r>
              <a:rPr lang="en-GB" sz="1000" dirty="0" smtClean="0">
                <a:latin typeface="Cambria" panose="02040503050406030204" pitchFamily="18" charset="0"/>
              </a:rPr>
              <a:t>total income includes the following elements: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000" i="1" dirty="0" smtClean="0">
                <a:latin typeface="Cambria" panose="02040503050406030204" pitchFamily="18" charset="0"/>
              </a:rPr>
              <a:t>operational costs </a:t>
            </a:r>
            <a:r>
              <a:rPr lang="it-IT" sz="1000" dirty="0" smtClean="0">
                <a:latin typeface="Cambria" panose="02040503050406030204" pitchFamily="18" charset="0"/>
              </a:rPr>
              <a:t>recognized by the authority (materials, energy and water, technological consumption, wages, maintenance and repair, and others); </a:t>
            </a:r>
            <a:endParaRPr lang="en-US" sz="1000" dirty="0" smtClean="0">
              <a:latin typeface="Cambria" panose="020405030504060302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US" sz="1000" i="1" dirty="0" smtClean="0">
                <a:latin typeface="Cambria" panose="02040503050406030204" pitchFamily="18" charset="0"/>
              </a:rPr>
              <a:t>regulated depreciation </a:t>
            </a:r>
            <a:r>
              <a:rPr lang="en-US" sz="1000" dirty="0" smtClean="0">
                <a:latin typeface="Cambria" panose="02040503050406030204" pitchFamily="18" charset="0"/>
              </a:rPr>
              <a:t>of </a:t>
            </a:r>
            <a:r>
              <a:rPr lang="en-US" sz="1000" dirty="0" smtClean="0">
                <a:latin typeface="Cambria" panose="02040503050406030204" pitchFamily="18" charset="0"/>
              </a:rPr>
              <a:t>gas </a:t>
            </a:r>
            <a:r>
              <a:rPr lang="en-US" sz="1000" dirty="0" smtClean="0">
                <a:latin typeface="Cambria" panose="02040503050406030204" pitchFamily="18" charset="0"/>
              </a:rPr>
              <a:t>transmission related assets; 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000" i="1" dirty="0" smtClean="0">
                <a:latin typeface="Cambria" panose="02040503050406030204" pitchFamily="18" charset="0"/>
              </a:rPr>
              <a:t>pass-through costs</a:t>
            </a:r>
            <a:r>
              <a:rPr lang="it-IT" sz="1000" dirty="0" smtClean="0">
                <a:latin typeface="Cambria" panose="02040503050406030204" pitchFamily="18" charset="0"/>
              </a:rPr>
              <a:t>, costs beyond the control of the operator ( royalty for NTS concession, gas transmission license fee, wage fund related contributions, other taxes and duties);  </a:t>
            </a:r>
            <a:endParaRPr lang="en-US" sz="1000" dirty="0" smtClean="0">
              <a:latin typeface="Cambria" panose="02040503050406030204" pitchFamily="18" charset="0"/>
            </a:endParaRPr>
          </a:p>
          <a:p>
            <a:pPr marL="685800" lvl="1" indent="-228600" algn="just">
              <a:buFont typeface="Wingdings" panose="05000000000000000000" pitchFamily="2" charset="2"/>
              <a:buChar char="ü"/>
            </a:pPr>
            <a:r>
              <a:rPr lang="it-IT" sz="1000" i="1" dirty="0" smtClean="0">
                <a:latin typeface="Cambria" panose="02040503050406030204" pitchFamily="18" charset="0"/>
              </a:rPr>
              <a:t>regulated profit</a:t>
            </a:r>
            <a:r>
              <a:rPr lang="it-IT" sz="1000" dirty="0" smtClean="0">
                <a:latin typeface="Cambria" panose="02040503050406030204" pitchFamily="18" charset="0"/>
              </a:rPr>
              <a:t> determined by applying the regulated rate of return on capital employed to the value of the regulated assets used for gas transmission activity.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4191000"/>
            <a:ext cx="3970234" cy="1015663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just"/>
            <a:r>
              <a:rPr lang="en-US" sz="1000" dirty="0" smtClean="0">
                <a:latin typeface="Cambria" panose="02040503050406030204" pitchFamily="18" charset="0"/>
              </a:rPr>
              <a:t>Following the regulation of the gas transmission activity according to the above mentioned methodology, the </a:t>
            </a:r>
            <a:r>
              <a:rPr lang="en-US" sz="1000" dirty="0" smtClean="0">
                <a:latin typeface="Cambria" panose="02040503050406030204" pitchFamily="18" charset="0"/>
              </a:rPr>
              <a:t>revenues obtained </a:t>
            </a:r>
            <a:r>
              <a:rPr lang="en-US" sz="1000" dirty="0" smtClean="0">
                <a:latin typeface="Cambria" panose="02040503050406030204" pitchFamily="18" charset="0"/>
              </a:rPr>
              <a:t>from the gas transmission activity cover the expenses generated by it and give the possibility of obtaining a regulated profit limited to 7.72% of the capital invested in this activity, i.e. 9.12% for the investments placed after July 1, 2012, according to ANRE Order no. 23/11.06.2012.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53200" y="990600"/>
            <a:ext cx="2370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General considerations</a:t>
            </a:r>
            <a:endParaRPr lang="en-US" sz="14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0025" y="5504530"/>
            <a:ext cx="4646775" cy="861774"/>
          </a:xfrm>
          <a:prstGeom prst="rect">
            <a:avLst/>
          </a:prstGeom>
        </p:spPr>
        <p:style>
          <a:lnRef idx="2">
            <a:schemeClr val="accent3"/>
          </a:lnRef>
          <a:fillRef idx="1002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en-US" sz="1000" b="1" dirty="0" smtClean="0">
                <a:latin typeface="Cambria" panose="02040503050406030204" pitchFamily="18" charset="0"/>
              </a:rPr>
              <a:t>The activity of international gas </a:t>
            </a:r>
            <a:r>
              <a:rPr lang="en-US" sz="1000" b="1" dirty="0" smtClean="0">
                <a:latin typeface="Cambria" panose="02040503050406030204" pitchFamily="18" charset="0"/>
              </a:rPr>
              <a:t>transmission, </a:t>
            </a:r>
            <a:r>
              <a:rPr lang="it-IT" sz="1000" dirty="0" smtClean="0">
                <a:latin typeface="Cambria" panose="02040503050406030204" pitchFamily="18" charset="0"/>
              </a:rPr>
              <a:t>which is also a gas transmission activity </a:t>
            </a:r>
            <a:r>
              <a:rPr lang="it-IT" sz="1000" dirty="0" smtClean="0">
                <a:latin typeface="Cambria" panose="02040503050406030204" pitchFamily="18" charset="0"/>
              </a:rPr>
              <a:t>but - </a:t>
            </a:r>
            <a:r>
              <a:rPr lang="it-IT" sz="1000" dirty="0" smtClean="0">
                <a:latin typeface="Cambria" panose="02040503050406030204" pitchFamily="18" charset="0"/>
              </a:rPr>
              <a:t>since it is conducted through dedicated gas transmission pipelines (pipelines which are not interconnected with the national gas transmission system</a:t>
            </a:r>
            <a:r>
              <a:rPr lang="it-IT" sz="1000" dirty="0" smtClean="0">
                <a:latin typeface="Cambria" panose="02040503050406030204" pitchFamily="18" charset="0"/>
              </a:rPr>
              <a:t>) - </a:t>
            </a:r>
            <a:r>
              <a:rPr lang="it-IT" sz="1000" i="1" dirty="0" smtClean="0">
                <a:latin typeface="Cambria" panose="02040503050406030204" pitchFamily="18" charset="0"/>
              </a:rPr>
              <a:t>is not a regulated activity, and the </a:t>
            </a:r>
            <a:r>
              <a:rPr lang="it-IT" sz="1000" i="1" dirty="0" smtClean="0">
                <a:latin typeface="Cambria" panose="02040503050406030204" pitchFamily="18" charset="0"/>
              </a:rPr>
              <a:t>tarrifs </a:t>
            </a:r>
            <a:r>
              <a:rPr lang="it-IT" sz="1000" i="1" dirty="0" smtClean="0">
                <a:latin typeface="Cambria" panose="02040503050406030204" pitchFamily="18" charset="0"/>
              </a:rPr>
              <a:t>are set on a commercial basis through negotiations between parties.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5492423"/>
            <a:ext cx="3970234" cy="707886"/>
          </a:xfrm>
          <a:prstGeom prst="rect">
            <a:avLst/>
          </a:prstGeom>
        </p:spPr>
        <p:style>
          <a:lnRef idx="2">
            <a:schemeClr val="accent2"/>
          </a:lnRef>
          <a:fillRef idx="1003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it-IT" sz="1000" b="1" dirty="0" smtClean="0">
                <a:latin typeface="Cambria" panose="02040503050406030204" pitchFamily="18" charset="0"/>
              </a:rPr>
              <a:t>The total </a:t>
            </a:r>
            <a:r>
              <a:rPr lang="it-IT" sz="1000" b="1" dirty="0" smtClean="0">
                <a:latin typeface="Cambria" panose="02040503050406030204" pitchFamily="18" charset="0"/>
              </a:rPr>
              <a:t>revenues of </a:t>
            </a:r>
            <a:r>
              <a:rPr lang="it-IT" sz="1000" b="1" dirty="0" smtClean="0">
                <a:latin typeface="Cambria" panose="02040503050406030204" pitchFamily="18" charset="0"/>
              </a:rPr>
              <a:t>the company </a:t>
            </a:r>
            <a:r>
              <a:rPr lang="it-IT" sz="1000" dirty="0" smtClean="0">
                <a:latin typeface="Cambria" panose="02040503050406030204" pitchFamily="18" charset="0"/>
              </a:rPr>
              <a:t>are also completed by the </a:t>
            </a:r>
            <a:r>
              <a:rPr lang="it-IT" sz="1000" dirty="0" smtClean="0">
                <a:latin typeface="Cambria" panose="02040503050406030204" pitchFamily="18" charset="0"/>
              </a:rPr>
              <a:t>revenues from </a:t>
            </a:r>
            <a:r>
              <a:rPr lang="it-IT" sz="1000" dirty="0" smtClean="0">
                <a:latin typeface="Cambria" panose="02040503050406030204" pitchFamily="18" charset="0"/>
              </a:rPr>
              <a:t>other activities with a low weight in the turnover, such as asset sales, rents, royalties, and by the financial </a:t>
            </a:r>
            <a:r>
              <a:rPr lang="it-IT" sz="1000" dirty="0" smtClean="0">
                <a:latin typeface="Cambria" panose="02040503050406030204" pitchFamily="18" charset="0"/>
              </a:rPr>
              <a:t>revenues from </a:t>
            </a:r>
            <a:r>
              <a:rPr lang="it-IT" sz="1000" dirty="0" smtClean="0">
                <a:latin typeface="Cambria" panose="02040503050406030204" pitchFamily="18" charset="0"/>
              </a:rPr>
              <a:t>interests and exchange rate differences.</a:t>
            </a:r>
            <a:endParaRPr lang="en-US" sz="1000" dirty="0">
              <a:latin typeface="Cambria" panose="020405030504060302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0" y="1719695"/>
            <a:ext cx="3970234" cy="2400657"/>
          </a:xfrm>
          <a:prstGeom prst="rect">
            <a:avLst/>
          </a:prstGeom>
        </p:spPr>
        <p:style>
          <a:lnRef idx="2">
            <a:schemeClr val="accent5"/>
          </a:lnRef>
          <a:fillRef idx="1003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§"/>
            </a:pPr>
            <a:r>
              <a:rPr lang="en-US" sz="1000" dirty="0" smtClean="0">
                <a:latin typeface="Cambria" panose="02040503050406030204" pitchFamily="18" charset="0"/>
              </a:rPr>
              <a:t>The </a:t>
            </a:r>
            <a:r>
              <a:rPr lang="en-US" sz="1000" dirty="0" smtClean="0">
                <a:latin typeface="Cambria" panose="02040503050406030204" pitchFamily="18" charset="0"/>
              </a:rPr>
              <a:t>settlement of </a:t>
            </a:r>
            <a:r>
              <a:rPr lang="en-US" sz="1000" dirty="0" smtClean="0">
                <a:latin typeface="Cambria" panose="02040503050406030204" pitchFamily="18" charset="0"/>
              </a:rPr>
              <a:t>the regulated </a:t>
            </a:r>
            <a:r>
              <a:rPr lang="en-US" sz="1000" dirty="0" smtClean="0">
                <a:latin typeface="Cambria" panose="02040503050406030204" pitchFamily="18" charset="0"/>
              </a:rPr>
              <a:t>revenues is </a:t>
            </a:r>
            <a:r>
              <a:rPr lang="en-US" sz="1000" dirty="0" smtClean="0">
                <a:latin typeface="Cambria" panose="02040503050406030204" pitchFamily="18" charset="0"/>
              </a:rPr>
              <a:t>made on regulatory periods of 5 years (the current period is 1 July 2012-30 June 2017), and within the regulatory period, annually, the regulated </a:t>
            </a:r>
            <a:r>
              <a:rPr lang="en-US" sz="1000" dirty="0" smtClean="0">
                <a:latin typeface="Cambria" panose="02040503050406030204" pitchFamily="18" charset="0"/>
              </a:rPr>
              <a:t>revenue is </a:t>
            </a:r>
            <a:r>
              <a:rPr lang="en-US" sz="1000" dirty="0" smtClean="0">
                <a:latin typeface="Cambria" panose="02040503050406030204" pitchFamily="18" charset="0"/>
              </a:rPr>
              <a:t>adjusted depending on the annual inflation rate decreased by </a:t>
            </a:r>
            <a:r>
              <a:rPr lang="en-US" sz="1000" dirty="0" smtClean="0">
                <a:latin typeface="Cambria" panose="02040503050406030204" pitchFamily="18" charset="0"/>
              </a:rPr>
              <a:t>an economic </a:t>
            </a:r>
            <a:r>
              <a:rPr lang="en-US" sz="1000" dirty="0" smtClean="0">
                <a:latin typeface="Cambria" panose="02040503050406030204" pitchFamily="18" charset="0"/>
              </a:rPr>
              <a:t>efficiency growth factor, the value of fixed assets put into operation (by afferent regulated depreciation and respectively the afferent regulated profit) and the achievement or failure to achieve </a:t>
            </a:r>
            <a:r>
              <a:rPr lang="en-US" sz="1000" dirty="0" smtClean="0">
                <a:latin typeface="Cambria" panose="02040503050406030204" pitchFamily="18" charset="0"/>
              </a:rPr>
              <a:t>the </a:t>
            </a:r>
            <a:r>
              <a:rPr lang="en-US" sz="1000" dirty="0" smtClean="0">
                <a:latin typeface="Cambria" panose="02040503050406030204" pitchFamily="18" charset="0"/>
              </a:rPr>
              <a:t>regulated income approved for the previous gas year, as follows: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000" dirty="0" smtClean="0">
                <a:latin typeface="Cambria" panose="02040503050406030204" pitchFamily="18" charset="0"/>
              </a:rPr>
              <a:t>if in the previous year was obtained a regulated </a:t>
            </a:r>
            <a:r>
              <a:rPr lang="it-IT" sz="1000" dirty="0" smtClean="0">
                <a:latin typeface="Cambria" panose="02040503050406030204" pitchFamily="18" charset="0"/>
              </a:rPr>
              <a:t>revenue higher </a:t>
            </a:r>
            <a:r>
              <a:rPr lang="it-IT" sz="1000" dirty="0" smtClean="0">
                <a:latin typeface="Cambria" panose="02040503050406030204" pitchFamily="18" charset="0"/>
              </a:rPr>
              <a:t>than the one approved the difference is subtracted from the regulated income of the next year;</a:t>
            </a:r>
            <a:endParaRPr lang="en-US" sz="1000" dirty="0" smtClean="0">
              <a:latin typeface="Cambria" panose="020405030504060302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it-IT" sz="1000" dirty="0" smtClean="0">
                <a:latin typeface="Cambria" panose="02040503050406030204" pitchFamily="18" charset="0"/>
              </a:rPr>
              <a:t>if in the previous year was obtained a regulated </a:t>
            </a:r>
            <a:r>
              <a:rPr lang="it-IT" sz="1000" dirty="0" smtClean="0">
                <a:latin typeface="Cambria" panose="02040503050406030204" pitchFamily="18" charset="0"/>
              </a:rPr>
              <a:t>revenue lower </a:t>
            </a:r>
            <a:r>
              <a:rPr lang="it-IT" sz="1000" dirty="0" smtClean="0">
                <a:latin typeface="Cambria" panose="02040503050406030204" pitchFamily="18" charset="0"/>
              </a:rPr>
              <a:t>than the one approved the difference is added to the regulated income of the next year. </a:t>
            </a:r>
            <a:endParaRPr lang="en-US" sz="1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84428"/>
            <a:ext cx="1143000" cy="43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5"/>
          <p:cNvSpPr>
            <a:spLocks noGrp="1" noChangeArrowheads="1"/>
          </p:cNvSpPr>
          <p:nvPr>
            <p:ph sz="quarter" idx="1"/>
          </p:nvPr>
        </p:nvSpPr>
        <p:spPr bwMode="gray">
          <a:xfrm>
            <a:off x="244273" y="701189"/>
            <a:ext cx="8503920" cy="24622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F7189"/>
            </a:prstShdw>
          </a:effectLst>
        </p:spPr>
        <p:txBody>
          <a:bodyPr anchor="ctr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Revenue cap methodology diagram</a:t>
            </a:r>
            <a:r>
              <a:rPr lang="en-GB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 (First year of regulatory period)</a:t>
            </a:r>
          </a:p>
        </p:txBody>
      </p:sp>
      <p:sp>
        <p:nvSpPr>
          <p:cNvPr id="41" name="Rectangle 55"/>
          <p:cNvSpPr>
            <a:spLocks noChangeArrowheads="1"/>
          </p:cNvSpPr>
          <p:nvPr/>
        </p:nvSpPr>
        <p:spPr bwMode="gray">
          <a:xfrm>
            <a:off x="320667" y="3822137"/>
            <a:ext cx="8518533" cy="24622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F7189"/>
            </a:prstShdw>
          </a:effectLst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Adjustments made in the following years </a:t>
            </a:r>
            <a:r>
              <a:rPr lang="en-GB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years </a:t>
            </a:r>
            <a:r>
              <a:rPr lang="en-GB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2 – 5 </a:t>
            </a:r>
            <a:r>
              <a:rPr lang="en-US" sz="10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of the regulatory period</a:t>
            </a:r>
            <a:r>
              <a:rPr lang="en-GB" sz="1000" dirty="0" smtClean="0"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72" name="Group 13"/>
          <p:cNvGrpSpPr>
            <a:grpSpLocks/>
          </p:cNvGrpSpPr>
          <p:nvPr/>
        </p:nvGrpSpPr>
        <p:grpSpPr bwMode="auto">
          <a:xfrm>
            <a:off x="369124" y="1412668"/>
            <a:ext cx="8379069" cy="2376487"/>
            <a:chOff x="371475" y="1138805"/>
            <a:chExt cx="9077060" cy="2375287"/>
          </a:xfrm>
        </p:grpSpPr>
        <p:sp>
          <p:nvSpPr>
            <p:cNvPr id="73" name="Rectangle 36"/>
            <p:cNvSpPr>
              <a:spLocks noChangeArrowheads="1"/>
            </p:cNvSpPr>
            <p:nvPr/>
          </p:nvSpPr>
          <p:spPr bwMode="gray">
            <a:xfrm>
              <a:off x="371475" y="1138805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Regulated asset base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74" name="Oval 54"/>
            <p:cNvSpPr>
              <a:spLocks noChangeArrowheads="1"/>
            </p:cNvSpPr>
            <p:nvPr/>
          </p:nvSpPr>
          <p:spPr bwMode="gray">
            <a:xfrm>
              <a:off x="2916164" y="1478358"/>
              <a:ext cx="155570" cy="144389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75" name="Oval 54"/>
            <p:cNvSpPr>
              <a:spLocks noChangeArrowheads="1"/>
            </p:cNvSpPr>
            <p:nvPr/>
          </p:nvSpPr>
          <p:spPr bwMode="gray">
            <a:xfrm>
              <a:off x="1109641" y="1629094"/>
              <a:ext cx="153983" cy="14439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sp>
          <p:nvSpPr>
            <p:cNvPr id="76" name="Rectangle 36"/>
            <p:cNvSpPr>
              <a:spLocks noChangeArrowheads="1"/>
            </p:cNvSpPr>
            <p:nvPr/>
          </p:nvSpPr>
          <p:spPr bwMode="gray">
            <a:xfrm>
              <a:off x="371475" y="1857378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Regulated rate of return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77" name="Rectangle 36"/>
            <p:cNvSpPr>
              <a:spLocks noChangeArrowheads="1"/>
            </p:cNvSpPr>
            <p:nvPr/>
          </p:nvSpPr>
          <p:spPr bwMode="gray">
            <a:xfrm>
              <a:off x="2273565" y="1138805"/>
              <a:ext cx="1499658" cy="320040"/>
            </a:xfrm>
            <a:prstGeom prst="rect">
              <a:avLst/>
            </a:prstGeom>
            <a:solidFill>
              <a:srgbClr val="7394C5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Regulated profit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78" name="Rectangle 36"/>
            <p:cNvSpPr>
              <a:spLocks noChangeArrowheads="1"/>
            </p:cNvSpPr>
            <p:nvPr/>
          </p:nvSpPr>
          <p:spPr bwMode="gray">
            <a:xfrm>
              <a:off x="2200387" y="1642157"/>
              <a:ext cx="1572836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Depreciation for the regulated asset base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79" name="Rectangle 36"/>
            <p:cNvSpPr>
              <a:spLocks noChangeArrowheads="1"/>
            </p:cNvSpPr>
            <p:nvPr/>
          </p:nvSpPr>
          <p:spPr bwMode="gray">
            <a:xfrm>
              <a:off x="2273565" y="2145509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Operational expenses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gray">
            <a:xfrm>
              <a:off x="2273565" y="2648860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Pass-through costs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1" name="Rectangle 36"/>
            <p:cNvSpPr>
              <a:spLocks noChangeArrowheads="1"/>
            </p:cNvSpPr>
            <p:nvPr/>
          </p:nvSpPr>
          <p:spPr bwMode="gray">
            <a:xfrm>
              <a:off x="4187695" y="1981200"/>
              <a:ext cx="1501378" cy="320040"/>
            </a:xfrm>
            <a:prstGeom prst="rect">
              <a:avLst/>
            </a:prstGeom>
            <a:solidFill>
              <a:srgbClr val="7394C5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Total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revenues allowed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2" name="Rectangle 36"/>
            <p:cNvSpPr>
              <a:spLocks noChangeArrowheads="1"/>
            </p:cNvSpPr>
            <p:nvPr/>
          </p:nvSpPr>
          <p:spPr bwMode="gray">
            <a:xfrm>
              <a:off x="6080124" y="1369539"/>
              <a:ext cx="1515799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Capacity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reservation tariff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gray">
            <a:xfrm>
              <a:off x="6080124" y="2309816"/>
              <a:ext cx="1568404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Volumetric component of the gas transmission tariff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4" name="Rectangle 36"/>
            <p:cNvSpPr>
              <a:spLocks noChangeArrowheads="1"/>
            </p:cNvSpPr>
            <p:nvPr/>
          </p:nvSpPr>
          <p:spPr bwMode="gray">
            <a:xfrm>
              <a:off x="7948877" y="1369539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Estimated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amount of reserved capacity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5" name="Rectangle 36"/>
            <p:cNvSpPr>
              <a:spLocks noChangeArrowheads="1"/>
            </p:cNvSpPr>
            <p:nvPr/>
          </p:nvSpPr>
          <p:spPr bwMode="gray">
            <a:xfrm>
              <a:off x="7948877" y="2309813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Estimated transported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volumes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86" name="Oval 54"/>
            <p:cNvSpPr>
              <a:spLocks noChangeArrowheads="1"/>
            </p:cNvSpPr>
            <p:nvPr/>
          </p:nvSpPr>
          <p:spPr bwMode="gray">
            <a:xfrm>
              <a:off x="2905051" y="1981341"/>
              <a:ext cx="153984" cy="14439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87" name="Oval 54"/>
            <p:cNvSpPr>
              <a:spLocks noChangeArrowheads="1"/>
            </p:cNvSpPr>
            <p:nvPr/>
          </p:nvSpPr>
          <p:spPr bwMode="gray">
            <a:xfrm>
              <a:off x="2916164" y="2484325"/>
              <a:ext cx="155570" cy="144389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88" name="Oval 54"/>
            <p:cNvSpPr>
              <a:spLocks noChangeArrowheads="1"/>
            </p:cNvSpPr>
            <p:nvPr/>
          </p:nvSpPr>
          <p:spPr bwMode="gray">
            <a:xfrm>
              <a:off x="6768913" y="1927394"/>
              <a:ext cx="153984" cy="14439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89" name="Oval 54"/>
            <p:cNvSpPr>
              <a:spLocks noChangeArrowheads="1"/>
            </p:cNvSpPr>
            <p:nvPr/>
          </p:nvSpPr>
          <p:spPr bwMode="gray">
            <a:xfrm>
              <a:off x="7697574" y="1457731"/>
              <a:ext cx="155570" cy="14439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sp>
          <p:nvSpPr>
            <p:cNvPr id="90" name="Oval 54"/>
            <p:cNvSpPr>
              <a:spLocks noChangeArrowheads="1"/>
            </p:cNvSpPr>
            <p:nvPr/>
          </p:nvSpPr>
          <p:spPr bwMode="gray">
            <a:xfrm>
              <a:off x="7727735" y="2446244"/>
              <a:ext cx="155570" cy="144389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cxnSp>
          <p:nvCxnSpPr>
            <p:cNvPr id="91" name="Straight Connector 82"/>
            <p:cNvCxnSpPr>
              <a:stCxn id="73" idx="3"/>
              <a:endCxn id="77" idx="1"/>
            </p:cNvCxnSpPr>
            <p:nvPr/>
          </p:nvCxnSpPr>
          <p:spPr bwMode="gray">
            <a:xfrm>
              <a:off x="1871619" y="1299061"/>
              <a:ext cx="401625" cy="0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84"/>
            <p:cNvCxnSpPr>
              <a:stCxn id="76" idx="3"/>
              <a:endCxn id="77" idx="1"/>
            </p:cNvCxnSpPr>
            <p:nvPr/>
          </p:nvCxnSpPr>
          <p:spPr bwMode="gray">
            <a:xfrm flipV="1">
              <a:off x="1871619" y="1299061"/>
              <a:ext cx="401625" cy="71877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86"/>
            <p:cNvCxnSpPr>
              <a:stCxn id="77" idx="3"/>
              <a:endCxn id="81" idx="1"/>
            </p:cNvCxnSpPr>
            <p:nvPr/>
          </p:nvCxnSpPr>
          <p:spPr bwMode="gray">
            <a:xfrm>
              <a:off x="3773389" y="1299061"/>
              <a:ext cx="414325" cy="842537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88"/>
            <p:cNvCxnSpPr>
              <a:stCxn id="78" idx="3"/>
              <a:endCxn id="81" idx="1"/>
            </p:cNvCxnSpPr>
            <p:nvPr/>
          </p:nvCxnSpPr>
          <p:spPr bwMode="gray">
            <a:xfrm>
              <a:off x="3773223" y="1802177"/>
              <a:ext cx="414471" cy="33904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0"/>
            <p:cNvCxnSpPr>
              <a:stCxn id="79" idx="3"/>
              <a:endCxn id="81" idx="1"/>
            </p:cNvCxnSpPr>
            <p:nvPr/>
          </p:nvCxnSpPr>
          <p:spPr bwMode="gray">
            <a:xfrm flipV="1">
              <a:off x="3773389" y="2141598"/>
              <a:ext cx="414325" cy="16342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2"/>
            <p:cNvCxnSpPr>
              <a:stCxn id="80" idx="3"/>
              <a:endCxn id="81" idx="1"/>
            </p:cNvCxnSpPr>
            <p:nvPr/>
          </p:nvCxnSpPr>
          <p:spPr bwMode="gray">
            <a:xfrm flipV="1">
              <a:off x="3773389" y="2141598"/>
              <a:ext cx="414325" cy="6680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4"/>
            <p:cNvCxnSpPr>
              <a:stCxn id="81" idx="3"/>
              <a:endCxn id="82" idx="1"/>
            </p:cNvCxnSpPr>
            <p:nvPr/>
          </p:nvCxnSpPr>
          <p:spPr bwMode="gray">
            <a:xfrm flipV="1">
              <a:off x="5689073" y="1529560"/>
              <a:ext cx="391051" cy="61166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6"/>
            <p:cNvCxnSpPr>
              <a:stCxn id="81" idx="3"/>
              <a:endCxn id="83" idx="1"/>
            </p:cNvCxnSpPr>
            <p:nvPr/>
          </p:nvCxnSpPr>
          <p:spPr bwMode="gray">
            <a:xfrm>
              <a:off x="5689073" y="2141221"/>
              <a:ext cx="391051" cy="3286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36"/>
            <p:cNvSpPr>
              <a:spLocks noChangeArrowheads="1"/>
            </p:cNvSpPr>
            <p:nvPr/>
          </p:nvSpPr>
          <p:spPr bwMode="gray">
            <a:xfrm>
              <a:off x="371475" y="2648860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Royalty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00" name="Rectangle 99"/>
            <p:cNvSpPr>
              <a:spLocks noChangeArrowheads="1"/>
            </p:cNvSpPr>
            <p:nvPr/>
          </p:nvSpPr>
          <p:spPr bwMode="gray">
            <a:xfrm>
              <a:off x="371475" y="3194052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Tax on wages and other taxes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01" name="Oval 54"/>
            <p:cNvSpPr>
              <a:spLocks noChangeArrowheads="1"/>
            </p:cNvSpPr>
            <p:nvPr/>
          </p:nvSpPr>
          <p:spPr bwMode="gray">
            <a:xfrm>
              <a:off x="1135041" y="3009522"/>
              <a:ext cx="155570" cy="144390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cxnSp>
          <p:nvCxnSpPr>
            <p:cNvPr id="102" name="Straight Connector 82"/>
            <p:cNvCxnSpPr>
              <a:stCxn id="99" idx="3"/>
              <a:endCxn id="80" idx="1"/>
            </p:cNvCxnSpPr>
            <p:nvPr/>
          </p:nvCxnSpPr>
          <p:spPr bwMode="gray">
            <a:xfrm>
              <a:off x="1871619" y="2809598"/>
              <a:ext cx="401625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84"/>
            <p:cNvCxnSpPr>
              <a:stCxn id="100" idx="3"/>
              <a:endCxn id="80" idx="1"/>
            </p:cNvCxnSpPr>
            <p:nvPr/>
          </p:nvCxnSpPr>
          <p:spPr bwMode="gray">
            <a:xfrm flipV="1">
              <a:off x="1871619" y="2809598"/>
              <a:ext cx="401625" cy="54423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2"/>
          <p:cNvGrpSpPr>
            <a:grpSpLocks/>
          </p:cNvGrpSpPr>
          <p:nvPr/>
        </p:nvGrpSpPr>
        <p:grpSpPr bwMode="auto">
          <a:xfrm>
            <a:off x="489118" y="4114800"/>
            <a:ext cx="8350081" cy="2135525"/>
            <a:chOff x="371475" y="3905821"/>
            <a:chExt cx="9077060" cy="2661035"/>
          </a:xfrm>
        </p:grpSpPr>
        <p:sp>
          <p:nvSpPr>
            <p:cNvPr id="135" name="Rectangle 36"/>
            <p:cNvSpPr>
              <a:spLocks noChangeArrowheads="1"/>
            </p:cNvSpPr>
            <p:nvPr/>
          </p:nvSpPr>
          <p:spPr bwMode="gray">
            <a:xfrm>
              <a:off x="371475" y="4025900"/>
              <a:ext cx="1520296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Regulated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revenues for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the year</a:t>
              </a:r>
              <a:r>
                <a:rPr lang="ro-RO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 </a:t>
              </a:r>
              <a:r>
                <a:rPr lang="en-GB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t-1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36" name="Oval 54"/>
            <p:cNvSpPr>
              <a:spLocks noChangeArrowheads="1"/>
            </p:cNvSpPr>
            <p:nvPr/>
          </p:nvSpPr>
          <p:spPr bwMode="gray">
            <a:xfrm>
              <a:off x="1044555" y="4544884"/>
              <a:ext cx="153984" cy="144426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sp>
          <p:nvSpPr>
            <p:cNvPr id="137" name="Rectangle 36"/>
            <p:cNvSpPr>
              <a:spLocks noChangeArrowheads="1"/>
            </p:cNvSpPr>
            <p:nvPr/>
          </p:nvSpPr>
          <p:spPr bwMode="gray">
            <a:xfrm>
              <a:off x="371475" y="4802188"/>
              <a:ext cx="1520296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sz="800" dirty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1 +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Inflation</a:t>
              </a:r>
              <a:r>
                <a:rPr lang="en-GB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–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Efficiency factor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38" name="Oval 54"/>
            <p:cNvSpPr>
              <a:spLocks noChangeArrowheads="1"/>
            </p:cNvSpPr>
            <p:nvPr/>
          </p:nvSpPr>
          <p:spPr bwMode="gray">
            <a:xfrm>
              <a:off x="3027285" y="4390934"/>
              <a:ext cx="153983" cy="14442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139" name="Rectangle 36"/>
            <p:cNvSpPr>
              <a:spLocks noChangeArrowheads="1"/>
            </p:cNvSpPr>
            <p:nvPr/>
          </p:nvSpPr>
          <p:spPr bwMode="gray">
            <a:xfrm>
              <a:off x="2340639" y="4581130"/>
              <a:ext cx="1640843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Profit related to new investments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40" name="Oval 54"/>
            <p:cNvSpPr>
              <a:spLocks noChangeArrowheads="1"/>
            </p:cNvSpPr>
            <p:nvPr/>
          </p:nvSpPr>
          <p:spPr bwMode="gray">
            <a:xfrm>
              <a:off x="3027285" y="4946421"/>
              <a:ext cx="153983" cy="14442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141" name="Rectangle 36"/>
            <p:cNvSpPr>
              <a:spLocks noChangeArrowheads="1"/>
            </p:cNvSpPr>
            <p:nvPr/>
          </p:nvSpPr>
          <p:spPr bwMode="gray">
            <a:xfrm>
              <a:off x="2340639" y="5136359"/>
              <a:ext cx="1640843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Depreciation of the new investments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42" name="Oval 54"/>
            <p:cNvSpPr>
              <a:spLocks noChangeArrowheads="1"/>
            </p:cNvSpPr>
            <p:nvPr/>
          </p:nvSpPr>
          <p:spPr bwMode="gray">
            <a:xfrm>
              <a:off x="3027285" y="5501907"/>
              <a:ext cx="153983" cy="14442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143" name="Rectangle 36"/>
            <p:cNvSpPr>
              <a:spLocks noChangeArrowheads="1"/>
            </p:cNvSpPr>
            <p:nvPr/>
          </p:nvSpPr>
          <p:spPr bwMode="gray">
            <a:xfrm>
              <a:off x="2340639" y="5691588"/>
              <a:ext cx="1640843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Unrealized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revenue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44" name="Oval 54"/>
            <p:cNvSpPr>
              <a:spLocks noChangeArrowheads="1"/>
            </p:cNvSpPr>
            <p:nvPr/>
          </p:nvSpPr>
          <p:spPr bwMode="gray">
            <a:xfrm>
              <a:off x="3027285" y="6057394"/>
              <a:ext cx="153983" cy="14442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145" name="Rectangle 36"/>
            <p:cNvSpPr>
              <a:spLocks noChangeArrowheads="1"/>
            </p:cNvSpPr>
            <p:nvPr/>
          </p:nvSpPr>
          <p:spPr bwMode="gray">
            <a:xfrm>
              <a:off x="2340639" y="6246817"/>
              <a:ext cx="1640843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Pass-through costs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46" name="Rectangle 36"/>
            <p:cNvSpPr>
              <a:spLocks noChangeArrowheads="1"/>
            </p:cNvSpPr>
            <p:nvPr/>
          </p:nvSpPr>
          <p:spPr bwMode="gray">
            <a:xfrm>
              <a:off x="4187695" y="5136358"/>
              <a:ext cx="1501379" cy="320040"/>
            </a:xfrm>
            <a:prstGeom prst="rect">
              <a:avLst/>
            </a:prstGeom>
            <a:solidFill>
              <a:srgbClr val="7394C5"/>
            </a:solidFill>
            <a:ln w="635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Total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revenues allowed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47" name="Rectangle 36"/>
            <p:cNvSpPr>
              <a:spLocks noChangeArrowheads="1"/>
            </p:cNvSpPr>
            <p:nvPr/>
          </p:nvSpPr>
          <p:spPr bwMode="gray">
            <a:xfrm>
              <a:off x="2159130" y="3905821"/>
              <a:ext cx="1822352" cy="440119"/>
            </a:xfrm>
            <a:prstGeom prst="rect">
              <a:avLst/>
            </a:prstGeom>
            <a:solidFill>
              <a:srgbClr val="7394C5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Regulated total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revenues for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the year </a:t>
              </a:r>
              <a:r>
                <a:rPr lang="en-GB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cxnSp>
          <p:nvCxnSpPr>
            <p:cNvPr id="148" name="Straight Connector 86"/>
            <p:cNvCxnSpPr>
              <a:stCxn id="147" idx="3"/>
              <a:endCxn id="146" idx="1"/>
            </p:cNvCxnSpPr>
            <p:nvPr/>
          </p:nvCxnSpPr>
          <p:spPr bwMode="gray">
            <a:xfrm>
              <a:off x="3981481" y="4125881"/>
              <a:ext cx="206214" cy="11704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90"/>
            <p:cNvCxnSpPr>
              <a:stCxn id="143" idx="3"/>
              <a:endCxn id="146" idx="1"/>
            </p:cNvCxnSpPr>
            <p:nvPr/>
          </p:nvCxnSpPr>
          <p:spPr bwMode="gray">
            <a:xfrm flipV="1">
              <a:off x="3981481" y="5296379"/>
              <a:ext cx="206214" cy="5552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92"/>
            <p:cNvCxnSpPr>
              <a:stCxn id="141" idx="3"/>
              <a:endCxn id="146" idx="1"/>
            </p:cNvCxnSpPr>
            <p:nvPr/>
          </p:nvCxnSpPr>
          <p:spPr bwMode="gray">
            <a:xfrm>
              <a:off x="3981481" y="5296379"/>
              <a:ext cx="206214" cy="0"/>
            </a:xfrm>
            <a:prstGeom prst="straightConnector1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92"/>
            <p:cNvCxnSpPr>
              <a:stCxn id="145" idx="3"/>
              <a:endCxn id="146" idx="1"/>
            </p:cNvCxnSpPr>
            <p:nvPr/>
          </p:nvCxnSpPr>
          <p:spPr bwMode="gray">
            <a:xfrm flipV="1">
              <a:off x="3981481" y="5296379"/>
              <a:ext cx="206214" cy="111045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Rectangle 36"/>
            <p:cNvSpPr>
              <a:spLocks noChangeArrowheads="1"/>
            </p:cNvSpPr>
            <p:nvPr/>
          </p:nvSpPr>
          <p:spPr bwMode="gray">
            <a:xfrm>
              <a:off x="5969502" y="4495325"/>
              <a:ext cx="1626422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Capacity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reservation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tariff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53" name="Rectangle 36"/>
            <p:cNvSpPr>
              <a:spLocks noChangeArrowheads="1"/>
            </p:cNvSpPr>
            <p:nvPr/>
          </p:nvSpPr>
          <p:spPr bwMode="gray">
            <a:xfrm>
              <a:off x="5969501" y="5435604"/>
              <a:ext cx="1626423" cy="320039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Volumetric component of the gas transmission tariff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54" name="Rectangle 36"/>
            <p:cNvSpPr>
              <a:spLocks noChangeArrowheads="1"/>
            </p:cNvSpPr>
            <p:nvPr/>
          </p:nvSpPr>
          <p:spPr bwMode="gray">
            <a:xfrm>
              <a:off x="7948877" y="4495324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Estimated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amount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of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reserved capacity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55" name="Rectangle 36"/>
            <p:cNvSpPr>
              <a:spLocks noChangeArrowheads="1"/>
            </p:cNvSpPr>
            <p:nvPr/>
          </p:nvSpPr>
          <p:spPr bwMode="gray">
            <a:xfrm>
              <a:off x="7948877" y="5435603"/>
              <a:ext cx="1499658" cy="320040"/>
            </a:xfrm>
            <a:prstGeom prst="rect">
              <a:avLst/>
            </a:prstGeom>
            <a:solidFill>
              <a:srgbClr val="385D8A"/>
            </a:solidFill>
            <a:ln w="6350">
              <a:noFill/>
              <a:miter lim="800000"/>
              <a:headEnd/>
              <a:tailEnd/>
            </a:ln>
          </p:spPr>
          <p:txBody>
            <a:bodyPr lIns="34264" tIns="34264" rIns="34264" bIns="34264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Estimated transported </a:t>
              </a:r>
              <a:r>
                <a:rPr lang="en-US" sz="800" dirty="0" smtClean="0">
                  <a:solidFill>
                    <a:srgbClr val="FFFFFF"/>
                  </a:solidFill>
                  <a:latin typeface="Cambria" panose="02040503050406030204" pitchFamily="18" charset="0"/>
                  <a:ea typeface="MS PGothic"/>
                </a:rPr>
                <a:t>volumes</a:t>
              </a:r>
              <a:endParaRPr lang="en-GB" sz="800" dirty="0">
                <a:solidFill>
                  <a:srgbClr val="FFFFFF"/>
                </a:solidFill>
                <a:latin typeface="Cambria" panose="02040503050406030204" pitchFamily="18" charset="0"/>
                <a:ea typeface="MS PGothic"/>
              </a:endParaRPr>
            </a:p>
          </p:txBody>
        </p:sp>
        <p:sp>
          <p:nvSpPr>
            <p:cNvPr id="156" name="Oval 54"/>
            <p:cNvSpPr>
              <a:spLocks noChangeArrowheads="1"/>
            </p:cNvSpPr>
            <p:nvPr/>
          </p:nvSpPr>
          <p:spPr bwMode="gray">
            <a:xfrm>
              <a:off x="6768913" y="5052757"/>
              <a:ext cx="153984" cy="144426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+</a:t>
              </a:r>
            </a:p>
          </p:txBody>
        </p:sp>
        <p:sp>
          <p:nvSpPr>
            <p:cNvPr id="157" name="Oval 54"/>
            <p:cNvSpPr>
              <a:spLocks noChangeArrowheads="1"/>
            </p:cNvSpPr>
            <p:nvPr/>
          </p:nvSpPr>
          <p:spPr bwMode="gray">
            <a:xfrm>
              <a:off x="7694399" y="4582974"/>
              <a:ext cx="155570" cy="144426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sp>
          <p:nvSpPr>
            <p:cNvPr id="158" name="Oval 54"/>
            <p:cNvSpPr>
              <a:spLocks noChangeArrowheads="1"/>
            </p:cNvSpPr>
            <p:nvPr/>
          </p:nvSpPr>
          <p:spPr bwMode="gray">
            <a:xfrm>
              <a:off x="7694399" y="5524127"/>
              <a:ext cx="155570" cy="144427"/>
            </a:xfrm>
            <a:prstGeom prst="ellipse">
              <a:avLst/>
            </a:prstGeom>
            <a:solidFill>
              <a:schemeClr val="accent5"/>
            </a:solidFill>
            <a:ln w="6350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858838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800" dirty="0">
                  <a:solidFill>
                    <a:srgbClr val="000066"/>
                  </a:solidFill>
                  <a:latin typeface="Cambria" panose="02040503050406030204" pitchFamily="18" charset="0"/>
                  <a:ea typeface="MS PGothic"/>
                </a:rPr>
                <a:t>×</a:t>
              </a:r>
            </a:p>
          </p:txBody>
        </p:sp>
        <p:cxnSp>
          <p:nvCxnSpPr>
            <p:cNvPr id="159" name="Straight Connector 96"/>
            <p:cNvCxnSpPr>
              <a:stCxn id="139" idx="3"/>
              <a:endCxn id="146" idx="1"/>
            </p:cNvCxnSpPr>
            <p:nvPr/>
          </p:nvCxnSpPr>
          <p:spPr bwMode="gray">
            <a:xfrm>
              <a:off x="3981481" y="4741151"/>
              <a:ext cx="206214" cy="5552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94"/>
            <p:cNvCxnSpPr>
              <a:stCxn id="146" idx="3"/>
              <a:endCxn id="152" idx="1"/>
            </p:cNvCxnSpPr>
            <p:nvPr/>
          </p:nvCxnSpPr>
          <p:spPr bwMode="gray">
            <a:xfrm flipV="1">
              <a:off x="5689074" y="4655346"/>
              <a:ext cx="280428" cy="641033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96"/>
            <p:cNvCxnSpPr>
              <a:stCxn id="146" idx="3"/>
              <a:endCxn id="153" idx="1"/>
            </p:cNvCxnSpPr>
            <p:nvPr/>
          </p:nvCxnSpPr>
          <p:spPr bwMode="gray">
            <a:xfrm>
              <a:off x="5689074" y="5296379"/>
              <a:ext cx="280427" cy="2992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82"/>
            <p:cNvCxnSpPr>
              <a:stCxn id="135" idx="3"/>
              <a:endCxn id="147" idx="1"/>
            </p:cNvCxnSpPr>
            <p:nvPr/>
          </p:nvCxnSpPr>
          <p:spPr bwMode="gray">
            <a:xfrm flipV="1">
              <a:off x="1891771" y="4125881"/>
              <a:ext cx="267359" cy="6004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84"/>
            <p:cNvCxnSpPr>
              <a:stCxn id="137" idx="3"/>
              <a:endCxn id="147" idx="1"/>
            </p:cNvCxnSpPr>
            <p:nvPr/>
          </p:nvCxnSpPr>
          <p:spPr bwMode="gray">
            <a:xfrm flipV="1">
              <a:off x="1891771" y="4125881"/>
              <a:ext cx="267359" cy="83632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74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50" y="183736"/>
            <a:ext cx="1219200" cy="42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5"/>
          <p:cNvSpPr>
            <a:spLocks noChangeArrowheads="1"/>
          </p:cNvSpPr>
          <p:nvPr/>
        </p:nvSpPr>
        <p:spPr bwMode="gray">
          <a:xfrm>
            <a:off x="197830" y="1490112"/>
            <a:ext cx="3623896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F7189"/>
            </a:prst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Adjustments in methodology…</a:t>
            </a:r>
            <a:endParaRPr lang="en-US" sz="1000" b="1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55"/>
          <p:cNvSpPr>
            <a:spLocks noChangeArrowheads="1"/>
          </p:cNvSpPr>
          <p:nvPr/>
        </p:nvSpPr>
        <p:spPr bwMode="gray">
          <a:xfrm>
            <a:off x="5023431" y="1490112"/>
            <a:ext cx="3890597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F7189"/>
            </a:prstShdw>
          </a:effec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latin typeface="Cambria" panose="02040503050406030204" pitchFamily="18" charset="0"/>
                <a:ea typeface="Arial Unicode MS" pitchFamily="34" charset="-128"/>
                <a:cs typeface="Arial Unicode MS" pitchFamily="34" charset="-128"/>
              </a:rPr>
              <a:t>…With positive impact</a:t>
            </a:r>
            <a:endParaRPr lang="en-US" sz="1000" b="1" dirty="0">
              <a:latin typeface="Cambria" panose="02040503050406030204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197829" y="2068544"/>
            <a:ext cx="3487615" cy="731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Reduced risk of unrealized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revenue accumulation</a:t>
            </a:r>
            <a:endParaRPr lang="en-US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gray">
          <a:xfrm>
            <a:off x="224180" y="3124200"/>
            <a:ext cx="3487615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Cambria" panose="02040503050406030204" pitchFamily="18" charset="0"/>
              </a:rPr>
              <a:t>Management stimulated to achieve and maintain </a:t>
            </a:r>
            <a:r>
              <a:rPr lang="en-US" sz="1100" dirty="0" smtClean="0">
                <a:latin typeface="Cambria" panose="02040503050406030204" pitchFamily="18" charset="0"/>
              </a:rPr>
              <a:t>efficiency increases</a:t>
            </a:r>
            <a:r>
              <a:rPr lang="ro-RO" sz="1100" dirty="0" smtClean="0">
                <a:latin typeface="Cambria" panose="02040503050406030204" pitchFamily="18" charset="0"/>
              </a:rPr>
              <a:t>.  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197828" y="4267200"/>
            <a:ext cx="3487615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en-US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Highly probable recovery in the current regulatory period of the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revenues unrealized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 the previous regulatory period</a:t>
            </a:r>
            <a:r>
              <a:rPr lang="ro-RO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endParaRPr lang="en-US" sz="11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197829" y="5349081"/>
            <a:ext cx="3487615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Cambria" panose="02040503050406030204" pitchFamily="18" charset="0"/>
              </a:rPr>
              <a:t>New investments</a:t>
            </a:r>
            <a:r>
              <a:rPr lang="ro-RO" sz="1100" dirty="0" smtClean="0">
                <a:latin typeface="Cambria" panose="02040503050406030204" pitchFamily="18" charset="0"/>
              </a:rPr>
              <a:t> – </a:t>
            </a:r>
            <a:r>
              <a:rPr lang="en-US" sz="1100" dirty="0" smtClean="0">
                <a:latin typeface="Cambria" panose="02040503050406030204" pitchFamily="18" charset="0"/>
              </a:rPr>
              <a:t>higher profits</a:t>
            </a:r>
            <a:r>
              <a:rPr lang="ro-RO" sz="1100" dirty="0" smtClean="0">
                <a:latin typeface="Cambria" panose="02040503050406030204" pitchFamily="18" charset="0"/>
              </a:rPr>
              <a:t>, </a:t>
            </a:r>
            <a:r>
              <a:rPr lang="en-US" sz="1100" dirty="0" smtClean="0">
                <a:latin typeface="Cambria" panose="02040503050406030204" pitchFamily="18" charset="0"/>
              </a:rPr>
              <a:t>easier to finance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gray">
          <a:xfrm>
            <a:off x="3856986" y="2102037"/>
            <a:ext cx="1018443" cy="676275"/>
          </a:xfrm>
          <a:prstGeom prst="chevron">
            <a:avLst>
              <a:gd name="adj" fmla="val 376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66"/>
              </a:solidFill>
              <a:latin typeface="Cambria" panose="02040503050406030204" pitchFamily="18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gray">
          <a:xfrm>
            <a:off x="3856983" y="3151981"/>
            <a:ext cx="1018443" cy="676275"/>
          </a:xfrm>
          <a:prstGeom prst="chevron">
            <a:avLst>
              <a:gd name="adj" fmla="val 376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66"/>
              </a:solidFill>
              <a:latin typeface="Cambria" panose="02040503050406030204" pitchFamily="18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gray">
          <a:xfrm>
            <a:off x="3821416" y="4322763"/>
            <a:ext cx="1018443" cy="676275"/>
          </a:xfrm>
          <a:prstGeom prst="chevron">
            <a:avLst>
              <a:gd name="adj" fmla="val 376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66"/>
              </a:solidFill>
              <a:latin typeface="Cambria" panose="02040503050406030204" pitchFamily="18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gray">
          <a:xfrm>
            <a:off x="3821415" y="5349080"/>
            <a:ext cx="1018443" cy="676275"/>
          </a:xfrm>
          <a:prstGeom prst="chevron">
            <a:avLst>
              <a:gd name="adj" fmla="val 37676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00" dirty="0">
              <a:solidFill>
                <a:srgbClr val="000066"/>
              </a:solidFill>
              <a:latin typeface="Cambria" panose="02040503050406030204" pitchFamily="18" charset="0"/>
              <a:ea typeface="ＭＳ Ｐゴシック" charset="0"/>
              <a:cs typeface="Arial Unicode MS" charset="0"/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gray">
          <a:xfrm>
            <a:off x="5001547" y="2074255"/>
            <a:ext cx="3894992" cy="731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chemeClr val="tx1"/>
                </a:solidFill>
              </a:rPr>
              <a:t>The </a:t>
            </a:r>
            <a:r>
              <a:rPr lang="en-US" sz="1100" dirty="0" smtClean="0">
                <a:solidFill>
                  <a:schemeClr val="tx1"/>
                </a:solidFill>
              </a:rPr>
              <a:t>capacity component </a:t>
            </a:r>
            <a:r>
              <a:rPr lang="en-US" sz="1100" dirty="0" smtClean="0">
                <a:solidFill>
                  <a:schemeClr val="tx1"/>
                </a:solidFill>
              </a:rPr>
              <a:t>increases from 6% to approximately  35%</a:t>
            </a:r>
            <a:r>
              <a:rPr lang="ro-RO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of the total regulated </a:t>
            </a:r>
            <a:r>
              <a:rPr lang="en-US" sz="1100" dirty="0" smtClean="0">
                <a:solidFill>
                  <a:schemeClr val="tx1"/>
                </a:solidFill>
              </a:rPr>
              <a:t>revenue</a:t>
            </a:r>
            <a:r>
              <a:rPr lang="ro-RO" sz="1100" dirty="0" smtClean="0">
                <a:solidFill>
                  <a:schemeClr val="tx1"/>
                </a:solidFill>
              </a:rPr>
              <a:t>.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gray">
          <a:xfrm>
            <a:off x="5026363" y="3151981"/>
            <a:ext cx="3887665" cy="731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increase in efficiency obtained in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 current year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– retained by the operator for five years.</a:t>
            </a:r>
          </a:p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gray">
          <a:xfrm>
            <a:off x="5008875" y="4287393"/>
            <a:ext cx="3887665" cy="7318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The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revenues unrealized </a:t>
            </a:r>
            <a:r>
              <a:rPr lang="en-US" sz="1100" dirty="0" smtClean="0">
                <a:solidFill>
                  <a:schemeClr val="tx1"/>
                </a:solidFill>
                <a:latin typeface="Cambria" panose="02040503050406030204" pitchFamily="18" charset="0"/>
              </a:rPr>
              <a:t>in the second regulatory period are reduced by the increase in efficiency. These will be recovered in the third regulatory period.</a:t>
            </a:r>
            <a:endParaRPr lang="en-US" sz="11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gray">
          <a:xfrm>
            <a:off x="5008874" y="5293518"/>
            <a:ext cx="3887665" cy="7318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Cambria" panose="02040503050406030204" pitchFamily="18" charset="0"/>
              </a:rPr>
              <a:t>The rate of return for the third regulatory period decreased from 7.88% to 7.72%.</a:t>
            </a:r>
          </a:p>
          <a:p>
            <a:pPr marL="174625" indent="-174625" algn="just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66"/>
              </a:buClr>
              <a:buFont typeface="Wingdings" pitchFamily="2" charset="2"/>
              <a:buChar char="§"/>
              <a:defRPr/>
            </a:pPr>
            <a:r>
              <a:rPr lang="en-US" sz="1100" dirty="0" smtClean="0">
                <a:latin typeface="Cambria" panose="02040503050406030204" pitchFamily="18" charset="0"/>
              </a:rPr>
              <a:t>The rate of return for the new investments increased from 7.88% to 9.12%.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23" name="Rectangle 55"/>
          <p:cNvSpPr>
            <a:spLocks noGrp="1" noChangeArrowheads="1"/>
          </p:cNvSpPr>
          <p:nvPr>
            <p:ph sz="quarter" idx="1"/>
          </p:nvPr>
        </p:nvSpPr>
        <p:spPr bwMode="gray">
          <a:xfrm>
            <a:off x="244273" y="728990"/>
            <a:ext cx="8503920" cy="2462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6F7189"/>
            </a:prstShdw>
          </a:effectLst>
        </p:spPr>
        <p:txBody>
          <a:bodyPr anchor="ctr">
            <a:sp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dirty="0" smtClean="0">
                <a:latin typeface="Cambria" panose="02040503050406030204" pitchFamily="18" charset="0"/>
                <a:ea typeface="MS PGothic"/>
              </a:rPr>
              <a:t>The major changes in methodology in the third regulatory period</a:t>
            </a:r>
            <a:r>
              <a:rPr lang="ro-RO" sz="1000" b="1" dirty="0" smtClean="0">
                <a:latin typeface="Cambria" panose="02040503050406030204" pitchFamily="18" charset="0"/>
                <a:ea typeface="MS PGothic"/>
              </a:rPr>
              <a:t> </a:t>
            </a:r>
            <a:r>
              <a:rPr lang="en-US" sz="1000" b="1" dirty="0" smtClean="0">
                <a:latin typeface="Cambria" panose="02040503050406030204" pitchFamily="18" charset="0"/>
                <a:ea typeface="MS PGothic"/>
              </a:rPr>
              <a:t>(1 July 2012 – 30 June 2017)</a:t>
            </a:r>
            <a:endParaRPr lang="en-GB" sz="10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786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>
                <a:latin typeface="Cambria" panose="02040503050406030204" pitchFamily="18" charset="0"/>
              </a:rPr>
              <a:t>Main earnings’ drivers </a:t>
            </a:r>
            <a:r>
              <a:rPr lang="ro-RO" sz="2000" b="1" dirty="0" smtClean="0">
                <a:latin typeface="Cambria" panose="02040503050406030204" pitchFamily="18" charset="0"/>
              </a:rPr>
              <a:t>(</a:t>
            </a:r>
            <a:r>
              <a:rPr lang="en-US" sz="2000" b="1" dirty="0" smtClean="0">
                <a:latin typeface="Cambria" panose="02040503050406030204" pitchFamily="18" charset="0"/>
              </a:rPr>
              <a:t>7</a:t>
            </a:r>
            <a:r>
              <a:rPr lang="ro-RO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914400"/>
            <a:ext cx="427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Complex evolutions in 2013 vs. </a:t>
            </a:r>
            <a:r>
              <a:rPr lang="ro-RO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201</a:t>
            </a:r>
            <a:r>
              <a:rPr lang="en-US" sz="14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262071" y="1392252"/>
            <a:ext cx="2895600" cy="4832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100" dirty="0">
                <a:latin typeface="Cambria" panose="02040503050406030204" pitchFamily="18" charset="0"/>
              </a:rPr>
              <a:t>P</a:t>
            </a:r>
            <a:r>
              <a:rPr lang="en-US" sz="1100" dirty="0" smtClean="0">
                <a:latin typeface="Cambria" panose="02040503050406030204" pitchFamily="18" charset="0"/>
              </a:rPr>
              <a:t>reliminary</a:t>
            </a:r>
            <a:r>
              <a:rPr lang="en-US" sz="1100" b="1" i="1" dirty="0" smtClean="0">
                <a:latin typeface="Cambria" panose="02040503050406030204" pitchFamily="18" charset="0"/>
              </a:rPr>
              <a:t> </a:t>
            </a:r>
            <a:r>
              <a:rPr lang="en-US" sz="1100" b="1" i="1" dirty="0" smtClean="0">
                <a:latin typeface="Cambria" panose="02040503050406030204" pitchFamily="18" charset="0"/>
              </a:rPr>
              <a:t>total </a:t>
            </a:r>
            <a:r>
              <a:rPr lang="en-US" sz="1100" b="1" i="1" dirty="0" smtClean="0">
                <a:latin typeface="Cambria" panose="02040503050406030204" pitchFamily="18" charset="0"/>
              </a:rPr>
              <a:t>revenues </a:t>
            </a:r>
            <a:r>
              <a:rPr lang="en-US" sz="1100" dirty="0" smtClean="0">
                <a:latin typeface="Cambria" panose="02040503050406030204" pitchFamily="18" charset="0"/>
              </a:rPr>
              <a:t>increased</a:t>
            </a:r>
            <a:r>
              <a:rPr lang="en-US" sz="1100" b="1" i="1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by</a:t>
            </a:r>
            <a:r>
              <a:rPr lang="en-US" sz="1100" b="1" i="1" dirty="0" smtClean="0">
                <a:latin typeface="Cambria" panose="02040503050406030204" pitchFamily="18" charset="0"/>
              </a:rPr>
              <a:t> </a:t>
            </a:r>
            <a:r>
              <a:rPr lang="ro-RO" sz="1100" b="1" dirty="0" smtClean="0">
                <a:latin typeface="Cambria" panose="02040503050406030204" pitchFamily="18" charset="0"/>
              </a:rPr>
              <a:t>10%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compared </a:t>
            </a:r>
            <a:r>
              <a:rPr lang="en-US" sz="1100" dirty="0" smtClean="0">
                <a:latin typeface="Cambria" panose="02040503050406030204" pitchFamily="18" charset="0"/>
              </a:rPr>
              <a:t>to </a:t>
            </a:r>
            <a:r>
              <a:rPr lang="ro-RO" sz="1100" dirty="0" smtClean="0">
                <a:latin typeface="Cambria" panose="02040503050406030204" pitchFamily="18" charset="0"/>
              </a:rPr>
              <a:t>2012</a:t>
            </a:r>
            <a:r>
              <a:rPr lang="ro-RO" sz="1100" dirty="0" smtClean="0">
                <a:latin typeface="Cambria" panose="02040503050406030204" pitchFamily="18" charset="0"/>
              </a:rPr>
              <a:t>, </a:t>
            </a:r>
            <a:r>
              <a:rPr lang="en-US" sz="1100" dirty="0" smtClean="0">
                <a:latin typeface="Cambria" panose="02040503050406030204" pitchFamily="18" charset="0"/>
              </a:rPr>
              <a:t>by a total of </a:t>
            </a:r>
            <a:r>
              <a:rPr lang="ro-RO" sz="1100" b="1" dirty="0" smtClean="0">
                <a:latin typeface="Cambria" panose="02040503050406030204" pitchFamily="18" charset="0"/>
              </a:rPr>
              <a:t>137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078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b="1" dirty="0" smtClean="0">
                <a:latin typeface="Cambria" panose="02040503050406030204" pitchFamily="18" charset="0"/>
              </a:rPr>
              <a:t>. </a:t>
            </a:r>
          </a:p>
          <a:p>
            <a:pPr algn="just"/>
            <a:endParaRPr lang="ro-RO" sz="1100" b="1" dirty="0" smtClean="0">
              <a:latin typeface="Cambria" panose="02040503050406030204" pitchFamily="18" charset="0"/>
            </a:endParaRPr>
          </a:p>
          <a:p>
            <a:pPr algn="just"/>
            <a:r>
              <a:rPr lang="en-US" sz="1100" dirty="0" smtClean="0">
                <a:latin typeface="Cambria" panose="02040503050406030204" pitchFamily="18" charset="0"/>
              </a:rPr>
              <a:t>The </a:t>
            </a:r>
            <a:r>
              <a:rPr lang="en-US" sz="1100" dirty="0" smtClean="0">
                <a:latin typeface="Cambria" panose="02040503050406030204" pitchFamily="18" charset="0"/>
              </a:rPr>
              <a:t>revenues were </a:t>
            </a:r>
            <a:r>
              <a:rPr lang="en-US" sz="1100" dirty="0" smtClean="0">
                <a:latin typeface="Cambria" panose="02040503050406030204" pitchFamily="18" charset="0"/>
              </a:rPr>
              <a:t>influenced mainly by the following factors: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i="1" dirty="0" smtClean="0">
                <a:latin typeface="Cambria" panose="02040503050406030204" pitchFamily="18" charset="0"/>
              </a:rPr>
              <a:t>capacity </a:t>
            </a:r>
            <a:r>
              <a:rPr lang="en-US" sz="1100" i="1" dirty="0" smtClean="0">
                <a:latin typeface="Cambria" panose="02040503050406030204" pitchFamily="18" charset="0"/>
              </a:rPr>
              <a:t>reservation tariff </a:t>
            </a:r>
            <a:r>
              <a:rPr lang="en-US" sz="1100" dirty="0" smtClean="0">
                <a:latin typeface="Cambria" panose="02040503050406030204" pitchFamily="18" charset="0"/>
              </a:rPr>
              <a:t>higher compared to </a:t>
            </a:r>
            <a:r>
              <a:rPr lang="ro-RO" sz="1100" dirty="0" smtClean="0">
                <a:latin typeface="Cambria" panose="02040503050406030204" pitchFamily="18" charset="0"/>
              </a:rPr>
              <a:t>2012 </a:t>
            </a:r>
            <a:r>
              <a:rPr lang="en-US" sz="1100" dirty="0" smtClean="0">
                <a:latin typeface="Cambria" panose="02040503050406030204" pitchFamily="18" charset="0"/>
              </a:rPr>
              <a:t>with </a:t>
            </a:r>
            <a:r>
              <a:rPr lang="ro-RO" sz="1100" dirty="0" smtClean="0">
                <a:latin typeface="Cambria" panose="02040503050406030204" pitchFamily="18" charset="0"/>
              </a:rPr>
              <a:t>0</a:t>
            </a:r>
            <a:r>
              <a:rPr lang="en-US" sz="1100" dirty="0" smtClean="0">
                <a:latin typeface="Cambria" panose="02040503050406030204" pitchFamily="18" charset="0"/>
              </a:rPr>
              <a:t>.</a:t>
            </a:r>
            <a:r>
              <a:rPr lang="ro-RO" sz="1100" dirty="0" smtClean="0">
                <a:latin typeface="Cambria" panose="02040503050406030204" pitchFamily="18" charset="0"/>
              </a:rPr>
              <a:t>812 </a:t>
            </a:r>
            <a:r>
              <a:rPr lang="en-US" sz="1100" dirty="0" smtClean="0">
                <a:latin typeface="Cambria" panose="02040503050406030204" pitchFamily="18" charset="0"/>
              </a:rPr>
              <a:t>RON</a:t>
            </a:r>
            <a:r>
              <a:rPr lang="ro-RO" sz="1100" dirty="0" smtClean="0">
                <a:latin typeface="Cambria" panose="02040503050406030204" pitchFamily="18" charset="0"/>
              </a:rPr>
              <a:t>/MWh, </a:t>
            </a:r>
            <a:r>
              <a:rPr lang="en-US" sz="1100" dirty="0" smtClean="0">
                <a:latin typeface="Cambria" panose="02040503050406030204" pitchFamily="18" charset="0"/>
              </a:rPr>
              <a:t>with a positive influence of </a:t>
            </a:r>
            <a:r>
              <a:rPr lang="ro-RO" sz="1100" b="1" dirty="0" smtClean="0">
                <a:latin typeface="Cambria" panose="02040503050406030204" pitchFamily="18" charset="0"/>
              </a:rPr>
              <a:t>253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026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b="1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i="1" dirty="0" smtClean="0">
                <a:latin typeface="Cambria" panose="02040503050406030204" pitchFamily="18" charset="0"/>
              </a:rPr>
              <a:t>volumes of </a:t>
            </a:r>
            <a:r>
              <a:rPr lang="en-US" sz="1100" i="1" dirty="0" smtClean="0">
                <a:latin typeface="Cambria" panose="02040503050406030204" pitchFamily="18" charset="0"/>
              </a:rPr>
              <a:t>gas transported </a:t>
            </a:r>
            <a:r>
              <a:rPr lang="en-US" sz="1100" dirty="0" smtClean="0">
                <a:latin typeface="Cambria" panose="02040503050406030204" pitchFamily="18" charset="0"/>
              </a:rPr>
              <a:t>lower</a:t>
            </a:r>
            <a:r>
              <a:rPr lang="ro-RO" sz="1100" i="1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with </a:t>
            </a:r>
            <a:r>
              <a:rPr lang="ro-RO" sz="1100" dirty="0" smtClean="0">
                <a:latin typeface="Cambria" panose="02040503050406030204" pitchFamily="18" charset="0"/>
              </a:rPr>
              <a:t> 10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725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281 MWh/1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014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634 </a:t>
            </a:r>
            <a:r>
              <a:rPr lang="en-US" sz="1100" dirty="0" smtClean="0">
                <a:latin typeface="Cambria" panose="02040503050406030204" pitchFamily="18" charset="0"/>
              </a:rPr>
              <a:t>thousand cm </a:t>
            </a:r>
            <a:r>
              <a:rPr lang="ro-RO" sz="1100" dirty="0" smtClean="0">
                <a:latin typeface="Cambria" panose="02040503050406030204" pitchFamily="18" charset="0"/>
              </a:rPr>
              <a:t> (8%), </a:t>
            </a:r>
            <a:r>
              <a:rPr lang="en-US" sz="1100" dirty="0" smtClean="0">
                <a:latin typeface="Cambria" panose="02040503050406030204" pitchFamily="18" charset="0"/>
              </a:rPr>
              <a:t>with a negative influence of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ro-RO" sz="1100" b="1" dirty="0" smtClean="0">
                <a:latin typeface="Cambria" panose="02040503050406030204" pitchFamily="18" charset="0"/>
              </a:rPr>
              <a:t>80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440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i="1" dirty="0" smtClean="0">
                <a:latin typeface="Cambria" panose="02040503050406030204" pitchFamily="18" charset="0"/>
              </a:rPr>
              <a:t>volumetric component of the gas transmission tariff </a:t>
            </a:r>
            <a:r>
              <a:rPr lang="en-US" sz="1100" dirty="0" smtClean="0">
                <a:latin typeface="Cambria" panose="02040503050406030204" pitchFamily="18" charset="0"/>
              </a:rPr>
              <a:t>lower with </a:t>
            </a:r>
            <a:r>
              <a:rPr lang="ro-RO" sz="1100" dirty="0" smtClean="0">
                <a:latin typeface="Cambria" panose="02040503050406030204" pitchFamily="18" charset="0"/>
              </a:rPr>
              <a:t>0</a:t>
            </a:r>
            <a:r>
              <a:rPr lang="en-US" sz="1100" dirty="0" smtClean="0">
                <a:latin typeface="Cambria" panose="02040503050406030204" pitchFamily="18" charset="0"/>
              </a:rPr>
              <a:t>.</a:t>
            </a:r>
            <a:r>
              <a:rPr lang="ro-RO" sz="1100" dirty="0" smtClean="0">
                <a:latin typeface="Cambria" panose="02040503050406030204" pitchFamily="18" charset="0"/>
              </a:rPr>
              <a:t>076 </a:t>
            </a:r>
            <a:r>
              <a:rPr lang="en-US" sz="1100" dirty="0" smtClean="0">
                <a:latin typeface="Cambria" panose="02040503050406030204" pitchFamily="18" charset="0"/>
              </a:rPr>
              <a:t>RON</a:t>
            </a:r>
            <a:r>
              <a:rPr lang="ro-RO" sz="1100" dirty="0" smtClean="0">
                <a:latin typeface="Cambria" panose="02040503050406030204" pitchFamily="18" charset="0"/>
              </a:rPr>
              <a:t>/MWh, </a:t>
            </a:r>
            <a:r>
              <a:rPr lang="en-US" sz="1100" dirty="0" smtClean="0">
                <a:latin typeface="Cambria" panose="02040503050406030204" pitchFamily="18" charset="0"/>
              </a:rPr>
              <a:t>with a negative influence of </a:t>
            </a:r>
            <a:r>
              <a:rPr lang="ro-RO" sz="1100" b="1" dirty="0" smtClean="0">
                <a:latin typeface="Cambria" panose="02040503050406030204" pitchFamily="18" charset="0"/>
              </a:rPr>
              <a:t>9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159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r>
              <a:rPr lang="ro-RO" sz="1100" i="1" dirty="0" smtClean="0">
                <a:latin typeface="Cambria" panose="02040503050406030204" pitchFamily="18" charset="0"/>
              </a:rPr>
              <a:t> 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i="1" dirty="0" smtClean="0">
                <a:latin typeface="Cambria" panose="02040503050406030204" pitchFamily="18" charset="0"/>
              </a:rPr>
              <a:t>revenues from </a:t>
            </a:r>
            <a:r>
              <a:rPr lang="en-US" sz="1100" i="1" dirty="0" smtClean="0">
                <a:latin typeface="Cambria" panose="02040503050406030204" pitchFamily="18" charset="0"/>
              </a:rPr>
              <a:t>international gas transmission services </a:t>
            </a:r>
            <a:r>
              <a:rPr lang="en-US" sz="1100" dirty="0" smtClean="0">
                <a:latin typeface="Cambria" panose="02040503050406030204" pitchFamily="18" charset="0"/>
              </a:rPr>
              <a:t>lower compared to </a:t>
            </a:r>
            <a:r>
              <a:rPr lang="ro-RO" sz="1100" dirty="0" smtClean="0">
                <a:latin typeface="Cambria" panose="02040503050406030204" pitchFamily="18" charset="0"/>
              </a:rPr>
              <a:t> 2012 </a:t>
            </a:r>
            <a:r>
              <a:rPr lang="en-US" sz="1100" dirty="0" smtClean="0">
                <a:latin typeface="Cambria" panose="02040503050406030204" pitchFamily="18" charset="0"/>
              </a:rPr>
              <a:t>with </a:t>
            </a:r>
            <a:r>
              <a:rPr lang="ro-RO" sz="1100" b="1" dirty="0" smtClean="0">
                <a:latin typeface="Cambria" panose="02040503050406030204" pitchFamily="18" charset="0"/>
              </a:rPr>
              <a:t>7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338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, </a:t>
            </a:r>
            <a:r>
              <a:rPr lang="en-US" sz="1100" dirty="0" smtClean="0">
                <a:latin typeface="Cambria" panose="02040503050406030204" pitchFamily="18" charset="0"/>
              </a:rPr>
              <a:t>due to an average exchange rate RON</a:t>
            </a:r>
            <a:r>
              <a:rPr lang="ro-RO" sz="1100" dirty="0" smtClean="0">
                <a:latin typeface="Cambria" panose="02040503050406030204" pitchFamily="18" charset="0"/>
              </a:rPr>
              <a:t>/EURO, </a:t>
            </a:r>
            <a:r>
              <a:rPr lang="en-US" sz="1100" dirty="0" smtClean="0">
                <a:latin typeface="Cambria" panose="02040503050406030204" pitchFamily="18" charset="0"/>
              </a:rPr>
              <a:t>respectively RON</a:t>
            </a:r>
            <a:r>
              <a:rPr lang="ro-RO" sz="1100" dirty="0" smtClean="0">
                <a:latin typeface="Cambria" panose="02040503050406030204" pitchFamily="18" charset="0"/>
              </a:rPr>
              <a:t>/USD, </a:t>
            </a:r>
            <a:r>
              <a:rPr lang="en-US" sz="1100" dirty="0" smtClean="0">
                <a:latin typeface="Cambria" panose="02040503050406030204" pitchFamily="18" charset="0"/>
              </a:rPr>
              <a:t>lower than the one achieved in </a:t>
            </a:r>
            <a:r>
              <a:rPr lang="ro-RO" sz="1100" dirty="0" smtClean="0">
                <a:latin typeface="Cambria" panose="02040503050406030204" pitchFamily="18" charset="0"/>
              </a:rPr>
              <a:t>2012;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i="1" dirty="0" smtClean="0">
                <a:latin typeface="Cambria" panose="02040503050406030204" pitchFamily="18" charset="0"/>
              </a:rPr>
              <a:t>financial </a:t>
            </a:r>
            <a:r>
              <a:rPr lang="en-US" sz="1100" i="1" dirty="0" smtClean="0">
                <a:latin typeface="Cambria" panose="02040503050406030204" pitchFamily="18" charset="0"/>
              </a:rPr>
              <a:t>revenues </a:t>
            </a:r>
            <a:r>
              <a:rPr lang="en-US" sz="1100" dirty="0" smtClean="0">
                <a:latin typeface="Cambria" panose="02040503050406030204" pitchFamily="18" charset="0"/>
              </a:rPr>
              <a:t>with </a:t>
            </a:r>
            <a:r>
              <a:rPr lang="en-US" sz="1100" dirty="0" smtClean="0">
                <a:latin typeface="Cambria" panose="02040503050406030204" pitchFamily="18" charset="0"/>
              </a:rPr>
              <a:t>a negative influence of </a:t>
            </a:r>
            <a:r>
              <a:rPr lang="ro-RO" sz="1100" b="1" dirty="0" smtClean="0">
                <a:latin typeface="Cambria" panose="02040503050406030204" pitchFamily="18" charset="0"/>
              </a:rPr>
              <a:t>14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011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b="1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due to the reduction of the company’s bank deposits</a:t>
            </a:r>
            <a:r>
              <a:rPr lang="ro-RO" sz="1100" dirty="0" smtClean="0">
                <a:latin typeface="Cambria" panose="02040503050406030204" pitchFamily="18" charset="0"/>
              </a:rPr>
              <a:t>.</a:t>
            </a:r>
            <a:endParaRPr lang="en-US" sz="1100" dirty="0" smtClean="0">
              <a:latin typeface="Cambria" panose="020405030504060302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3886200"/>
            <a:ext cx="1898590" cy="938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5"/>
          </a:lnRef>
          <a:fillRef idx="1003">
            <a:schemeClr val="lt2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100" dirty="0" smtClean="0">
                <a:latin typeface="Cambria" panose="02040503050406030204" pitchFamily="18" charset="0"/>
              </a:rPr>
              <a:t>The preliminary </a:t>
            </a:r>
            <a:r>
              <a:rPr lang="en-US" sz="1100" b="1" i="1" dirty="0" smtClean="0">
                <a:latin typeface="Cambria" panose="02040503050406030204" pitchFamily="18" charset="0"/>
              </a:rPr>
              <a:t>total expenses </a:t>
            </a:r>
            <a:r>
              <a:rPr lang="en-US" sz="1100" dirty="0" smtClean="0">
                <a:latin typeface="Cambria" panose="02040503050406030204" pitchFamily="18" charset="0"/>
              </a:rPr>
              <a:t>increased </a:t>
            </a:r>
            <a:r>
              <a:rPr lang="en-US" sz="1100" dirty="0" smtClean="0">
                <a:latin typeface="Cambria" panose="02040503050406030204" pitchFamily="18" charset="0"/>
              </a:rPr>
              <a:t>with 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ro-RO" sz="1100" b="1" dirty="0" smtClean="0">
                <a:latin typeface="Cambria" panose="02040503050406030204" pitchFamily="18" charset="0"/>
              </a:rPr>
              <a:t>10%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compared to</a:t>
            </a:r>
            <a:r>
              <a:rPr lang="ro-RO" sz="1100" dirty="0" smtClean="0">
                <a:latin typeface="Cambria" panose="02040503050406030204" pitchFamily="18" charset="0"/>
              </a:rPr>
              <a:t> 2012, </a:t>
            </a:r>
            <a:r>
              <a:rPr lang="en-US" sz="1100" dirty="0" smtClean="0">
                <a:latin typeface="Cambria" panose="02040503050406030204" pitchFamily="18" charset="0"/>
              </a:rPr>
              <a:t>by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ro-RO" sz="1100" b="1" dirty="0" smtClean="0">
                <a:latin typeface="Cambria" panose="02040503050406030204" pitchFamily="18" charset="0"/>
              </a:rPr>
              <a:t>102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172 </a:t>
            </a:r>
            <a:r>
              <a:rPr lang="en-US" sz="1100" b="1" dirty="0" smtClean="0">
                <a:latin typeface="Cambria" panose="02040503050406030204" pitchFamily="18" charset="0"/>
              </a:rPr>
              <a:t>thousand </a:t>
            </a:r>
            <a:r>
              <a:rPr lang="en-US" sz="1100" b="1" dirty="0" smtClean="0">
                <a:latin typeface="Cambria" panose="02040503050406030204" pitchFamily="18" charset="0"/>
              </a:rPr>
              <a:t>RON</a:t>
            </a:r>
            <a:r>
              <a:rPr lang="ro-RO" sz="1100" dirty="0" smtClean="0">
                <a:latin typeface="Cambria" panose="02040503050406030204" pitchFamily="18" charset="0"/>
              </a:rPr>
              <a:t>. 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algn="just"/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39568" y="1447800"/>
            <a:ext cx="3678253" cy="46628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latin typeface="Cambria" panose="02040503050406030204" pitchFamily="18" charset="0"/>
              </a:rPr>
              <a:t>The operating expenses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are lower with</a:t>
            </a:r>
            <a:r>
              <a:rPr lang="ro-RO" sz="1100" dirty="0" smtClean="0">
                <a:latin typeface="Cambria" panose="02040503050406030204" pitchFamily="18" charset="0"/>
              </a:rPr>
              <a:t> 1% </a:t>
            </a:r>
            <a:r>
              <a:rPr lang="en-US" sz="1100" dirty="0" smtClean="0">
                <a:latin typeface="Cambria" panose="02040503050406030204" pitchFamily="18" charset="0"/>
              </a:rPr>
              <a:t>compared to </a:t>
            </a:r>
            <a:r>
              <a:rPr lang="ro-RO" sz="1100" dirty="0" smtClean="0">
                <a:latin typeface="Cambria" panose="02040503050406030204" pitchFamily="18" charset="0"/>
              </a:rPr>
              <a:t>2012, </a:t>
            </a:r>
            <a:r>
              <a:rPr lang="en-US" sz="1100" dirty="0" smtClean="0">
                <a:latin typeface="Cambria" panose="02040503050406030204" pitchFamily="18" charset="0"/>
              </a:rPr>
              <a:t>respectively </a:t>
            </a:r>
            <a:r>
              <a:rPr lang="en-US" sz="1100" dirty="0" smtClean="0">
                <a:latin typeface="Cambria" panose="02040503050406030204" pitchFamily="18" charset="0"/>
              </a:rPr>
              <a:t>with</a:t>
            </a:r>
            <a:r>
              <a:rPr lang="ro-RO" sz="1100" dirty="0" smtClean="0">
                <a:latin typeface="Cambria" panose="02040503050406030204" pitchFamily="18" charset="0"/>
              </a:rPr>
              <a:t> </a:t>
            </a:r>
            <a:r>
              <a:rPr lang="ro-RO" sz="1100" b="1" dirty="0" smtClean="0">
                <a:latin typeface="Cambria" panose="02040503050406030204" pitchFamily="18" charset="0"/>
              </a:rPr>
              <a:t>12</a:t>
            </a:r>
            <a:r>
              <a:rPr lang="en-US" sz="1100" b="1" dirty="0" smtClean="0">
                <a:latin typeface="Cambria" panose="02040503050406030204" pitchFamily="18" charset="0"/>
              </a:rPr>
              <a:t>,</a:t>
            </a:r>
            <a:r>
              <a:rPr lang="ro-RO" sz="1100" b="1" dirty="0" smtClean="0">
                <a:latin typeface="Cambria" panose="02040503050406030204" pitchFamily="18" charset="0"/>
              </a:rPr>
              <a:t>630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.</a:t>
            </a:r>
          </a:p>
          <a:p>
            <a:pPr algn="just"/>
            <a:endParaRPr lang="en-US" sz="1100" dirty="0" smtClean="0">
              <a:latin typeface="Cambria" panose="02040503050406030204" pitchFamily="18" charset="0"/>
            </a:endParaRPr>
          </a:p>
          <a:p>
            <a:pPr algn="just"/>
            <a:r>
              <a:rPr lang="en-US" sz="1100" i="1" dirty="0" smtClean="0">
                <a:latin typeface="Cambria" panose="02040503050406030204" pitchFamily="18" charset="0"/>
              </a:rPr>
              <a:t>Savings of </a:t>
            </a:r>
            <a:r>
              <a:rPr lang="ro-RO" sz="1100" b="1" i="1" dirty="0" smtClean="0">
                <a:latin typeface="Cambria" panose="02040503050406030204" pitchFamily="18" charset="0"/>
              </a:rPr>
              <a:t>96</a:t>
            </a:r>
            <a:r>
              <a:rPr lang="en-US" sz="1100" b="1" i="1" dirty="0" smtClean="0">
                <a:latin typeface="Cambria" panose="02040503050406030204" pitchFamily="18" charset="0"/>
              </a:rPr>
              <a:t>,</a:t>
            </a:r>
            <a:r>
              <a:rPr lang="ro-RO" sz="1100" b="1" i="1" dirty="0" smtClean="0">
                <a:latin typeface="Cambria" panose="02040503050406030204" pitchFamily="18" charset="0"/>
              </a:rPr>
              <a:t>050 </a:t>
            </a:r>
            <a:r>
              <a:rPr lang="en-US" sz="1100" b="1" dirty="0" smtClean="0">
                <a:latin typeface="Cambria" panose="02040503050406030204" pitchFamily="18" charset="0"/>
              </a:rPr>
              <a:t>thousand RON</a:t>
            </a:r>
            <a:r>
              <a:rPr lang="en-US" sz="1100" i="1" dirty="0" smtClean="0">
                <a:latin typeface="Cambria" panose="02040503050406030204" pitchFamily="18" charset="0"/>
              </a:rPr>
              <a:t> were </a:t>
            </a:r>
            <a:r>
              <a:rPr lang="en-US" sz="1100" i="1" dirty="0" smtClean="0">
                <a:latin typeface="Cambria" panose="02040503050406030204" pitchFamily="18" charset="0"/>
              </a:rPr>
              <a:t>registered, </a:t>
            </a:r>
            <a:r>
              <a:rPr lang="en-US" sz="1100" i="1" dirty="0" smtClean="0">
                <a:latin typeface="Cambria" panose="02040503050406030204" pitchFamily="18" charset="0"/>
              </a:rPr>
              <a:t>mainly, </a:t>
            </a:r>
            <a:r>
              <a:rPr lang="en-US" sz="1100" i="1" dirty="0" smtClean="0">
                <a:latin typeface="Cambria" panose="02040503050406030204" pitchFamily="18" charset="0"/>
              </a:rPr>
              <a:t>due to </a:t>
            </a:r>
            <a:r>
              <a:rPr lang="en-US" sz="1100" i="1" dirty="0" smtClean="0">
                <a:latin typeface="Cambria" panose="02040503050406030204" pitchFamily="18" charset="0"/>
              </a:rPr>
              <a:t>the </a:t>
            </a:r>
            <a:r>
              <a:rPr lang="en-US" sz="1100" i="1" dirty="0" smtClean="0">
                <a:latin typeface="Cambria" panose="02040503050406030204" pitchFamily="18" charset="0"/>
              </a:rPr>
              <a:t>following expense </a:t>
            </a:r>
            <a:r>
              <a:rPr lang="en-US" sz="1100" i="1" dirty="0" smtClean="0">
                <a:latin typeface="Cambria" panose="02040503050406030204" pitchFamily="18" charset="0"/>
              </a:rPr>
              <a:t>items of expenses: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Savings with the consumption </a:t>
            </a:r>
            <a:r>
              <a:rPr lang="en-US" sz="1100" dirty="0" smtClean="0">
                <a:latin typeface="Cambria" panose="02040503050406030204" pitchFamily="18" charset="0"/>
              </a:rPr>
              <a:t>and technological losses of natural gas on the gas transmission system of 23,425 thousand RON, due to the following two factors:</a:t>
            </a:r>
            <a:endParaRPr lang="ro-RO" sz="1100" dirty="0" smtClean="0">
              <a:latin typeface="Cambria" panose="02040503050406030204" pitchFamily="18" charset="0"/>
            </a:endParaRPr>
          </a:p>
          <a:p>
            <a:pPr lvl="0" algn="just"/>
            <a:endParaRPr lang="en-US" sz="1100" dirty="0" smtClean="0">
              <a:latin typeface="Cambria" panose="02040503050406030204" pitchFamily="18" charset="0"/>
            </a:endParaRP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US" sz="1100" dirty="0" smtClean="0">
                <a:latin typeface="Cambria" panose="02040503050406030204" pitchFamily="18" charset="0"/>
              </a:rPr>
              <a:t>natural gas </a:t>
            </a:r>
            <a:r>
              <a:rPr lang="en-US" sz="1100" dirty="0" smtClean="0">
                <a:latin typeface="Cambria" panose="02040503050406030204" pitchFamily="18" charset="0"/>
              </a:rPr>
              <a:t>amount for </a:t>
            </a:r>
            <a:r>
              <a:rPr lang="en-US" sz="1100" dirty="0" smtClean="0">
                <a:latin typeface="Cambria" panose="02040503050406030204" pitchFamily="18" charset="0"/>
              </a:rPr>
              <a:t>technological consumption lower compared to 2012 with 879,325 </a:t>
            </a:r>
            <a:r>
              <a:rPr lang="en-GB" sz="1100" dirty="0" smtClean="0">
                <a:latin typeface="Cambria" panose="02040503050406030204" pitchFamily="18" charset="0"/>
              </a:rPr>
              <a:t>MWh</a:t>
            </a:r>
            <a:r>
              <a:rPr lang="en-US" sz="1100" dirty="0" smtClean="0">
                <a:latin typeface="Cambria" panose="02040503050406030204" pitchFamily="18" charset="0"/>
              </a:rPr>
              <a:t>/79,082 thousand cm (35%), </a:t>
            </a:r>
            <a:r>
              <a:rPr lang="en-US" sz="1100" dirty="0" smtClean="0">
                <a:latin typeface="Cambria" panose="02040503050406030204" pitchFamily="18" charset="0"/>
              </a:rPr>
              <a:t>a positive </a:t>
            </a:r>
            <a:r>
              <a:rPr lang="en-US" sz="1100" dirty="0" smtClean="0">
                <a:latin typeface="Cambria" panose="02040503050406030204" pitchFamily="18" charset="0"/>
              </a:rPr>
              <a:t>influence </a:t>
            </a:r>
            <a:r>
              <a:rPr lang="en-US" sz="1100" dirty="0" smtClean="0">
                <a:latin typeface="Cambria" panose="02040503050406030204" pitchFamily="18" charset="0"/>
              </a:rPr>
              <a:t>of 41,144 thousand RON;</a:t>
            </a:r>
          </a:p>
          <a:p>
            <a:pPr marL="628650" lvl="1" indent="-171450" algn="just">
              <a:buFont typeface="Wingdings" panose="05000000000000000000" pitchFamily="2" charset="2"/>
              <a:buChar char="ü"/>
            </a:pPr>
            <a:r>
              <a:rPr lang="en-US" sz="1100" dirty="0" smtClean="0">
                <a:latin typeface="Cambria" panose="02040503050406030204" pitchFamily="18" charset="0"/>
              </a:rPr>
              <a:t>average acquisition price estimated for 2013 higher compared to 2012 with 10,659 RON/MWh, with a negative influence of 17,719 thousand RON; </a:t>
            </a:r>
            <a:endParaRPr lang="ro-RO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Savings with </a:t>
            </a:r>
            <a:r>
              <a:rPr lang="en-US" sz="1100" dirty="0" smtClean="0">
                <a:latin typeface="Cambria" panose="02040503050406030204" pitchFamily="18" charset="0"/>
              </a:rPr>
              <a:t>works </a:t>
            </a:r>
            <a:r>
              <a:rPr lang="en-US" sz="1100" dirty="0" smtClean="0">
                <a:latin typeface="Cambria" panose="02040503050406030204" pitchFamily="18" charset="0"/>
              </a:rPr>
              <a:t>and services carried out by third parties</a:t>
            </a:r>
            <a:r>
              <a:rPr lang="ro-RO" sz="1100" dirty="0" smtClean="0">
                <a:latin typeface="Cambria" panose="02040503050406030204" pitchFamily="18" charset="0"/>
              </a:rPr>
              <a:t>: 38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051 </a:t>
            </a:r>
            <a:r>
              <a:rPr lang="en-US" sz="1100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Savings with other </a:t>
            </a:r>
            <a:r>
              <a:rPr lang="en-US" sz="1100" dirty="0" smtClean="0">
                <a:latin typeface="Cambria" panose="02040503050406030204" pitchFamily="18" charset="0"/>
              </a:rPr>
              <a:t>operating expenses</a:t>
            </a:r>
            <a:r>
              <a:rPr lang="ro-RO" sz="1100" dirty="0" smtClean="0">
                <a:latin typeface="Cambria" panose="02040503050406030204" pitchFamily="18" charset="0"/>
              </a:rPr>
              <a:t>: 32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876 </a:t>
            </a:r>
            <a:r>
              <a:rPr lang="en-US" sz="1100" dirty="0" smtClean="0">
                <a:latin typeface="Cambria" panose="02040503050406030204" pitchFamily="18" charset="0"/>
              </a:rPr>
              <a:t>thousand RON due to higher provision expenses in </a:t>
            </a:r>
            <a:r>
              <a:rPr lang="ro-RO" sz="1100" dirty="0" smtClean="0">
                <a:latin typeface="Cambria" panose="02040503050406030204" pitchFamily="18" charset="0"/>
              </a:rPr>
              <a:t>2012.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algn="just"/>
            <a:r>
              <a:rPr lang="en-GB" sz="1100" i="1" dirty="0" smtClean="0">
                <a:latin typeface="Cambria" panose="02040503050406030204" pitchFamily="18" charset="0"/>
              </a:rPr>
              <a:t>Expense increases of </a:t>
            </a:r>
            <a:r>
              <a:rPr lang="en-GB" sz="1100" b="1" i="1" dirty="0" smtClean="0">
                <a:latin typeface="Cambria" panose="02040503050406030204" pitchFamily="18" charset="0"/>
              </a:rPr>
              <a:t>83,420 thousand RON</a:t>
            </a:r>
            <a:r>
              <a:rPr lang="en-GB" sz="1100" i="1" dirty="0" smtClean="0">
                <a:latin typeface="Cambria" panose="02040503050406030204" pitchFamily="18" charset="0"/>
              </a:rPr>
              <a:t> </a:t>
            </a:r>
            <a:r>
              <a:rPr lang="en-GB" sz="1100" i="1" dirty="0" smtClean="0">
                <a:latin typeface="Cambria" panose="02040503050406030204" pitchFamily="18" charset="0"/>
              </a:rPr>
              <a:t> as per: 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tax on monopoly</a:t>
            </a:r>
            <a:r>
              <a:rPr lang="ro-RO" sz="1100" dirty="0" smtClean="0">
                <a:latin typeface="Cambria" panose="02040503050406030204" pitchFamily="18" charset="0"/>
              </a:rPr>
              <a:t>: 40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121 </a:t>
            </a:r>
            <a:r>
              <a:rPr lang="en-US" sz="1100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depreciation of fixed assets:</a:t>
            </a:r>
            <a:r>
              <a:rPr lang="ro-RO" sz="1100" dirty="0" smtClean="0">
                <a:latin typeface="Cambria" panose="02040503050406030204" pitchFamily="18" charset="0"/>
              </a:rPr>
              <a:t> 16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354 </a:t>
            </a:r>
            <a:r>
              <a:rPr lang="en-US" sz="1100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en-US" sz="1100" dirty="0" smtClean="0">
                <a:latin typeface="Cambria" panose="02040503050406030204" pitchFamily="18" charset="0"/>
              </a:rPr>
              <a:t>expenses with the personnel</a:t>
            </a:r>
            <a:r>
              <a:rPr lang="ro-RO" sz="1100" dirty="0" smtClean="0">
                <a:latin typeface="Cambria" panose="02040503050406030204" pitchFamily="18" charset="0"/>
              </a:rPr>
              <a:t>:  11</a:t>
            </a:r>
            <a:r>
              <a:rPr lang="en-US" sz="1100" dirty="0" smtClean="0">
                <a:latin typeface="Cambria" panose="02040503050406030204" pitchFamily="18" charset="0"/>
              </a:rPr>
              <a:t>,</a:t>
            </a:r>
            <a:r>
              <a:rPr lang="ro-RO" sz="1100" dirty="0" smtClean="0">
                <a:latin typeface="Cambria" panose="02040503050406030204" pitchFamily="18" charset="0"/>
              </a:rPr>
              <a:t>244 </a:t>
            </a:r>
            <a:r>
              <a:rPr lang="en-US" sz="1100" dirty="0" smtClean="0">
                <a:latin typeface="Cambria" panose="02040503050406030204" pitchFamily="18" charset="0"/>
              </a:rPr>
              <a:t>thousand RON</a:t>
            </a:r>
            <a:r>
              <a:rPr lang="ro-RO" sz="1100" dirty="0" smtClean="0">
                <a:latin typeface="Cambria" panose="02040503050406030204" pitchFamily="18" charset="0"/>
              </a:rPr>
              <a:t>;</a:t>
            </a:r>
            <a:endParaRPr lang="en-US" sz="1100" dirty="0" smtClean="0">
              <a:latin typeface="Cambria" panose="02040503050406030204" pitchFamily="18" charset="0"/>
            </a:endParaRPr>
          </a:p>
          <a:p>
            <a:pPr marL="171450" lvl="0" indent="-171450" algn="just">
              <a:buFont typeface="Wingdings" panose="05000000000000000000" pitchFamily="2" charset="2"/>
              <a:buChar char="§"/>
            </a:pPr>
            <a:r>
              <a:rPr lang="it-IT" sz="1100" dirty="0" smtClean="0">
                <a:latin typeface="Cambria" panose="02040503050406030204" pitchFamily="18" charset="0"/>
              </a:rPr>
              <a:t>Royalty for NTS concession: 15,103 </a:t>
            </a:r>
            <a:r>
              <a:rPr lang="en-US" sz="1100" dirty="0" smtClean="0">
                <a:latin typeface="Cambria" panose="02040503050406030204" pitchFamily="18" charset="0"/>
              </a:rPr>
              <a:t>thousand RON</a:t>
            </a:r>
            <a:r>
              <a:rPr lang="it-IT" sz="1100" dirty="0" smtClean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0400" y="1392252"/>
            <a:ext cx="1912834" cy="24622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003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1100" b="1" dirty="0" smtClean="0">
                <a:latin typeface="Cambria" panose="02040503050406030204" pitchFamily="18" charset="0"/>
              </a:rPr>
              <a:t>The financial expenses </a:t>
            </a:r>
            <a:r>
              <a:rPr lang="en-US" sz="1100" dirty="0" smtClean="0">
                <a:latin typeface="Cambria" panose="02040503050406030204" pitchFamily="18" charset="0"/>
              </a:rPr>
              <a:t>have</a:t>
            </a:r>
            <a:r>
              <a:rPr lang="en-US" sz="1100" b="1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registered an increase of </a:t>
            </a:r>
            <a:r>
              <a:rPr lang="en-US" sz="1100" b="1" dirty="0" smtClean="0">
                <a:latin typeface="Cambria" panose="02040503050406030204" pitchFamily="18" charset="0"/>
              </a:rPr>
              <a:t>114,802 thousand RON</a:t>
            </a:r>
            <a:r>
              <a:rPr lang="en-US" sz="1100" dirty="0" smtClean="0">
                <a:latin typeface="Cambria" panose="02040503050406030204" pitchFamily="18" charset="0"/>
              </a:rPr>
              <a:t> due to the provision for financial assets depreciation (in value of 110,671 thousand RON) representing  </a:t>
            </a:r>
            <a:r>
              <a:rPr lang="en-US" sz="1100" dirty="0" smtClean="0">
                <a:latin typeface="Cambria" panose="02040503050406030204" pitchFamily="18" charset="0"/>
              </a:rPr>
              <a:t>the </a:t>
            </a:r>
            <a:r>
              <a:rPr lang="en-US" sz="1100" dirty="0" err="1" smtClean="0">
                <a:latin typeface="Cambria" panose="02040503050406030204" pitchFamily="18" charset="0"/>
              </a:rPr>
              <a:t>Transgaz</a:t>
            </a:r>
            <a:r>
              <a:rPr lang="en-US" sz="1100" dirty="0" smtClean="0">
                <a:latin typeface="Cambria" panose="02040503050406030204" pitchFamily="18" charset="0"/>
              </a:rPr>
              <a:t> </a:t>
            </a:r>
            <a:r>
              <a:rPr lang="en-US" sz="1100" dirty="0" smtClean="0">
                <a:latin typeface="Cambria" panose="02040503050406030204" pitchFamily="18" charset="0"/>
              </a:rPr>
              <a:t>contribution to the share capital of Nabucco Gas Pipeline International GmbH, consequence of non-selection of Nabucco West Project as gas transmission route.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99718" y="5162515"/>
            <a:ext cx="1912834" cy="9387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GB" sz="1100" dirty="0" smtClean="0">
                <a:latin typeface="Cambria" panose="02040503050406030204" pitchFamily="18" charset="0"/>
              </a:rPr>
              <a:t>Compared to 31 </a:t>
            </a:r>
            <a:r>
              <a:rPr lang="en-GB" sz="1100" dirty="0" smtClean="0">
                <a:latin typeface="Cambria" panose="02040503050406030204" pitchFamily="18" charset="0"/>
              </a:rPr>
              <a:t>December 2012  the preliminary gross profit for  2013 is higher with </a:t>
            </a:r>
            <a:r>
              <a:rPr lang="en-GB" sz="1100" b="1" dirty="0" smtClean="0">
                <a:latin typeface="Cambria" panose="02040503050406030204" pitchFamily="18" charset="0"/>
              </a:rPr>
              <a:t>9%</a:t>
            </a:r>
            <a:r>
              <a:rPr lang="en-GB" sz="1100" dirty="0" smtClean="0">
                <a:latin typeface="Cambria" panose="02040503050406030204" pitchFamily="18" charset="0"/>
              </a:rPr>
              <a:t>, respectively with </a:t>
            </a:r>
            <a:r>
              <a:rPr lang="en-GB" sz="1100" b="1" dirty="0" smtClean="0">
                <a:latin typeface="Cambria" panose="02040503050406030204" pitchFamily="18" charset="0"/>
              </a:rPr>
              <a:t>34,906 thousand RON</a:t>
            </a:r>
            <a:r>
              <a:rPr lang="en-GB" sz="1100" dirty="0" smtClean="0">
                <a:latin typeface="Cambria" panose="02040503050406030204" pitchFamily="18" charset="0"/>
              </a:rPr>
              <a:t>.</a:t>
            </a:r>
            <a:r>
              <a:rPr lang="en-GB" sz="1100" dirty="0">
                <a:latin typeface="Cambria" panose="02040503050406030204" pitchFamily="18" charset="0"/>
              </a:rPr>
              <a:t> </a:t>
            </a:r>
            <a:endParaRPr lang="en-US" sz="1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71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758825"/>
          </a:xfrm>
        </p:spPr>
        <p:txBody>
          <a:bodyPr/>
          <a:lstStyle/>
          <a:p>
            <a:pPr algn="l" eaLnBrk="1" hangingPunct="1"/>
            <a:r>
              <a:rPr lang="ro-RO" sz="2000" b="1" dirty="0" smtClean="0">
                <a:solidFill>
                  <a:srgbClr val="00465D"/>
                </a:solidFill>
                <a:latin typeface="Cambria" pitchFamily="18" charset="0"/>
              </a:rPr>
              <a:t>4. 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>2013 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>Investment costs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/>
            </a:r>
            <a:b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</a:br>
            <a:endParaRPr lang="en-US" sz="2000" b="1" dirty="0" smtClean="0">
              <a:solidFill>
                <a:srgbClr val="00465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EBF5-1CFA-42D7-B7E5-2E9E80C8FFB3}" type="slidenum">
              <a:rPr lang="en-US"/>
              <a:pPr/>
              <a:t>14</a:t>
            </a:fld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60338"/>
            <a:ext cx="1227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343609"/>
              </p:ext>
            </p:extLst>
          </p:nvPr>
        </p:nvGraphicFramePr>
        <p:xfrm>
          <a:off x="381000" y="1600200"/>
          <a:ext cx="8382000" cy="952500"/>
        </p:xfrm>
        <a:graphic>
          <a:graphicData uri="http://schemas.openxmlformats.org/drawingml/2006/table">
            <a:tbl>
              <a:tblPr/>
              <a:tblGrid>
                <a:gridCol w="1155700"/>
                <a:gridCol w="6769100"/>
                <a:gridCol w="457200"/>
              </a:tblGrid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149,425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Investment works</a:t>
                      </a:r>
                      <a:r>
                        <a:rPr kumimoji="0" lang="vi-VN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;</a:t>
                      </a:r>
                      <a:endParaRPr kumimoji="0" lang="vi-VN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73%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11,268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Transgaz’s contribution to 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Nabucco International capital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21,291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NTS tie-in installations under the NTS access rules approved by Government Resolution 1043/2004;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24,000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Investment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loan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installment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it-IT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payback</a:t>
                      </a:r>
                      <a:r>
                        <a:rPr kumimoji="0" lang="it-IT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endParaRPr kumimoji="0" lang="it-IT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12%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</a:t>
                      </a: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205,984</a:t>
                      </a:r>
                      <a:endParaRPr kumimoji="0" 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Investment total costs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25" marR="9525" marT="9525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3" name="TextBox 6"/>
          <p:cNvSpPr txBox="1">
            <a:spLocks noChangeArrowheads="1"/>
          </p:cNvSpPr>
          <p:nvPr/>
        </p:nvSpPr>
        <p:spPr bwMode="auto">
          <a:xfrm>
            <a:off x="457200" y="1371600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o-RO" sz="1000" b="1" dirty="0">
                <a:latin typeface="Cambria" pitchFamily="18" charset="0"/>
              </a:rPr>
              <a:t>        </a:t>
            </a:r>
            <a:r>
              <a:rPr lang="en-US" sz="1000" b="1" dirty="0" smtClean="0">
                <a:latin typeface="Cambria" pitchFamily="18" charset="0"/>
              </a:rPr>
              <a:t>thousand RON</a:t>
            </a:r>
            <a:endParaRPr lang="en-US" sz="1000" b="1" dirty="0">
              <a:latin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736850"/>
            <a:ext cx="8534400" cy="261938"/>
          </a:xfrm>
          <a:prstGeom prst="rect">
            <a:avLst/>
          </a:prstGeom>
        </p:spPr>
        <p:style>
          <a:lnRef idx="2">
            <a:schemeClr val="accent3"/>
          </a:lnRef>
          <a:fillRef idx="100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Investments amounting </a:t>
            </a:r>
            <a:r>
              <a:rPr lang="ro-RO" sz="11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204.831 </a:t>
            </a:r>
            <a:r>
              <a:rPr lang="en-US" sz="11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thousand RON  were made in 2013</a:t>
            </a:r>
            <a:r>
              <a:rPr lang="ro-RO" sz="11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.</a:t>
            </a:r>
            <a:endParaRPr lang="en-US" sz="11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Chart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225" y="3121025"/>
            <a:ext cx="8235950" cy="3054350"/>
          </a:xfrm>
          <a:prstGeom prst="rect">
            <a:avLst/>
          </a:prstGeom>
          <a:noFill/>
        </p:spPr>
      </p:pic>
      <p:sp useBgFill="1">
        <p:nvSpPr>
          <p:cNvPr id="9" name="TextBox 8"/>
          <p:cNvSpPr txBox="1"/>
          <p:nvPr/>
        </p:nvSpPr>
        <p:spPr>
          <a:xfrm>
            <a:off x="6096000" y="3276600"/>
            <a:ext cx="1143000" cy="276999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 smtClean="0"/>
              <a:t> </a:t>
            </a:r>
            <a:r>
              <a:rPr lang="en-US" sz="800" dirty="0"/>
              <a:t>I</a:t>
            </a:r>
            <a:r>
              <a:rPr lang="en-US" sz="800" dirty="0" smtClean="0"/>
              <a:t>nvestment </a:t>
            </a:r>
            <a:r>
              <a:rPr lang="en-US" sz="800" dirty="0" smtClean="0"/>
              <a:t>works</a:t>
            </a:r>
            <a:endParaRPr lang="ro-RO" sz="800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6096000" y="3810000"/>
            <a:ext cx="2819400" cy="52322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 smtClean="0"/>
              <a:t> </a:t>
            </a:r>
            <a:r>
              <a:rPr lang="en-US" sz="800" dirty="0" err="1" smtClean="0"/>
              <a:t>Transgaz</a:t>
            </a:r>
            <a:r>
              <a:rPr lang="en-US" sz="800" dirty="0" smtClean="0"/>
              <a:t> contribution to </a:t>
            </a:r>
            <a:r>
              <a:rPr lang="en-US" sz="800" dirty="0" err="1" smtClean="0"/>
              <a:t>Nabucco</a:t>
            </a:r>
            <a:r>
              <a:rPr lang="en-US" sz="800" dirty="0" smtClean="0"/>
              <a:t> International</a:t>
            </a:r>
            <a:endParaRPr lang="en-US" sz="800" dirty="0" smtClean="0"/>
          </a:p>
          <a:p>
            <a:r>
              <a:rPr lang="en-US" sz="800" dirty="0" smtClean="0"/>
              <a:t>capital</a:t>
            </a:r>
            <a:endParaRPr lang="en-US" sz="800" dirty="0" smtClean="0"/>
          </a:p>
          <a:p>
            <a:endParaRPr lang="ro-RO" sz="800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6096000" y="4495800"/>
            <a:ext cx="2819400" cy="52322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dirty="0" smtClean="0"/>
              <a:t> </a:t>
            </a:r>
            <a:r>
              <a:rPr lang="en-US" sz="800" dirty="0" smtClean="0">
                <a:latin typeface="Cambria" pitchFamily="18" charset="0"/>
              </a:rPr>
              <a:t>NTS tie-in installations under the NTS access rules approved by Government Resolution 1043/2004</a:t>
            </a:r>
          </a:p>
          <a:p>
            <a:endParaRPr lang="ro-RO" sz="800" dirty="0"/>
          </a:p>
        </p:txBody>
      </p:sp>
      <p:sp useBgFill="1">
        <p:nvSpPr>
          <p:cNvPr id="13" name="TextBox 12"/>
          <p:cNvSpPr txBox="1"/>
          <p:nvPr/>
        </p:nvSpPr>
        <p:spPr>
          <a:xfrm>
            <a:off x="6096000" y="5029200"/>
            <a:ext cx="2819400" cy="523220"/>
          </a:xfrm>
          <a:prstGeom prst="rect">
            <a:avLst/>
          </a:prstGeom>
        </p:spPr>
        <p:txBody>
          <a:bodyPr wrap="square" lIns="0" tIns="0" rIns="0" bIns="0" rtlCol="0" anchor="t" anchorCtr="0">
            <a:spAutoFit/>
          </a:bodyPr>
          <a:lstStyle/>
          <a:p>
            <a:pPr lvl="0"/>
            <a:r>
              <a:rPr lang="en-US" dirty="0" smtClean="0"/>
              <a:t> </a:t>
            </a:r>
            <a:r>
              <a:rPr lang="it-IT" sz="800" dirty="0" err="1" smtClean="0">
                <a:latin typeface="Cambria" pitchFamily="18" charset="0"/>
              </a:rPr>
              <a:t>Investment</a:t>
            </a:r>
            <a:r>
              <a:rPr lang="it-IT" sz="800" dirty="0" smtClean="0">
                <a:latin typeface="Cambria" pitchFamily="18" charset="0"/>
              </a:rPr>
              <a:t> </a:t>
            </a:r>
            <a:r>
              <a:rPr lang="it-IT" sz="800" dirty="0" err="1" smtClean="0">
                <a:latin typeface="Cambria" pitchFamily="18" charset="0"/>
              </a:rPr>
              <a:t>loan</a:t>
            </a:r>
            <a:r>
              <a:rPr lang="it-IT" sz="800" dirty="0" smtClean="0">
                <a:latin typeface="Cambria" pitchFamily="18" charset="0"/>
              </a:rPr>
              <a:t> </a:t>
            </a:r>
            <a:r>
              <a:rPr lang="it-IT" sz="800" dirty="0" err="1" smtClean="0">
                <a:latin typeface="Cambria" pitchFamily="18" charset="0"/>
              </a:rPr>
              <a:t>installment</a:t>
            </a:r>
            <a:r>
              <a:rPr lang="it-IT" sz="800" dirty="0" smtClean="0">
                <a:latin typeface="Cambria" pitchFamily="18" charset="0"/>
              </a:rPr>
              <a:t> </a:t>
            </a:r>
            <a:r>
              <a:rPr lang="it-IT" sz="800" dirty="0" err="1" smtClean="0">
                <a:latin typeface="Cambria" pitchFamily="18" charset="0"/>
              </a:rPr>
              <a:t>payback</a:t>
            </a:r>
            <a:r>
              <a:rPr lang="it-IT" sz="800" dirty="0" smtClean="0">
                <a:latin typeface="Cambria" pitchFamily="18" charset="0"/>
              </a:rPr>
              <a:t> </a:t>
            </a:r>
            <a:endParaRPr lang="it-IT" sz="800" dirty="0" smtClean="0">
              <a:solidFill>
                <a:srgbClr val="000000"/>
              </a:solidFill>
              <a:latin typeface="Cambria" pitchFamily="18" charset="0"/>
            </a:endParaRPr>
          </a:p>
          <a:p>
            <a:endParaRPr lang="en-US" sz="800" dirty="0" smtClean="0">
              <a:latin typeface="Cambria" pitchFamily="18" charset="0"/>
            </a:endParaRPr>
          </a:p>
          <a:p>
            <a:endParaRPr lang="ro-RO" sz="800" dirty="0"/>
          </a:p>
        </p:txBody>
      </p:sp>
    </p:spTree>
    <p:extLst>
      <p:ext uri="{BB962C8B-B14F-4D97-AF65-F5344CB8AC3E}">
        <p14:creationId xmlns:p14="http://schemas.microsoft.com/office/powerpoint/2010/main" val="247662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4800" y="392113"/>
            <a:ext cx="6400800" cy="758825"/>
          </a:xfrm>
        </p:spPr>
        <p:txBody>
          <a:bodyPr/>
          <a:lstStyle/>
          <a:p>
            <a:pPr algn="l" eaLnBrk="1" hangingPunct="1"/>
            <a:r>
              <a:rPr lang="ro-RO" sz="2000" b="1" dirty="0" smtClean="0">
                <a:solidFill>
                  <a:srgbClr val="00465D"/>
                </a:solidFill>
                <a:latin typeface="Cambria" pitchFamily="18" charset="0"/>
              </a:rPr>
              <a:t>5. 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>Economic and financial indicators as at</a:t>
            </a:r>
            <a:r>
              <a:rPr lang="ro-RO" sz="2000" b="1" dirty="0" smtClean="0">
                <a:solidFill>
                  <a:srgbClr val="00465D"/>
                </a:solidFill>
                <a:latin typeface="Cambria" pitchFamily="18" charset="0"/>
              </a:rPr>
              <a:t> 31.12.2013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/>
            </a:r>
            <a:b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</a:br>
            <a:endParaRPr lang="en-US" sz="2000" b="1" dirty="0" smtClean="0">
              <a:solidFill>
                <a:srgbClr val="00465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47F6E-9116-4AD9-930B-1E7E8A948C2F}" type="slidenum">
              <a:rPr lang="en-US"/>
              <a:pPr/>
              <a:t>15</a:t>
            </a:fld>
            <a:endParaRPr lang="en-US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60338"/>
            <a:ext cx="1227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609848"/>
              </p:ext>
            </p:extLst>
          </p:nvPr>
        </p:nvGraphicFramePr>
        <p:xfrm>
          <a:off x="460374" y="1524000"/>
          <a:ext cx="3678288" cy="1654179"/>
        </p:xfrm>
        <a:graphic>
          <a:graphicData uri="http://schemas.openxmlformats.org/drawingml/2006/table">
            <a:tbl>
              <a:tblPr/>
              <a:tblGrid>
                <a:gridCol w="2088431"/>
                <a:gridCol w="836767"/>
                <a:gridCol w="753090"/>
              </a:tblGrid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2013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2012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EBITDA/total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sales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47.97%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39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87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EBITDA/equity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23.08%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17.72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Gross profit rate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28.93%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29.59%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Rate of return on capital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10.96%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11.02%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Current ratio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2.19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1.58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Quick ratio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2.09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1.48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Gearing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0.78%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1.61%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Interest coverage ratio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18</a:t>
                      </a: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.51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93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.</a:t>
                      </a:r>
                      <a:r>
                        <a:rPr kumimoji="0" lang="ro-RO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Turnover speed for clients debit</a:t>
                      </a:r>
                      <a:r>
                        <a:rPr kumimoji="0" lang="ro-R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-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days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97.94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104,94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Chart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7010400" cy="2517775"/>
          </a:xfrm>
          <a:prstGeom prst="rect">
            <a:avLst/>
          </a:prstGeom>
          <a:noFill/>
        </p:spPr>
      </p:pic>
      <p:pic>
        <p:nvPicPr>
          <p:cNvPr id="10" name="Chart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524000"/>
            <a:ext cx="4114800" cy="2286000"/>
          </a:xfrm>
          <a:prstGeom prst="rect">
            <a:avLst/>
          </a:prstGeom>
          <a:noFill/>
        </p:spPr>
      </p:pic>
      <p:sp useBgFill="1">
        <p:nvSpPr>
          <p:cNvPr id="8" name="TextBox 7"/>
          <p:cNvSpPr txBox="1"/>
          <p:nvPr/>
        </p:nvSpPr>
        <p:spPr>
          <a:xfrm>
            <a:off x="5257800" y="3352800"/>
            <a:ext cx="320040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  </a:t>
            </a:r>
            <a:r>
              <a:rPr lang="en-US" sz="800" b="1" dirty="0" smtClean="0"/>
              <a:t>Current ratio                                                       Quick ratio</a:t>
            </a:r>
            <a:endParaRPr lang="ro-RO" sz="800" b="1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1371600" y="5791200"/>
            <a:ext cx="632460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EBITDA/total </a:t>
            </a:r>
            <a:r>
              <a:rPr lang="en-US" sz="800" b="1" dirty="0" smtClean="0"/>
              <a:t>sales                          </a:t>
            </a:r>
            <a:r>
              <a:rPr lang="en-US" sz="800" b="1" dirty="0" smtClean="0"/>
              <a:t>EBITDA/equity                                   Gross </a:t>
            </a:r>
            <a:r>
              <a:rPr lang="en-US" sz="800" b="1" dirty="0" smtClean="0"/>
              <a:t>profit rate                  </a:t>
            </a:r>
            <a:r>
              <a:rPr lang="en-US" sz="800" b="1" dirty="0" err="1" smtClean="0"/>
              <a:t>Rate</a:t>
            </a:r>
            <a:r>
              <a:rPr lang="en-US" sz="800" b="1" dirty="0" smtClean="0"/>
              <a:t> of return </a:t>
            </a:r>
            <a:r>
              <a:rPr lang="en-US" sz="800" b="1" dirty="0" smtClean="0"/>
              <a:t> on </a:t>
            </a:r>
            <a:r>
              <a:rPr lang="en-US" sz="800" b="1" dirty="0" smtClean="0"/>
              <a:t>capital</a:t>
            </a:r>
            <a:endParaRPr lang="ro-RO" sz="800" b="1" dirty="0"/>
          </a:p>
        </p:txBody>
      </p:sp>
    </p:spTree>
    <p:extLst>
      <p:ext uri="{BB962C8B-B14F-4D97-AF65-F5344CB8AC3E}">
        <p14:creationId xmlns:p14="http://schemas.microsoft.com/office/powerpoint/2010/main" val="73675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8B358-201F-4137-8347-7B85D5D9008F}" type="slidenum">
              <a:rPr lang="en-US"/>
              <a:pPr/>
              <a:t>16</a:t>
            </a:fld>
            <a:endParaRPr lang="en-US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338"/>
            <a:ext cx="1227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080375" cy="533400"/>
          </a:xfrm>
        </p:spPr>
        <p:txBody>
          <a:bodyPr/>
          <a:lstStyle/>
          <a:p>
            <a:pPr algn="l" eaLnBrk="1" hangingPunct="1"/>
            <a:r>
              <a:rPr lang="ro-RO" sz="2200" b="1" dirty="0" smtClean="0">
                <a:solidFill>
                  <a:srgbClr val="00465D"/>
                </a:solidFill>
                <a:latin typeface="Cambria" pitchFamily="18" charset="0"/>
              </a:rPr>
              <a:t>6. </a:t>
            </a:r>
            <a:r>
              <a:rPr lang="en-US" sz="2200" b="1" dirty="0" smtClean="0">
                <a:solidFill>
                  <a:srgbClr val="00465D"/>
                </a:solidFill>
                <a:latin typeface="Cambria" pitchFamily="18" charset="0"/>
              </a:rPr>
              <a:t>Shareholders</a:t>
            </a:r>
            <a:endParaRPr lang="en-US" b="1" dirty="0" smtClean="0">
              <a:solidFill>
                <a:srgbClr val="00465D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57589"/>
              </p:ext>
            </p:extLst>
          </p:nvPr>
        </p:nvGraphicFramePr>
        <p:xfrm>
          <a:off x="1143000" y="1600200"/>
          <a:ext cx="7089775" cy="1266825"/>
        </p:xfrm>
        <a:graphic>
          <a:graphicData uri="http://schemas.openxmlformats.org/drawingml/2006/table">
            <a:tbl>
              <a:tblPr/>
              <a:tblGrid>
                <a:gridCol w="1684338"/>
                <a:gridCol w="1303337"/>
                <a:gridCol w="1289050"/>
                <a:gridCol w="1230313"/>
                <a:gridCol w="1582737"/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January</a:t>
                      </a:r>
                      <a:r>
                        <a:rPr kumimoji="0" 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2008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             January</a:t>
                      </a:r>
                      <a:r>
                        <a:rPr kumimoji="0" 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2013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25 April 2013 </a:t>
                      </a:r>
                      <a:endParaRPr kumimoji="0" lang="ro-RO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after the</a:t>
                      </a:r>
                      <a:r>
                        <a:rPr kumimoji="0" lang="ro-RO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 SPO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Dec. 2013  after  FP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sell-off TGN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shares 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MECMA/MFP/SGG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75.0123%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73.5097%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58.5097%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58.5097%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Fondul Proprietatea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14.9876%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14.9876%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14.9876%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0.0000%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Free float  of which: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9.9999%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11.5025%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26.5027%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41.4903%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E1E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Natural persons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6.2016%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5.0799%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6.9432%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11.5706%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Legal persons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3.7983%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6.4226%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19.5595%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29.9197%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9510" marR="9510" marT="951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51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6" name="Chart 7"/>
          <p:cNvGraphicFramePr>
            <a:graphicFrameLocks/>
          </p:cNvGraphicFramePr>
          <p:nvPr/>
        </p:nvGraphicFramePr>
        <p:xfrm>
          <a:off x="558800" y="2997200"/>
          <a:ext cx="3529013" cy="284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Worksheet" r:id="rId4" imgW="3533843" imgH="2848065" progId="Excel.Sheet.8">
                  <p:embed/>
                </p:oleObj>
              </mc:Choice>
              <mc:Fallback>
                <p:oleObj name="Worksheet" r:id="rId4" imgW="3533843" imgH="284806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997200"/>
                        <a:ext cx="3529013" cy="284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hart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3025" y="3200400"/>
            <a:ext cx="4578350" cy="2743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3000" y="5562600"/>
            <a:ext cx="1676400" cy="1384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endParaRPr lang="en-US" sz="300" b="1" dirty="0" smtClean="0"/>
          </a:p>
          <a:p>
            <a:r>
              <a:rPr lang="en-US" sz="600" b="1" dirty="0" smtClean="0"/>
              <a:t>General Secretariat of the Government</a:t>
            </a:r>
            <a:endParaRPr lang="ro-RO" sz="600" b="1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5867400" y="5638800"/>
            <a:ext cx="1905000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Number of shareholders</a:t>
            </a:r>
            <a:endParaRPr lang="ro-RO" sz="800" b="1" dirty="0"/>
          </a:p>
        </p:txBody>
      </p:sp>
    </p:spTree>
    <p:extLst>
      <p:ext uri="{BB962C8B-B14F-4D97-AF65-F5344CB8AC3E}">
        <p14:creationId xmlns:p14="http://schemas.microsoft.com/office/powerpoint/2010/main" val="405082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6313-2D13-4EB1-8BEB-20B3F05D035D}" type="slidenum">
              <a:rPr lang="en-US"/>
              <a:pPr/>
              <a:t>17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60338"/>
            <a:ext cx="1227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o-RO" sz="2200" b="1" dirty="0" smtClean="0">
                <a:solidFill>
                  <a:srgbClr val="00465D"/>
                </a:solidFill>
                <a:latin typeface="Cambria" pitchFamily="18" charset="0"/>
              </a:rPr>
              <a:t>7. </a:t>
            </a:r>
            <a:r>
              <a:rPr lang="en-US" sz="2200" b="1" dirty="0" smtClean="0">
                <a:solidFill>
                  <a:srgbClr val="00465D"/>
                </a:solidFill>
                <a:latin typeface="Cambria" pitchFamily="18" charset="0"/>
              </a:rPr>
              <a:t>Peer comparison (2013 </a:t>
            </a:r>
            <a:r>
              <a:rPr lang="en-US" sz="2200" b="1" dirty="0" err="1" smtClean="0">
                <a:solidFill>
                  <a:srgbClr val="00465D"/>
                </a:solidFill>
                <a:latin typeface="Cambria" pitchFamily="18" charset="0"/>
              </a:rPr>
              <a:t>y.e</a:t>
            </a:r>
            <a:r>
              <a:rPr lang="en-US" sz="2200" b="1" dirty="0" smtClean="0">
                <a:solidFill>
                  <a:srgbClr val="00465D"/>
                </a:solidFill>
                <a:latin typeface="Cambria" pitchFamily="18" charset="0"/>
              </a:rPr>
              <a:t>.)</a:t>
            </a:r>
            <a:endParaRPr lang="en-US" b="1" dirty="0" smtClean="0">
              <a:solidFill>
                <a:srgbClr val="00465D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30370"/>
              </p:ext>
            </p:extLst>
          </p:nvPr>
        </p:nvGraphicFramePr>
        <p:xfrm>
          <a:off x="457200" y="1524000"/>
          <a:ext cx="8305800" cy="1676402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2393197"/>
                <a:gridCol w="1126210"/>
                <a:gridCol w="1313912"/>
                <a:gridCol w="1783166"/>
                <a:gridCol w="1689315"/>
              </a:tblGrid>
              <a:tr h="2394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  <a:latin typeface="Cambria" panose="02040503050406030204" pitchFamily="18" charset="0"/>
                        </a:rPr>
                        <a:t>Company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P/E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P/BV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EV/EBITDA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Enagas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Spain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11.76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2.2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7.83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SNAM Rete Gas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Italy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14.61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2.39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9.71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Fluxys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  <a:latin typeface="Cambria" panose="02040503050406030204" pitchFamily="18" charset="0"/>
                        </a:rPr>
                        <a:t>Belgium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27.78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2.7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10.51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Media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18.05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2.43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9.35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err="1">
                          <a:effectLst/>
                          <a:latin typeface="Cambria" panose="02040503050406030204" pitchFamily="18" charset="0"/>
                        </a:rPr>
                        <a:t>Transgaz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Romania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6.87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0.75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effectLst/>
                          <a:latin typeface="Cambria" panose="02040503050406030204" pitchFamily="18" charset="0"/>
                        </a:rPr>
                        <a:t>4.33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39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Premium /Discount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-62%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Cambria" panose="02040503050406030204" pitchFamily="18" charset="0"/>
                        </a:rPr>
                        <a:t>-69%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Cambria" panose="02040503050406030204" pitchFamily="18" charset="0"/>
                        </a:rPr>
                        <a:t>-54%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3835" name="TextBox 22"/>
          <p:cNvSpPr txBox="1">
            <a:spLocks noChangeArrowheads="1"/>
          </p:cNvSpPr>
          <p:nvPr/>
        </p:nvSpPr>
        <p:spPr bwMode="auto">
          <a:xfrm>
            <a:off x="5867400" y="3636963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000" b="1" dirty="0" smtClean="0">
                <a:latin typeface="Cambria" pitchFamily="18" charset="0"/>
              </a:rPr>
              <a:t>Mkt. Cap CAGR  </a:t>
            </a:r>
            <a:r>
              <a:rPr lang="en-US" sz="1000" b="1" dirty="0">
                <a:latin typeface="Cambria" pitchFamily="18" charset="0"/>
              </a:rPr>
              <a:t>7.2%</a:t>
            </a:r>
          </a:p>
        </p:txBody>
      </p:sp>
      <p:pic>
        <p:nvPicPr>
          <p:cNvPr id="14" name="Chart 1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8156575" cy="262096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 flipV="1">
            <a:off x="1143000" y="3962400"/>
            <a:ext cx="1371600" cy="457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14600" y="3962400"/>
            <a:ext cx="1219200" cy="1524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33800" y="3657600"/>
            <a:ext cx="1447800" cy="457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81600" y="3657600"/>
            <a:ext cx="1219200" cy="838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400800" y="4495800"/>
            <a:ext cx="1295400" cy="228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 useBgFill="1">
        <p:nvSpPr>
          <p:cNvPr id="16" name="TextBox 15"/>
          <p:cNvSpPr txBox="1"/>
          <p:nvPr/>
        </p:nvSpPr>
        <p:spPr>
          <a:xfrm>
            <a:off x="3276600" y="5943600"/>
            <a:ext cx="12192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/>
              <a:t>Market capitalization RON</a:t>
            </a:r>
          </a:p>
          <a:p>
            <a:endParaRPr lang="ro-RO" sz="700" b="1" dirty="0"/>
          </a:p>
        </p:txBody>
      </p:sp>
      <p:sp useBgFill="1">
        <p:nvSpPr>
          <p:cNvPr id="18" name="TextBox 17"/>
          <p:cNvSpPr txBox="1"/>
          <p:nvPr/>
        </p:nvSpPr>
        <p:spPr>
          <a:xfrm>
            <a:off x="4800600" y="5943600"/>
            <a:ext cx="152400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700" b="1" dirty="0" smtClean="0"/>
              <a:t>Market capitalization  EUR</a:t>
            </a:r>
          </a:p>
          <a:p>
            <a:endParaRPr lang="ro-RO" sz="700" b="1" dirty="0"/>
          </a:p>
        </p:txBody>
      </p:sp>
    </p:spTree>
    <p:extLst>
      <p:ext uri="{BB962C8B-B14F-4D97-AF65-F5344CB8AC3E}">
        <p14:creationId xmlns:p14="http://schemas.microsoft.com/office/powerpoint/2010/main" val="343878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0424116"/>
              </p:ext>
            </p:extLst>
          </p:nvPr>
        </p:nvGraphicFramePr>
        <p:xfrm>
          <a:off x="838200" y="1676400"/>
          <a:ext cx="7620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8.Management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66842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861048" cy="75895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Cambria" panose="02040503050406030204" pitchFamily="18" charset="0"/>
              </a:rPr>
              <a:t>Summary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7203607"/>
              </p:ext>
            </p:extLst>
          </p:nvPr>
        </p:nvGraphicFramePr>
        <p:xfrm>
          <a:off x="304800" y="1600200"/>
          <a:ext cx="8534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82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239000" cy="628613"/>
          </a:xfrm>
        </p:spPr>
        <p:txBody>
          <a:bodyPr>
            <a:normAutofit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o-RO" sz="2000" b="1" dirty="0">
                <a:latin typeface="Cambria" panose="02040503050406030204" pitchFamily="18" charset="0"/>
              </a:rPr>
              <a:t>1. </a:t>
            </a:r>
            <a:r>
              <a:rPr lang="en-US" sz="2000" b="1" dirty="0">
                <a:latin typeface="Cambria" panose="02040503050406030204" pitchFamily="18" charset="0"/>
              </a:rPr>
              <a:t>Income statement as of </a:t>
            </a:r>
            <a:r>
              <a:rPr lang="ro-RO" sz="2000" b="1" dirty="0">
                <a:latin typeface="Cambria" panose="02040503050406030204" pitchFamily="18" charset="0"/>
              </a:rPr>
              <a:t>31.12.2013</a:t>
            </a:r>
            <a:endParaRPr lang="en-US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558424"/>
              </p:ext>
            </p:extLst>
          </p:nvPr>
        </p:nvGraphicFramePr>
        <p:xfrm>
          <a:off x="301625" y="1579169"/>
          <a:ext cx="8534400" cy="448865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4443877"/>
                <a:gridCol w="1149898"/>
                <a:gridCol w="1090008"/>
                <a:gridCol w="979210"/>
                <a:gridCol w="871407"/>
              </a:tblGrid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 smtClean="0">
                          <a:effectLst/>
                          <a:latin typeface="Cambria" panose="02040503050406030204" pitchFamily="18" charset="0"/>
                        </a:rPr>
                        <a:t>COMPREHENSIVE INCOME  -RON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31.12.2013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31.12.2012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 smtClean="0">
                          <a:effectLst/>
                          <a:latin typeface="Cambria" panose="02040503050406030204" pitchFamily="18" charset="0"/>
                        </a:rPr>
                        <a:t>CHANGES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absolute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relative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Revenues from domestic  gas transmission activity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1,210,480,230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1,052,112,211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158,368,019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15.05%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Revenues from international gas transmission activity</a:t>
                      </a:r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268,537,107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275,875,022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-7,337,915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-2.66%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Other revenues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  <a:latin typeface="Cambria" panose="02040503050406030204" pitchFamily="18" charset="0"/>
                        </a:rPr>
                        <a:t>37,440,227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  <a:latin typeface="Cambria" panose="02040503050406030204" pitchFamily="18" charset="0"/>
                        </a:rPr>
                        <a:t>37,382,118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  <a:latin typeface="Cambria" panose="02040503050406030204" pitchFamily="18" charset="0"/>
                        </a:rPr>
                        <a:t>58,109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u="none" strike="noStrike" dirty="0">
                          <a:effectLst/>
                          <a:latin typeface="Cambria" panose="02040503050406030204" pitchFamily="18" charset="0"/>
                        </a:rPr>
                        <a:t>0.16%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Revenues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from operations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1,516,457,564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1,365,369,351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151,088,213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11.07%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Depreciation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(180,894,433)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(164,539,650)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(16,354,783)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9.94%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Wages, salaries and other employee-related</a:t>
                      </a:r>
                      <a:r>
                        <a:rPr lang="en-US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expenses</a:t>
                      </a:r>
                      <a:endParaRPr lang="vi-VN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(292,079,720)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(284,268,737)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(7,810,983)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2.75%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Technological consumption, materials and consumables used</a:t>
                      </a:r>
                      <a:endParaRPr lang="en-US" sz="1000" b="0" i="1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(121,422,078)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(145,183,283)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23,761,205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-16.37%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Royalty expenses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(147,901,734)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(132,798,723)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(15,103,011)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11.37%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Maintenance and transportation</a:t>
                      </a:r>
                      <a:endParaRPr lang="en-US" sz="1000" b="0" i="1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(71,644,490)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(111,307,785)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39,663,295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-35.63%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Other employee benefits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(54,912,669)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(51,479,308)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(3,433,361)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6.67%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Taxes</a:t>
                      </a:r>
                      <a:r>
                        <a:rPr lang="en-US" sz="10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and other amounts payable to the State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(54,342,445)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(15,531,417)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(38,811,028)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249.89%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Expenses with provision for employee benefits</a:t>
                      </a:r>
                      <a:endParaRPr lang="en-US" sz="1000" b="0" i="1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(1,691,969)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(30,767,646)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29,075,677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-94.50%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Expenses</a:t>
                      </a:r>
                      <a:r>
                        <a:rPr lang="en-US" sz="10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with provision for risks and expenses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(8,609,654)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(5,100,602)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(3,509,052)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68.80%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i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Other</a:t>
                      </a:r>
                      <a:r>
                        <a:rPr lang="en-US" sz="1000" i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operating expenses</a:t>
                      </a:r>
                      <a:endParaRPr lang="en-US" sz="1000" b="0" i="1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(54,318,441)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(59,471,143)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5,152,702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i="1" u="none" strike="noStrike" dirty="0">
                          <a:effectLst/>
                          <a:latin typeface="Cambria" panose="02040503050406030204" pitchFamily="18" charset="0"/>
                        </a:rPr>
                        <a:t>-8.66%</a:t>
                      </a:r>
                      <a:endParaRPr lang="en-US" sz="1000" b="0" i="1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Total operating expenses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(987,817,633)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(1,000,448,294)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12,630,661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-1.26%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Operating profit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528,639,931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364,921,057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163,718,874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44.86%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Financial</a:t>
                      </a:r>
                      <a:r>
                        <a:rPr lang="en-US" sz="10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revenues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40,777,695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54,789,614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(14,011,919)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-25.57%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Financial</a:t>
                      </a:r>
                      <a:r>
                        <a:rPr lang="en-US" sz="10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costs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(141,597,037)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(26,795,040)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(114,801,997)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428.44%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Financial</a:t>
                      </a:r>
                      <a:r>
                        <a:rPr lang="en-US" sz="10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income,  net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(100,819,342)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27,994,574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(128,813,916)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-460.14%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Profit before</a:t>
                      </a:r>
                      <a:r>
                        <a:rPr lang="en-US" sz="10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tax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427,820,589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392,915,631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34,904,958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8.88%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Income tax expense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(90,954,790)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(63,610,388)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(27,344,402)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42.99%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Period related net profit and total comprehensive income</a:t>
                      </a:r>
                      <a:endParaRPr lang="en-US" sz="10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336,865,799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329,305,243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7,560,556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u="none" strike="noStrike" dirty="0">
                          <a:effectLst/>
                          <a:latin typeface="Cambria" panose="02040503050406030204" pitchFamily="18" charset="0"/>
                        </a:rPr>
                        <a:t>2.30%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795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Basic and diluted result per share ( expressed in RON/share)</a:t>
                      </a:r>
                      <a:endParaRPr lang="en-US" sz="1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28.61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27.97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0.64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2.30%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8977" marR="8977" marT="897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162800" cy="628613"/>
          </a:xfrm>
        </p:spPr>
        <p:txBody>
          <a:bodyPr>
            <a:normAutofit fontScale="90000"/>
          </a:bodyPr>
          <a:lstStyle/>
          <a:p>
            <a:pPr lvl="0" algn="l"/>
            <a:r>
              <a:rPr lang="ro-RO" sz="2200" b="1" dirty="0" smtClean="0">
                <a:latin typeface="Cambria" panose="02040503050406030204" pitchFamily="18" charset="0"/>
              </a:rPr>
              <a:t/>
            </a:r>
            <a:br>
              <a:rPr lang="ro-RO" sz="2200" b="1" dirty="0" smtClean="0">
                <a:latin typeface="Cambria" panose="02040503050406030204" pitchFamily="18" charset="0"/>
              </a:rPr>
            </a:br>
            <a:r>
              <a:rPr lang="ro-RO" sz="2200" b="1" dirty="0">
                <a:latin typeface="Cambria" panose="02040503050406030204" pitchFamily="18" charset="0"/>
              </a:rPr>
              <a:t/>
            </a:r>
            <a:br>
              <a:rPr lang="ro-RO" sz="2200" b="1" dirty="0">
                <a:latin typeface="Cambria" panose="02040503050406030204" pitchFamily="18" charset="0"/>
              </a:rPr>
            </a:br>
            <a:r>
              <a:rPr lang="ro-RO" sz="2200" b="1" dirty="0" smtClean="0">
                <a:latin typeface="Cambria" panose="02040503050406030204" pitchFamily="18" charset="0"/>
              </a:rPr>
              <a:t>2</a:t>
            </a:r>
            <a:r>
              <a:rPr lang="en-US" sz="2200" b="1" dirty="0" smtClean="0">
                <a:latin typeface="Cambria" panose="02040503050406030204" pitchFamily="18" charset="0"/>
              </a:rPr>
              <a:t>. Balance sheet as of </a:t>
            </a:r>
            <a:r>
              <a:rPr lang="ro-RO" sz="2200" b="1" dirty="0" smtClean="0">
                <a:latin typeface="Cambria" panose="02040503050406030204" pitchFamily="18" charset="0"/>
              </a:rPr>
              <a:t>31.12.2013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936980"/>
              </p:ext>
            </p:extLst>
          </p:nvPr>
        </p:nvGraphicFramePr>
        <p:xfrm>
          <a:off x="304800" y="1447800"/>
          <a:ext cx="8534401" cy="4737227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3798930"/>
                <a:gridCol w="1319072"/>
                <a:gridCol w="1319072"/>
                <a:gridCol w="1253120"/>
                <a:gridCol w="844207"/>
              </a:tblGrid>
              <a:tr h="2039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FINACIAL</a:t>
                      </a:r>
                      <a:r>
                        <a:rPr lang="en-US" sz="8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POSITION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31 .12.2013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31.12.2012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CHANGES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smtClean="0">
                          <a:effectLst/>
                          <a:latin typeface="Cambria" panose="02040503050406030204" pitchFamily="18" charset="0"/>
                        </a:rPr>
                        <a:t>ASSETS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absolute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relative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noFill/>
                  </a:tcPr>
                </a:tc>
              </a:tr>
              <a:tr h="14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Non-current assets</a:t>
                      </a:r>
                      <a:r>
                        <a:rPr lang="en-US" sz="8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Intangible</a:t>
                      </a:r>
                      <a:r>
                        <a:rPr lang="en-US" sz="8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assets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2,532,641,542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2,495,791,792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36,849,750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1.48%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Tangible assets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697,217,545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742,427,911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-45,210,366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-6.09%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13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Financial assets available for sale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5,953,263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105,356,906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-99,403,643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-94.35%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3,235,812,350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3,343,576,609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-107,764,259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-3.22%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054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Current</a:t>
                      </a:r>
                      <a:r>
                        <a:rPr lang="en-US" sz="8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assets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Inventories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33,526,925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35,827,551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-2,300,626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-6.42%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23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Trade and other receivables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401,261,834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347,781,745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53,480,089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15.38%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34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Cash and cash equivalents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267,261,147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178,637,942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88,623,205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49.61%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702,049,906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562,247,238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139,802,668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24.86%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64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TOTAL ASSETS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3,937,862,256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3,905,823,847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32,038,409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0.82%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EQUITY AND LIABILITIES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4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Equity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34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Share capital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117,738,440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117,738,440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640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Capital adjustments as a result of </a:t>
                      </a:r>
                      <a:r>
                        <a:rPr lang="en-US" sz="8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hyperinflation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441,418,396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441,418,396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4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Share premium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247,478,865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247,478,865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23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Other reserves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1,265,796,861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1,265,796,861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4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Retained earnings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1,001,344,420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915,143,887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86,200,533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9.42%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13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3,073,776,982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2,987,576,449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86,200,533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2.89%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Long term liabilities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3474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Long term loans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24,000,000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48,000,000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-24,000,000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-50.00%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288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Provision for employee benefits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64,005,778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62,313,809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1,691,969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2.72%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Deferred</a:t>
                      </a:r>
                      <a:r>
                        <a:rPr lang="en-US" sz="800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income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370,180,329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362,261,072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7,919,257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2.19%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Deferred tax liability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85,283,060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90,372,543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-5,089,483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-5.63%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230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543,469,168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562,947,424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-19,478,256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-3.46%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Current liabilities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Trade and other payables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262,081,029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255,368,831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6,712,198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2.63%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Provision for risks and charges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27,200,907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18,591,252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8,609,655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46.31%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Current income tax liabilities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7,334,168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57,339,891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-50,005,723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-87.21%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Short term loans</a:t>
                      </a:r>
                      <a:endParaRPr lang="en-U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24,000,000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24,000,000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567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320,616,106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355,299,974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-34,683,868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-9.76%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/>
                </a:tc>
              </a:tr>
              <a:tr h="117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Total liabilities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864,085,274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918,247,398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-54,162,124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-5.90%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6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noProof="0" dirty="0" smtClean="0">
                          <a:effectLst/>
                          <a:latin typeface="Cambria" panose="02040503050406030204" pitchFamily="18" charset="0"/>
                        </a:rPr>
                        <a:t>Total equity</a:t>
                      </a:r>
                      <a:r>
                        <a:rPr lang="en-US" sz="800" b="1" u="none" strike="noStrike" baseline="0" noProof="0" dirty="0" smtClean="0">
                          <a:effectLst/>
                          <a:latin typeface="Cambria" panose="02040503050406030204" pitchFamily="18" charset="0"/>
                        </a:rPr>
                        <a:t> and liabilities</a:t>
                      </a:r>
                      <a:endParaRPr lang="en-US" sz="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3,937,862,256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3,905,823,847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32,038,409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  <a:latin typeface="Cambria" panose="02040503050406030204" pitchFamily="18" charset="0"/>
                        </a:rPr>
                        <a:t>0.82%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5859" marR="5859" marT="5859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 smtClean="0">
                <a:latin typeface="Cambria" panose="02040503050406030204" pitchFamily="18" charset="0"/>
              </a:rPr>
              <a:t>Main </a:t>
            </a:r>
            <a:r>
              <a:rPr lang="en-US" sz="2000" b="1" dirty="0" smtClean="0">
                <a:latin typeface="Cambria" panose="02040503050406030204" pitchFamily="18" charset="0"/>
              </a:rPr>
              <a:t>earnings’ drivers (</a:t>
            </a:r>
            <a:r>
              <a:rPr lang="ro-RO" sz="2000" b="1" dirty="0" smtClean="0">
                <a:latin typeface="Cambria" panose="02040503050406030204" pitchFamily="18" charset="0"/>
              </a:rPr>
              <a:t>1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990600"/>
            <a:ext cx="4275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Revenue growth in 2013 compared to </a:t>
            </a:r>
            <a:r>
              <a:rPr lang="ro-RO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2012</a:t>
            </a:r>
            <a:endParaRPr lang="en-US" sz="1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484792"/>
              </p:ext>
            </p:extLst>
          </p:nvPr>
        </p:nvGraphicFramePr>
        <p:xfrm>
          <a:off x="304800" y="1600200"/>
          <a:ext cx="8534400" cy="456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88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2080"/>
            <a:ext cx="8534400" cy="419920"/>
          </a:xfrm>
        </p:spPr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>
                <a:latin typeface="Cambria" panose="02040503050406030204" pitchFamily="18" charset="0"/>
              </a:rPr>
              <a:t>Main earnings’ drivers (</a:t>
            </a:r>
            <a:r>
              <a:rPr lang="ro-RO" sz="2000" b="1" dirty="0" smtClean="0">
                <a:latin typeface="Cambria" panose="02040503050406030204" pitchFamily="18" charset="0"/>
              </a:rPr>
              <a:t>2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3566921"/>
              </p:ext>
            </p:extLst>
          </p:nvPr>
        </p:nvGraphicFramePr>
        <p:xfrm>
          <a:off x="453002" y="1600200"/>
          <a:ext cx="8458200" cy="470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935764" y="762000"/>
            <a:ext cx="7987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Aggressive savings policy lowers operating expenses in 2013 (thousand RON</a:t>
            </a:r>
            <a:r>
              <a:rPr lang="ro-RO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2133600" y="160020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Operating expenses 2013 </a:t>
            </a:r>
            <a:r>
              <a:rPr lang="en-US" sz="1600" b="1" dirty="0">
                <a:latin typeface="Cambria" pitchFamily="18" charset="0"/>
              </a:rPr>
              <a:t>compared to 2012 (thousand </a:t>
            </a:r>
            <a:r>
              <a:rPr lang="en-US" sz="1600" b="1" dirty="0" smtClean="0">
                <a:latin typeface="Cambria" pitchFamily="18" charset="0"/>
              </a:rPr>
              <a:t>RON)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9079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2080"/>
            <a:ext cx="8534400" cy="419920"/>
          </a:xfrm>
        </p:spPr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>
                <a:latin typeface="Cambria" panose="02040503050406030204" pitchFamily="18" charset="0"/>
              </a:rPr>
              <a:t>Main earnings’ drivers (</a:t>
            </a:r>
            <a:r>
              <a:rPr lang="en-US" sz="2000" b="1" dirty="0">
                <a:latin typeface="Cambria" panose="02040503050406030204" pitchFamily="18" charset="0"/>
              </a:rPr>
              <a:t>3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935764" y="762000"/>
            <a:ext cx="79874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Tariff increase did not offset the influence of Nabucco provision</a:t>
            </a:r>
            <a:endParaRPr lang="en-US" sz="1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122916"/>
              </p:ext>
            </p:extLst>
          </p:nvPr>
        </p:nvGraphicFramePr>
        <p:xfrm>
          <a:off x="228600" y="1524000"/>
          <a:ext cx="8610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946"/>
            <a:ext cx="1227034" cy="4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42080"/>
            <a:ext cx="8534400" cy="419920"/>
          </a:xfrm>
        </p:spPr>
        <p:txBody>
          <a:bodyPr>
            <a:noAutofit/>
          </a:bodyPr>
          <a:lstStyle/>
          <a:p>
            <a:pPr lvl="0" algn="l"/>
            <a:r>
              <a:rPr lang="ro-RO" sz="2000" b="1" dirty="0" smtClean="0">
                <a:latin typeface="Cambria" panose="02040503050406030204" pitchFamily="18" charset="0"/>
              </a:rPr>
              <a:t>3. </a:t>
            </a:r>
            <a:r>
              <a:rPr lang="en-US" sz="2000" b="1" dirty="0">
                <a:latin typeface="Cambria" panose="02040503050406030204" pitchFamily="18" charset="0"/>
              </a:rPr>
              <a:t>Main earnings’ drivers </a:t>
            </a:r>
            <a:r>
              <a:rPr lang="en-US" sz="2000" b="1" dirty="0" smtClean="0">
                <a:latin typeface="Cambria" panose="02040503050406030204" pitchFamily="18" charset="0"/>
              </a:rPr>
              <a:t>(</a:t>
            </a:r>
            <a:r>
              <a:rPr lang="en-US" sz="2000" b="1" dirty="0">
                <a:latin typeface="Cambria" panose="02040503050406030204" pitchFamily="18" charset="0"/>
              </a:rPr>
              <a:t>4</a:t>
            </a:r>
            <a:r>
              <a:rPr lang="en-US" sz="2000" b="1" dirty="0" smtClean="0">
                <a:latin typeface="Cambria" panose="02040503050406030204" pitchFamily="18" charset="0"/>
              </a:rPr>
              <a:t>)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86200" y="762001"/>
            <a:ext cx="5068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The influence of </a:t>
            </a: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the expense </a:t>
            </a: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with the provision for </a:t>
            </a:r>
            <a:r>
              <a:rPr lang="ro-RO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Nabucco</a:t>
            </a: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ro-RO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(</a:t>
            </a:r>
            <a:r>
              <a:rPr lang="en-US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RON</a:t>
            </a:r>
            <a:r>
              <a:rPr lang="ro-RO" sz="1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)</a:t>
            </a:r>
            <a:endParaRPr lang="en-US" sz="1200" b="1" dirty="0" smtClean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285672"/>
              </p:ext>
            </p:extLst>
          </p:nvPr>
        </p:nvGraphicFramePr>
        <p:xfrm>
          <a:off x="2209800" y="1752600"/>
          <a:ext cx="4292600" cy="952500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3187700"/>
                <a:gridCol w="1104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u="none" strike="noStrike" dirty="0">
                          <a:effectLst/>
                          <a:latin typeface="Cambria" panose="02040503050406030204" pitchFamily="18" charset="0"/>
                        </a:rPr>
                        <a:t>Profit </a:t>
                      </a:r>
                      <a:r>
                        <a:rPr lang="it-IT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before</a:t>
                      </a:r>
                      <a:r>
                        <a:rPr lang="it-IT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tax without the provision for</a:t>
                      </a:r>
                      <a:r>
                        <a:rPr lang="it-IT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 Nabucco</a:t>
                      </a:r>
                      <a:endParaRPr lang="it-IT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538,491,721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Expenses</a:t>
                      </a:r>
                      <a:r>
                        <a:rPr lang="en-US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with the provision for</a:t>
                      </a:r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Nabucco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110,671,172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Profit </a:t>
                      </a:r>
                      <a:r>
                        <a:rPr lang="it-IT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before</a:t>
                      </a:r>
                      <a:r>
                        <a:rPr lang="it-IT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tax with the provision for</a:t>
                      </a:r>
                      <a:r>
                        <a:rPr lang="it-IT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Nabucco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427,820,549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Income tax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90,954,790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Period</a:t>
                      </a:r>
                      <a:r>
                        <a:rPr lang="en-US" sz="1000" u="none" strike="noStrike" baseline="0" dirty="0" smtClean="0">
                          <a:effectLst/>
                          <a:latin typeface="Cambria" panose="02040503050406030204" pitchFamily="18" charset="0"/>
                        </a:rPr>
                        <a:t> related  n</a:t>
                      </a:r>
                      <a:r>
                        <a:rPr lang="en-US" sz="1000" u="none" strike="noStrike" dirty="0" smtClean="0">
                          <a:effectLst/>
                          <a:latin typeface="Cambria" panose="02040503050406030204" pitchFamily="18" charset="0"/>
                        </a:rPr>
                        <a:t>et profit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  <a:latin typeface="Cambria" panose="02040503050406030204" pitchFamily="18" charset="0"/>
                        </a:rPr>
                        <a:t>336,865,759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76393"/>
              </p:ext>
            </p:extLst>
          </p:nvPr>
        </p:nvGraphicFramePr>
        <p:xfrm>
          <a:off x="533401" y="3124200"/>
          <a:ext cx="8229600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5012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EBE53-68D3-4E44-81FA-B0B35167A90D}" type="slidenum">
              <a:rPr lang="en-US"/>
              <a:pPr/>
              <a:t>9</a:t>
            </a:fld>
            <a:endParaRPr lang="en-US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60338"/>
            <a:ext cx="122713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580" name="Chart 7"/>
          <p:cNvGraphicFramePr>
            <a:graphicFrameLocks/>
          </p:cNvGraphicFramePr>
          <p:nvPr/>
        </p:nvGraphicFramePr>
        <p:xfrm>
          <a:off x="101600" y="5054600"/>
          <a:ext cx="398621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Worksheet" r:id="rId4" imgW="3991043" imgH="1371600" progId="Excel.Sheet.8">
                  <p:embed/>
                </p:oleObj>
              </mc:Choice>
              <mc:Fallback>
                <p:oleObj name="Worksheet" r:id="rId4" imgW="3991043" imgH="13716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" y="5054600"/>
                        <a:ext cx="3986213" cy="1368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483827"/>
              </p:ext>
            </p:extLst>
          </p:nvPr>
        </p:nvGraphicFramePr>
        <p:xfrm>
          <a:off x="152400" y="1295400"/>
          <a:ext cx="4114800" cy="16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Worksheet" r:id="rId6" imgW="4714943" imgH="1723935" progId="Excel.Sheet.8">
                  <p:embed/>
                </p:oleObj>
              </mc:Choice>
              <mc:Fallback>
                <p:oleObj name="Worksheet" r:id="rId6" imgW="4714943" imgH="172393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114800" cy="167639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74230"/>
              </p:ext>
            </p:extLst>
          </p:nvPr>
        </p:nvGraphicFramePr>
        <p:xfrm>
          <a:off x="152400" y="2971800"/>
          <a:ext cx="4038600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Worksheet" r:id="rId8" imgW="4219643" imgH="1923960" progId="Excel.Sheet.8">
                  <p:embed/>
                </p:oleObj>
              </mc:Choice>
              <mc:Fallback>
                <p:oleObj name="Worksheet" r:id="rId8" imgW="4219643" imgH="192396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71800"/>
                        <a:ext cx="4038600" cy="19161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3" name="Title 1"/>
          <p:cNvSpPr txBox="1">
            <a:spLocks/>
          </p:cNvSpPr>
          <p:nvPr/>
        </p:nvSpPr>
        <p:spPr bwMode="auto">
          <a:xfrm>
            <a:off x="304800" y="552450"/>
            <a:ext cx="8534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ro-RO" sz="2000" b="1" dirty="0">
                <a:solidFill>
                  <a:srgbClr val="00465D"/>
                </a:solidFill>
                <a:latin typeface="Cambria" pitchFamily="18" charset="0"/>
              </a:rPr>
              <a:t>3. </a:t>
            </a:r>
            <a:r>
              <a:rPr lang="en-US" sz="2000" b="1" dirty="0">
                <a:solidFill>
                  <a:schemeClr val="accent3">
                    <a:shade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Main earnings’ drivers </a:t>
            </a:r>
            <a:r>
              <a:rPr lang="en-US" sz="2000" b="1" dirty="0" smtClean="0">
                <a:solidFill>
                  <a:srgbClr val="00465D"/>
                </a:solidFill>
                <a:latin typeface="Cambria" pitchFamily="18" charset="0"/>
              </a:rPr>
              <a:t>(</a:t>
            </a:r>
            <a:r>
              <a:rPr lang="en-US" sz="2000" b="1" dirty="0">
                <a:solidFill>
                  <a:srgbClr val="00465D"/>
                </a:solidFill>
                <a:latin typeface="Cambria" pitchFamily="18" charset="0"/>
              </a:rPr>
              <a:t>5)</a:t>
            </a:r>
            <a:endParaRPr lang="en-US" sz="2000" dirty="0">
              <a:solidFill>
                <a:srgbClr val="00465D"/>
              </a:solidFill>
            </a:endParaRPr>
          </a:p>
        </p:txBody>
      </p:sp>
      <p:pic>
        <p:nvPicPr>
          <p:cNvPr id="15" name="Chart 1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5425" y="1444625"/>
            <a:ext cx="4889500" cy="2212975"/>
          </a:xfrm>
          <a:prstGeom prst="rect">
            <a:avLst/>
          </a:prstGeom>
          <a:noFill/>
        </p:spPr>
      </p:pic>
      <p:graphicFrame>
        <p:nvGraphicFramePr>
          <p:cNvPr id="24585" name="Chart 15"/>
          <p:cNvGraphicFramePr>
            <a:graphicFrameLocks/>
          </p:cNvGraphicFramePr>
          <p:nvPr/>
        </p:nvGraphicFramePr>
        <p:xfrm>
          <a:off x="3987800" y="4064000"/>
          <a:ext cx="4757738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Chart" r:id="rId11" imgW="4761389" imgH="2164268" progId="Excel.Sheet.8">
                  <p:embed/>
                </p:oleObj>
              </mc:Choice>
              <mc:Fallback>
                <p:oleObj name="Chart" r:id="rId11" imgW="4761389" imgH="216426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4064000"/>
                        <a:ext cx="4757738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1000" y="4038600"/>
            <a:ext cx="1219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latin typeface="+mj-lt"/>
              </a:rPr>
              <a:t>Revenue  from </a:t>
            </a:r>
            <a:r>
              <a:rPr lang="en-US" sz="800" b="1" dirty="0" smtClean="0">
                <a:latin typeface="+mj-lt"/>
              </a:rPr>
              <a:t>domestic gas </a:t>
            </a:r>
            <a:r>
              <a:rPr lang="en-US" sz="800" b="1" dirty="0" smtClean="0">
                <a:latin typeface="+mj-lt"/>
              </a:rPr>
              <a:t>transmission</a:t>
            </a:r>
            <a:endParaRPr lang="ro-RO" sz="8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4038600"/>
            <a:ext cx="129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Revenue </a:t>
            </a:r>
            <a:r>
              <a:rPr lang="en-US" sz="800" b="1" dirty="0" smtClean="0"/>
              <a:t>from international gas transmission</a:t>
            </a:r>
            <a:endParaRPr lang="ro-RO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71800" y="4038600"/>
            <a:ext cx="9144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Other </a:t>
            </a:r>
            <a:r>
              <a:rPr lang="en-US" sz="800" b="1" dirty="0" smtClean="0"/>
              <a:t>revenues</a:t>
            </a:r>
            <a:endParaRPr lang="ro-RO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43400" y="3200400"/>
            <a:ext cx="45720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dirty="0" smtClean="0"/>
              <a:t>  Circulated gas – </a:t>
            </a:r>
            <a:r>
              <a:rPr lang="en-US" sz="800" dirty="0" err="1" smtClean="0"/>
              <a:t>bcm</a:t>
            </a:r>
            <a:r>
              <a:rPr lang="en-US" sz="800" dirty="0" smtClean="0"/>
              <a:t>                       Transmitted gas – </a:t>
            </a:r>
            <a:r>
              <a:rPr lang="en-US" sz="800" dirty="0" err="1" smtClean="0"/>
              <a:t>bcm</a:t>
            </a:r>
            <a:r>
              <a:rPr lang="en-US" sz="800" dirty="0" smtClean="0"/>
              <a:t>      Technological consumption - </a:t>
            </a:r>
            <a:r>
              <a:rPr lang="en-US" sz="800" dirty="0" err="1" smtClean="0"/>
              <a:t>bcm</a:t>
            </a:r>
            <a:r>
              <a:rPr lang="en-US" sz="800" dirty="0" smtClean="0"/>
              <a:t> </a:t>
            </a:r>
            <a:endParaRPr lang="ro-RO" sz="800" dirty="0"/>
          </a:p>
        </p:txBody>
      </p:sp>
    </p:spTree>
    <p:extLst>
      <p:ext uri="{BB962C8B-B14F-4D97-AF65-F5344CB8AC3E}">
        <p14:creationId xmlns:p14="http://schemas.microsoft.com/office/powerpoint/2010/main" val="2464290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3">
      <a:dk1>
        <a:sysClr val="windowText" lastClr="000000"/>
      </a:dk1>
      <a:lt1>
        <a:sysClr val="window" lastClr="FFFFFF"/>
      </a:lt1>
      <a:dk2>
        <a:srgbClr val="646B86"/>
      </a:dk2>
      <a:lt2>
        <a:srgbClr val="F2F2F2"/>
      </a:lt2>
      <a:accent1>
        <a:srgbClr val="D16349"/>
      </a:accent1>
      <a:accent2>
        <a:srgbClr val="CCB400"/>
      </a:accent2>
      <a:accent3>
        <a:srgbClr val="00516B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1840</TotalTime>
  <Words>2535</Words>
  <Application>Microsoft Office PowerPoint</Application>
  <PresentationFormat>On-screen Show (4:3)</PresentationFormat>
  <Paragraphs>598</Paragraphs>
  <Slides>18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Civic</vt:lpstr>
      <vt:lpstr>Worksheet</vt:lpstr>
      <vt:lpstr>Microsoft Excel 97-2003 Worksheet</vt:lpstr>
      <vt:lpstr>Chart</vt:lpstr>
      <vt:lpstr>PowerPoint Presentation</vt:lpstr>
      <vt:lpstr>Summary</vt:lpstr>
      <vt:lpstr>1. Income statement as of 31.12.2013</vt:lpstr>
      <vt:lpstr>  2. Balance sheet as of 31.12.2013</vt:lpstr>
      <vt:lpstr>3. Main earnings’ drivers (1)</vt:lpstr>
      <vt:lpstr>3. Main earnings’ drivers (2)</vt:lpstr>
      <vt:lpstr>3. Main earnings’ drivers (3)</vt:lpstr>
      <vt:lpstr>3. Main earnings’ drivers (4)</vt:lpstr>
      <vt:lpstr>PowerPoint Presentation</vt:lpstr>
      <vt:lpstr>3. Main earnings’ drivers (6)</vt:lpstr>
      <vt:lpstr>PowerPoint Presentation</vt:lpstr>
      <vt:lpstr>PowerPoint Presentation</vt:lpstr>
      <vt:lpstr>3. Main earnings’ drivers (7)</vt:lpstr>
      <vt:lpstr>4. 2013 Investment costs </vt:lpstr>
      <vt:lpstr>5. Economic and financial indicators as at 31.12.2013 </vt:lpstr>
      <vt:lpstr>6. Shareholders</vt:lpstr>
      <vt:lpstr>7. Peer comparison (2013 y.e.)</vt:lpstr>
      <vt:lpstr>8.Management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Elisabeta Ghidiu</dc:creator>
  <cp:lastModifiedBy>Caius Rapanu</cp:lastModifiedBy>
  <cp:revision>195</cp:revision>
  <cp:lastPrinted>2014-02-24T14:59:57Z</cp:lastPrinted>
  <dcterms:created xsi:type="dcterms:W3CDTF">2006-08-16T00:00:00Z</dcterms:created>
  <dcterms:modified xsi:type="dcterms:W3CDTF">2014-02-25T13:39:02Z</dcterms:modified>
</cp:coreProperties>
</file>