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124" d="100"/>
          <a:sy n="124" d="100"/>
        </p:scale>
        <p:origin x="427"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13-Aug-25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13-Aug-25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13-Aug-25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13-Aug-25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13-Aug-25</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13-Aug-25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13-Aug-25</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13-Aug-25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13-Aug-25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13-Aug-25</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13-Aug-25</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13-Aug-25</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Parametrii utilizati la stabilirea venitului OTS pentru perioada 01.10.2025-30.09.2026</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err="1"/>
              <a:t>Tipurile</a:t>
            </a:r>
            <a:r>
              <a:rPr lang="en-US" sz="1200" i="1" u="sng" dirty="0"/>
              <a:t> 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a:t>
            </a:r>
            <a:r>
              <a:rPr lang="en-US" sz="1200" i="1" u="sng" dirty="0" err="1"/>
              <a:t>primului</a:t>
            </a:r>
            <a:r>
              <a:rPr lang="en-US" sz="1200" i="1" u="sng" dirty="0"/>
              <a:t> an al </a:t>
            </a:r>
            <a:r>
              <a:rPr lang="en-US" sz="1200" i="1" u="sng" dirty="0" err="1"/>
              <a:t>celei</a:t>
            </a:r>
            <a:r>
              <a:rPr lang="en-US" sz="1200" i="1" u="sng" dirty="0"/>
              <a:t> de a</a:t>
            </a:r>
            <a:r>
              <a:rPr lang="ro-RO" sz="1200" i="1" u="sng" dirty="0"/>
              <a:t> </a:t>
            </a:r>
            <a:r>
              <a:rPr lang="en-US" sz="1200" i="1" u="sng" dirty="0" err="1"/>
              <a:t>cincea</a:t>
            </a:r>
            <a:r>
              <a:rPr lang="ro-RO" sz="1200" i="1" u="sng" dirty="0"/>
              <a:t> perioad</a:t>
            </a:r>
            <a:r>
              <a:rPr lang="en-US" sz="1200" i="1" u="sng" dirty="0"/>
              <a:t>e</a:t>
            </a:r>
            <a:r>
              <a:rPr lang="ro-RO" sz="1200" i="1" u="sng" dirty="0"/>
              <a:t> de reglementare conform anexei Nr.1 la Ordinul ANRE Nr. </a:t>
            </a:r>
            <a:r>
              <a:rPr lang="en-US" sz="1200" i="1" u="sng" dirty="0"/>
              <a:t>7</a:t>
            </a:r>
            <a:r>
              <a:rPr lang="ro-RO" sz="1200" i="1" u="sng" dirty="0"/>
              <a:t>/20</a:t>
            </a:r>
            <a:r>
              <a:rPr lang="en-US" sz="1200" i="1" u="sng" dirty="0"/>
              <a:t>25</a:t>
            </a:r>
            <a:r>
              <a:rPr lang="ro-RO" sz="1200" i="1" u="sng" dirty="0"/>
              <a:t>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4180970603"/>
              </p:ext>
            </p:extLst>
          </p:nvPr>
        </p:nvGraphicFramePr>
        <p:xfrm>
          <a:off x="2285998" y="2009976"/>
          <a:ext cx="7467601" cy="4207722"/>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reglementat</a:t>
                      </a:r>
                      <a:r>
                        <a:rPr lang="vi-VN" sz="800" dirty="0">
                          <a:effectLst/>
                        </a:rPr>
                        <a:t>ă</a:t>
                      </a:r>
                      <a:r>
                        <a:rPr lang="ro-RO" sz="800" dirty="0">
                          <a:effectLst/>
                        </a:rPr>
                        <a:t> aferent</a:t>
                      </a:r>
                      <a:r>
                        <a:rPr lang="vi-VN" sz="800" dirty="0">
                          <a:effectLst/>
                        </a:rPr>
                        <a:t>ă</a:t>
                      </a:r>
                      <a:r>
                        <a:rPr lang="ro-RO" sz="800" dirty="0">
                          <a:effectLst/>
                        </a:rPr>
                        <a:t> activit</a:t>
                      </a:r>
                      <a:r>
                        <a:rPr lang="vi-VN" sz="800" dirty="0">
                          <a:effectLst/>
                        </a:rPr>
                        <a:t>ăț</a:t>
                      </a:r>
                      <a:r>
                        <a:rPr lang="ro-RO" sz="800" dirty="0">
                          <a:effectLst/>
                        </a:rPr>
                        <a:t>ii 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Construcții</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8,100,181,346.76</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135,182,975.85</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17,703,604.18</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7,548,864,736.97</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2,421,211.02</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4,526,103.20</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2,023.40</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391,480,692.15</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Echipamente tehnologice. mașini utilaje și echipamente de lucru</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287,180,592.44</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Aparate și instalații de măsurare. control și reglare</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129,306,746.29</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4,558,673.08</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18,156,731.84</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106,591,341.37</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Mijloace de transport</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8,719,256.79</a:t>
                      </a:r>
                    </a:p>
                  </a:txBody>
                  <a:tcPr marL="0" marR="0" marT="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Alte imobilizări corporale </a:t>
                      </a:r>
                      <a:r>
                        <a:rPr lang="ro-RO" sz="800" b="1" dirty="0" err="1">
                          <a:effectLst/>
                        </a:rPr>
                        <a:t>şi</a:t>
                      </a:r>
                      <a:r>
                        <a:rPr lang="ro-RO" sz="800" b="1" dirty="0">
                          <a:effectLst/>
                        </a:rPr>
                        <a:t> necorporale</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92,121,482.70</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Terenuri</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3,517,718.52</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fontAlgn="b"/>
                      <a:r>
                        <a:rPr lang="en-US" sz="1100" b="1" i="0" u="none" strike="noStrike" dirty="0">
                          <a:solidFill>
                            <a:srgbClr val="000000"/>
                          </a:solidFill>
                          <a:effectLst/>
                          <a:latin typeface="Calibri" panose="020F0502020204030204" pitchFamily="34" charset="0"/>
                        </a:rPr>
                        <a:t>8,621,027,143.50</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01.10.2025-30.09.20</a:t>
            </a:r>
            <a:r>
              <a:rPr lang="ro-RO" sz="2000" dirty="0"/>
              <a:t>2</a:t>
            </a:r>
            <a:r>
              <a:rPr lang="en-US" sz="2000" dirty="0"/>
              <a:t>6</a:t>
            </a:r>
            <a:endParaRPr lang="ro-RO" sz="2000" dirty="0"/>
          </a:p>
        </p:txBody>
      </p:sp>
      <p:sp>
        <p:nvSpPr>
          <p:cNvPr id="4" name="Content Placeholder 3"/>
          <p:cNvSpPr>
            <a:spLocks noGrp="1"/>
          </p:cNvSpPr>
          <p:nvPr>
            <p:ph sz="quarter" idx="1"/>
          </p:nvPr>
        </p:nvSpPr>
        <p:spPr>
          <a:xfrm>
            <a:off x="1825752" y="1527048"/>
            <a:ext cx="8503920" cy="4797552"/>
          </a:xfrm>
        </p:spPr>
        <p:txBody>
          <a:bodyPr>
            <a:normAutofit/>
          </a:bodyPr>
          <a:lstStyle/>
          <a:p>
            <a:r>
              <a:rPr lang="ro-RO" sz="1400" i="1" u="sng" dirty="0"/>
              <a:t>Structura costurilor de capital aprobate pentru </a:t>
            </a:r>
            <a:r>
              <a:rPr lang="en-US" sz="1400" i="1" u="sng" dirty="0" err="1"/>
              <a:t>perioada</a:t>
            </a:r>
            <a:r>
              <a:rPr lang="ro-RO" sz="1400" i="1" u="sng" dirty="0"/>
              <a:t> oct.20</a:t>
            </a:r>
            <a:r>
              <a:rPr lang="en-US" sz="1400" i="1" u="sng" dirty="0"/>
              <a:t>25</a:t>
            </a:r>
            <a:r>
              <a:rPr lang="ro-RO" sz="1400" i="1" u="sng" dirty="0"/>
              <a:t>-sept.202</a:t>
            </a:r>
            <a:r>
              <a:rPr lang="en-US" sz="1400" i="1" u="sng" dirty="0"/>
              <a:t>6</a:t>
            </a:r>
          </a:p>
          <a:p>
            <a:endParaRPr lang="en-US" sz="1400" i="1" u="sng" dirty="0"/>
          </a:p>
          <a:p>
            <a:endParaRPr lang="ro-RO"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pPr algn="just">
              <a:lnSpc>
                <a:spcPct val="150000"/>
              </a:lnSpc>
            </a:pPr>
            <a:r>
              <a:rPr lang="en-US" sz="1200" dirty="0" err="1"/>
              <a:t>Incepand</a:t>
            </a:r>
            <a:r>
              <a:rPr lang="en-US" sz="1200" dirty="0"/>
              <a:t> cu </a:t>
            </a:r>
            <a:r>
              <a:rPr lang="en-US" sz="1200" dirty="0" err="1"/>
              <a:t>primul</a:t>
            </a:r>
            <a:r>
              <a:rPr lang="en-US" sz="1200" dirty="0"/>
              <a:t> an al </a:t>
            </a:r>
            <a:r>
              <a:rPr lang="en-US" sz="1200" dirty="0" err="1"/>
              <a:t>celei</a:t>
            </a:r>
            <a:r>
              <a:rPr lang="en-US" sz="1200" dirty="0"/>
              <a:t> de a </a:t>
            </a:r>
            <a:r>
              <a:rPr lang="en-US" sz="1200" dirty="0" err="1"/>
              <a:t>cincea</a:t>
            </a:r>
            <a:r>
              <a:rPr lang="en-US" sz="1200" dirty="0"/>
              <a:t> </a:t>
            </a:r>
            <a:r>
              <a:rPr lang="en-US" sz="1200" dirty="0" err="1"/>
              <a:t>perioade</a:t>
            </a:r>
            <a:r>
              <a:rPr lang="en-US" sz="1200" dirty="0"/>
              <a:t> de </a:t>
            </a:r>
            <a:r>
              <a:rPr lang="en-US" sz="1200" dirty="0" err="1"/>
              <a:t>reglementare</a:t>
            </a:r>
            <a:r>
              <a:rPr lang="en-US" sz="1200" dirty="0"/>
              <a:t>, </a:t>
            </a:r>
            <a:r>
              <a:rPr lang="ro-RO" sz="1200" dirty="0"/>
              <a:t>rata rentabilit</a:t>
            </a:r>
            <a:r>
              <a:rPr lang="vi-VN" sz="1200" dirty="0"/>
              <a:t>ăț</a:t>
            </a:r>
            <a:r>
              <a:rPr lang="ro-RO" sz="1200" dirty="0"/>
              <a:t>ii capitalului investit </a:t>
            </a:r>
            <a:r>
              <a:rPr lang="en-US" sz="1200" dirty="0" err="1"/>
              <a:t>este</a:t>
            </a:r>
            <a:r>
              <a:rPr lang="en-US" sz="1200" dirty="0"/>
              <a:t> </a:t>
            </a:r>
            <a:r>
              <a:rPr lang="ro-RO" sz="1200" dirty="0"/>
              <a:t>stabilit</a:t>
            </a:r>
            <a:r>
              <a:rPr lang="vi-VN" sz="1200" dirty="0"/>
              <a:t>ă</a:t>
            </a:r>
            <a:r>
              <a:rPr lang="ro-RO" sz="1200" dirty="0"/>
              <a:t> la nivelul de 6.</a:t>
            </a:r>
            <a:r>
              <a:rPr lang="en-US" sz="1200" dirty="0"/>
              <a:t>94</a:t>
            </a:r>
          </a:p>
          <a:p>
            <a:pPr algn="just">
              <a:lnSpc>
                <a:spcPct val="150000"/>
              </a:lnSpc>
            </a:pPr>
            <a:r>
              <a:rPr lang="en-US" sz="1200" dirty="0" err="1"/>
              <a:t>Metodologia</a:t>
            </a:r>
            <a:r>
              <a:rPr lang="en-US" sz="1200" dirty="0"/>
              <a:t> de </a:t>
            </a:r>
            <a:r>
              <a:rPr lang="en-US" sz="1200" dirty="0" err="1"/>
              <a:t>determinare</a:t>
            </a:r>
            <a:r>
              <a:rPr lang="en-US" sz="1200" dirty="0"/>
              <a:t> a </a:t>
            </a:r>
            <a:r>
              <a:rPr lang="en-US" sz="1200" dirty="0" err="1"/>
              <a:t>valorii</a:t>
            </a:r>
            <a:r>
              <a:rPr lang="en-US" sz="1200" dirty="0"/>
              <a:t> </a:t>
            </a:r>
            <a:r>
              <a:rPr lang="en-US" sz="1200" dirty="0" err="1"/>
              <a:t>initiale</a:t>
            </a:r>
            <a:r>
              <a:rPr lang="en-US" sz="1200" dirty="0"/>
              <a:t> a </a:t>
            </a:r>
            <a:r>
              <a:rPr lang="en-US" sz="1200" dirty="0" err="1"/>
              <a:t>activelor</a:t>
            </a:r>
            <a:r>
              <a:rPr lang="en-US" sz="1200" dirty="0"/>
              <a:t> se </a:t>
            </a:r>
            <a:r>
              <a:rPr lang="en-US" sz="1200" dirty="0" err="1"/>
              <a:t>regaseste</a:t>
            </a:r>
            <a:r>
              <a:rPr lang="en-US" sz="1200" dirty="0"/>
              <a:t> in </a:t>
            </a:r>
            <a:r>
              <a:rPr lang="en-US" sz="1200" dirty="0" err="1"/>
              <a:t>Anexa</a:t>
            </a:r>
            <a:r>
              <a:rPr lang="en-US" sz="1200" dirty="0"/>
              <a:t> nr.2 la </a:t>
            </a:r>
            <a:r>
              <a:rPr lang="en-US" sz="1200" dirty="0" err="1"/>
              <a:t>Metodologia</a:t>
            </a:r>
            <a:r>
              <a:rPr lang="en-US" sz="1200" dirty="0"/>
              <a:t> </a:t>
            </a:r>
            <a:r>
              <a:rPr lang="en-US" sz="1200" dirty="0" err="1"/>
              <a:t>aprobata</a:t>
            </a:r>
            <a:r>
              <a:rPr lang="en-US" sz="1200" dirty="0"/>
              <a:t> </a:t>
            </a:r>
            <a:r>
              <a:rPr lang="en-US" sz="1200" dirty="0" err="1"/>
              <a:t>prin</a:t>
            </a:r>
            <a:r>
              <a:rPr lang="en-US" sz="1200" dirty="0"/>
              <a:t> </a:t>
            </a:r>
            <a:r>
              <a:rPr lang="en-US" sz="1200" dirty="0" err="1"/>
              <a:t>Ordinul</a:t>
            </a:r>
            <a:r>
              <a:rPr lang="en-US" sz="1200" dirty="0"/>
              <a:t> ANRE nr.7/2025.</a:t>
            </a:r>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2987496391"/>
              </p:ext>
            </p:extLst>
          </p:nvPr>
        </p:nvGraphicFramePr>
        <p:xfrm>
          <a:off x="2743199" y="1904998"/>
          <a:ext cx="6644081" cy="1685491"/>
        </p:xfrm>
        <a:graphic>
          <a:graphicData uri="http://schemas.openxmlformats.org/drawingml/2006/table">
            <a:tbl>
              <a:tblPr firstRow="1" firstCol="1" bandRow="1">
                <a:tableStyleId>{F5AB1C69-6EDB-4FF4-983F-18BD219EF322}</a:tableStyleId>
              </a:tblPr>
              <a:tblGrid>
                <a:gridCol w="631955">
                  <a:extLst>
                    <a:ext uri="{9D8B030D-6E8A-4147-A177-3AD203B41FA5}">
                      <a16:colId xmlns:a16="http://schemas.microsoft.com/office/drawing/2014/main" val="20000"/>
                    </a:ext>
                  </a:extLst>
                </a:gridCol>
                <a:gridCol w="3876528">
                  <a:extLst>
                    <a:ext uri="{9D8B030D-6E8A-4147-A177-3AD203B41FA5}">
                      <a16:colId xmlns:a16="http://schemas.microsoft.com/office/drawing/2014/main" val="20001"/>
                    </a:ext>
                  </a:extLst>
                </a:gridCol>
                <a:gridCol w="2135598">
                  <a:extLst>
                    <a:ext uri="{9D8B030D-6E8A-4147-A177-3AD203B41FA5}">
                      <a16:colId xmlns:a16="http://schemas.microsoft.com/office/drawing/2014/main" val="20002"/>
                    </a:ext>
                  </a:extLst>
                </a:gridCol>
              </a:tblGrid>
              <a:tr h="635948">
                <a:tc>
                  <a:txBody>
                    <a:bodyPr/>
                    <a:lstStyle/>
                    <a:p>
                      <a:pPr algn="ctr">
                        <a:lnSpc>
                          <a:spcPct val="115000"/>
                        </a:lnSpc>
                        <a:spcAft>
                          <a:spcPts val="0"/>
                        </a:spcAft>
                      </a:pPr>
                      <a:r>
                        <a:rPr lang="ro-RO" sz="1200" dirty="0">
                          <a:effectLst/>
                        </a:rPr>
                        <a:t>Nr. Crt.</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Indicator</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Costuri de capital oct</a:t>
                      </a:r>
                      <a:r>
                        <a:rPr lang="en-US" sz="1200" dirty="0">
                          <a:effectLst/>
                        </a:rPr>
                        <a:t>.</a:t>
                      </a:r>
                      <a:r>
                        <a:rPr lang="ro-RO" sz="1200" dirty="0">
                          <a:effectLst/>
                        </a:rPr>
                        <a:t>20</a:t>
                      </a:r>
                      <a:r>
                        <a:rPr lang="en-US" sz="1200" dirty="0">
                          <a:effectLst/>
                        </a:rPr>
                        <a:t>25</a:t>
                      </a:r>
                      <a:r>
                        <a:rPr lang="ro-RO" sz="1200" dirty="0">
                          <a:effectLst/>
                        </a:rPr>
                        <a:t>-sept.202</a:t>
                      </a:r>
                      <a:r>
                        <a:rPr lang="en-US" sz="1200" dirty="0">
                          <a:effectLst/>
                        </a:rPr>
                        <a:t>6 </a:t>
                      </a:r>
                      <a:r>
                        <a:rPr lang="ro-RO" sz="1200" dirty="0">
                          <a:effectLst/>
                        </a:rPr>
                        <a:t>(mii lei)</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259946">
                <a:tc>
                  <a:txBody>
                    <a:bodyPr/>
                    <a:lstStyle/>
                    <a:p>
                      <a:pPr algn="ctr">
                        <a:lnSpc>
                          <a:spcPct val="115000"/>
                        </a:lnSpc>
                        <a:spcAft>
                          <a:spcPts val="0"/>
                        </a:spcAft>
                      </a:pPr>
                      <a:r>
                        <a:rPr lang="ro-RO" sz="1200">
                          <a:effectLst/>
                        </a:rPr>
                        <a:t>0</a:t>
                      </a:r>
                      <a:endParaRPr lang="ro-RO" sz="12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1</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2</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259946">
                <a:tc>
                  <a:txBody>
                    <a:bodyPr/>
                    <a:lstStyle/>
                    <a:p>
                      <a:pPr algn="ctr">
                        <a:lnSpc>
                          <a:spcPct val="115000"/>
                        </a:lnSpc>
                        <a:spcAft>
                          <a:spcPts val="0"/>
                        </a:spcAft>
                      </a:pPr>
                      <a:r>
                        <a:rPr lang="ro-RO" sz="1200">
                          <a:effectLst/>
                        </a:rPr>
                        <a:t>1</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Amortizare</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484.009,22</a:t>
                      </a:r>
                    </a:p>
                  </a:txBody>
                  <a:tcPr marL="0" marR="0" marT="0" marB="0" anchor="b"/>
                </a:tc>
                <a:extLst>
                  <a:ext uri="{0D108BD9-81ED-4DB2-BD59-A6C34878D82A}">
                    <a16:rowId xmlns:a16="http://schemas.microsoft.com/office/drawing/2014/main" val="10002"/>
                  </a:ext>
                </a:extLst>
              </a:tr>
              <a:tr h="259946">
                <a:tc>
                  <a:txBody>
                    <a:bodyPr/>
                    <a:lstStyle/>
                    <a:p>
                      <a:pPr algn="ctr">
                        <a:lnSpc>
                          <a:spcPct val="115000"/>
                        </a:lnSpc>
                        <a:spcAft>
                          <a:spcPts val="0"/>
                        </a:spcAft>
                      </a:pPr>
                      <a:r>
                        <a:rPr lang="ro-RO" sz="1200">
                          <a:effectLst/>
                        </a:rPr>
                        <a:t>2</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Profit</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617.461,90</a:t>
                      </a:r>
                    </a:p>
                  </a:txBody>
                  <a:tcPr marL="0" marR="0" marT="0" marB="0" anchor="b"/>
                </a:tc>
                <a:extLst>
                  <a:ext uri="{0D108BD9-81ED-4DB2-BD59-A6C34878D82A}">
                    <a16:rowId xmlns:a16="http://schemas.microsoft.com/office/drawing/2014/main" val="10003"/>
                  </a:ext>
                </a:extLst>
              </a:tr>
              <a:tr h="269705">
                <a:tc>
                  <a:txBody>
                    <a:bodyPr/>
                    <a:lstStyle/>
                    <a:p>
                      <a:pPr algn="ctr">
                        <a:lnSpc>
                          <a:spcPct val="115000"/>
                        </a:lnSpc>
                        <a:spcAft>
                          <a:spcPts val="0"/>
                        </a:spcAft>
                      </a:pPr>
                      <a:r>
                        <a:rPr lang="ro-RO" sz="1200">
                          <a:effectLst/>
                        </a:rPr>
                        <a:t>*</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b="1" dirty="0">
                          <a:effectLst/>
                        </a:rPr>
                        <a:t>TOTAL CAPEX</a:t>
                      </a:r>
                      <a:endParaRPr lang="ro-RO" sz="12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1.101.471,12</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01.10.2025-30.09.2026</a:t>
            </a:r>
            <a:endParaRPr lang="ro-RO" sz="2000" dirty="0"/>
          </a:p>
        </p:txBody>
      </p:sp>
      <p:sp>
        <p:nvSpPr>
          <p:cNvPr id="4" name="Content Placeholder 3"/>
          <p:cNvSpPr>
            <a:spLocks noGrp="1"/>
          </p:cNvSpPr>
          <p:nvPr>
            <p:ph sz="quarter" idx="1"/>
          </p:nvPr>
        </p:nvSpPr>
        <p:spPr/>
        <p:txBody>
          <a:bodyPr>
            <a:normAutofit/>
          </a:bodyPr>
          <a:lstStyle/>
          <a:p>
            <a:r>
              <a:rPr lang="en-US" sz="1200" i="1" u="sng" dirty="0" err="1"/>
              <a:t>Perioadele</a:t>
            </a:r>
            <a:r>
              <a:rPr lang="en-US" sz="1200" i="1" u="sng" dirty="0"/>
              <a:t> de </a:t>
            </a:r>
            <a:r>
              <a:rPr lang="en-US" sz="1200" i="1" u="sng" dirty="0" err="1"/>
              <a:t>amortizare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amortiz</a:t>
            </a:r>
            <a:r>
              <a:rPr lang="vi-VN" sz="1200" i="1" u="sng" dirty="0"/>
              <a:t>ă</a:t>
            </a:r>
            <a:r>
              <a:rPr lang="en-US" sz="1200" i="1" u="sng" dirty="0" err="1"/>
              <a:t>rii</a:t>
            </a:r>
            <a:r>
              <a:rPr lang="en-US" sz="1200" i="1" u="sng" dirty="0"/>
              <a:t> </a:t>
            </a:r>
            <a:r>
              <a:rPr lang="en-US" sz="1200" i="1" u="sng" dirty="0" err="1"/>
              <a:t>activelor</a:t>
            </a:r>
            <a:r>
              <a:rPr lang="en-US" sz="1200" i="1" u="sng" dirty="0"/>
              <a:t>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ro-RO" sz="1200" i="1" u="sng" dirty="0"/>
              <a:t>determinat</a:t>
            </a:r>
            <a:r>
              <a:rPr lang="vi-VN" sz="1200" i="1" u="sng" dirty="0"/>
              <a:t>ă</a:t>
            </a:r>
            <a:r>
              <a:rPr lang="ro-RO" sz="1200" i="1" u="sng" dirty="0"/>
              <a:t> la inceputul celei de a </a:t>
            </a:r>
            <a:r>
              <a:rPr lang="en-US" sz="1200" i="1" u="sng" dirty="0" err="1"/>
              <a:t>cincea</a:t>
            </a:r>
            <a:r>
              <a:rPr lang="ro-RO" sz="1200" i="1" u="sng" dirty="0"/>
              <a:t> perioad</a:t>
            </a:r>
            <a:r>
              <a:rPr lang="en-US" sz="1200" i="1" u="sng" dirty="0"/>
              <a:t>e</a:t>
            </a:r>
            <a:r>
              <a:rPr lang="ro-RO" sz="1200" i="1" u="sng" dirty="0"/>
              <a:t> de reglementare conform anexei Nr.1 la Ordinul ANRE Nr. </a:t>
            </a:r>
            <a:r>
              <a:rPr lang="en-US" sz="1200" i="1" u="sng" dirty="0"/>
              <a:t>7</a:t>
            </a:r>
            <a:r>
              <a:rPr lang="ro-RO" sz="1200" i="1" u="sng" dirty="0"/>
              <a:t>/20</a:t>
            </a:r>
            <a:r>
              <a:rPr lang="en-US" sz="1200" i="1" u="sng" dirty="0"/>
              <a:t>25</a:t>
            </a:r>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3549836380"/>
              </p:ext>
            </p:extLst>
          </p:nvPr>
        </p:nvGraphicFramePr>
        <p:xfrm>
          <a:off x="2263977" y="1939572"/>
          <a:ext cx="7772399" cy="4317972"/>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reglementat</a:t>
                      </a:r>
                      <a:r>
                        <a:rPr lang="vi-VN" sz="800" dirty="0">
                          <a:effectLst/>
                        </a:rPr>
                        <a:t>ă</a:t>
                      </a:r>
                      <a:r>
                        <a:rPr lang="ro-RO" sz="800" dirty="0">
                          <a:effectLst/>
                        </a:rPr>
                        <a:t> 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364,756,360.36</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7,940,549.04</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3,471,172.29</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291,460,995.84</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303,344.71</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191,694.25</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77.20</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61,388,527.03</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mașini utilaje și 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52,624,504.94</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24,379,350.56</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435,738.27</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1,974,609.97</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21,969,002.32</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3,561,185.63</a:t>
                      </a:r>
                    </a:p>
                  </a:txBody>
                  <a:tcPr marL="0" marR="0" marT="0" marB="0" anchor="b"/>
                </a:tc>
                <a:extLst>
                  <a:ext uri="{0D108BD9-81ED-4DB2-BD59-A6C34878D82A}">
                    <a16:rowId xmlns:a16="http://schemas.microsoft.com/office/drawing/2014/main" val="10014"/>
                  </a:ext>
                </a:extLst>
              </a:tr>
              <a:tr h="225777">
                <a:tc>
                  <a:txBody>
                    <a:bodyPr/>
                    <a:lstStyle/>
                    <a:p>
                      <a:pPr algn="ctr">
                        <a:lnSpc>
                          <a:spcPct val="115000"/>
                        </a:lnSpc>
                        <a:spcAft>
                          <a:spcPts val="600"/>
                        </a:spcAft>
                      </a:pPr>
                      <a:r>
                        <a:rPr lang="ro-RO" sz="800" dirty="0">
                          <a:effectLst/>
                        </a:rPr>
                        <a:t>Grupa 5</a:t>
                      </a:r>
                      <a:endParaRPr lang="ro-RO" sz="8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imobilizări corporale și 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25,444,437.86</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Grupa 6</a:t>
                      </a:r>
                      <a:endParaRPr lang="ro-RO" sz="8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Terenuri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27,098.89</a:t>
                      </a:r>
                    </a:p>
                  </a:txBody>
                  <a:tcPr marL="0" marR="0" marT="0" marB="0" anchor="b"/>
                </a:tc>
                <a:extLst>
                  <a:ext uri="{0D108BD9-81ED-4DB2-BD59-A6C34878D82A}">
                    <a16:rowId xmlns:a16="http://schemas.microsoft.com/office/drawing/2014/main" val="10016"/>
                  </a:ext>
                </a:extLst>
              </a:tr>
              <a:tr h="0">
                <a:tc>
                  <a:txBody>
                    <a:bodyPr/>
                    <a:lstStyle/>
                    <a:p>
                      <a:pPr algn="ctr">
                        <a:lnSpc>
                          <a:spcPct val="115000"/>
                        </a:lnSpc>
                        <a:spcAft>
                          <a:spcPts val="600"/>
                        </a:spcAft>
                      </a:pPr>
                      <a:r>
                        <a:rPr lang="en-US" sz="800" dirty="0">
                          <a:effectLst/>
                        </a:rPr>
                        <a:t>*</a:t>
                      </a:r>
                      <a:endParaRPr lang="ro-RO" sz="800" dirty="0">
                        <a:effectLst/>
                        <a:latin typeface="Calibri"/>
                        <a:ea typeface="Calibri"/>
                        <a:cs typeface="Times New Roman"/>
                      </a:endParaRPr>
                    </a:p>
                  </a:txBody>
                  <a:tcPr marL="46169" marR="4616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err="1">
                          <a:effectLst/>
                        </a:rPr>
                        <a:t>Amortizare</a:t>
                      </a:r>
                      <a:r>
                        <a:rPr lang="en-US" sz="800" dirty="0">
                          <a:effectLst/>
                        </a:rPr>
                        <a:t> </a:t>
                      </a:r>
                      <a:r>
                        <a:rPr lang="en-US" sz="800" dirty="0" err="1">
                          <a:effectLst/>
                        </a:rPr>
                        <a:t>Consum</a:t>
                      </a:r>
                      <a:r>
                        <a:rPr lang="en-US" sz="800" dirty="0">
                          <a:effectLst/>
                        </a:rPr>
                        <a:t> </a:t>
                      </a:r>
                      <a:r>
                        <a:rPr lang="en-US" sz="800" dirty="0" err="1">
                          <a:effectLst/>
                        </a:rPr>
                        <a:t>Tehnologic</a:t>
                      </a:r>
                      <a:r>
                        <a:rPr lang="en-US" sz="800" dirty="0">
                          <a:effectLst/>
                        </a:rPr>
                        <a:t> </a:t>
                      </a:r>
                      <a:r>
                        <a:rPr lang="en-US" sz="800" dirty="0" err="1">
                          <a:effectLst/>
                        </a:rPr>
                        <a:t>capitalizat</a:t>
                      </a:r>
                      <a:r>
                        <a:rPr lang="en-US" sz="800" dirty="0">
                          <a:effectLst/>
                        </a:rPr>
                        <a:t> conform </a:t>
                      </a:r>
                      <a:r>
                        <a:rPr lang="en-US" sz="800" dirty="0" err="1">
                          <a:effectLst/>
                        </a:rPr>
                        <a:t>reglementarii</a:t>
                      </a:r>
                      <a:r>
                        <a:rPr lang="en-US" sz="800" dirty="0">
                          <a:effectLst/>
                        </a:rPr>
                        <a:t> ANRE</a:t>
                      </a:r>
                      <a:endParaRPr lang="ro-RO" dirty="0"/>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13,216,285.84</a:t>
                      </a:r>
                    </a:p>
                  </a:txBody>
                  <a:tcPr marL="0" marR="0" marT="0" marB="0" anchor="b"/>
                </a:tc>
                <a:extLst>
                  <a:ext uri="{0D108BD9-81ED-4DB2-BD59-A6C34878D82A}">
                    <a16:rowId xmlns:a16="http://schemas.microsoft.com/office/drawing/2014/main" val="10017"/>
                  </a:ext>
                </a:extLst>
              </a:tr>
              <a:tr h="0">
                <a:tc gridSpan="2">
                  <a:txBody>
                    <a:bodyPr/>
                    <a:lstStyle/>
                    <a:p>
                      <a:pPr algn="ctr">
                        <a:lnSpc>
                          <a:spcPct val="115000"/>
                        </a:lnSpc>
                        <a:spcAft>
                          <a:spcPts val="600"/>
                        </a:spcAft>
                      </a:pPr>
                      <a:r>
                        <a:rPr lang="en-US" sz="1000" dirty="0">
                          <a:effectLst/>
                          <a:latin typeface="Calibri"/>
                          <a:ea typeface="Calibri"/>
                          <a:cs typeface="Times New Roman"/>
                        </a:rPr>
                        <a:t>TOTAL</a:t>
                      </a:r>
                      <a:endParaRPr lang="ro-RO" sz="1000" dirty="0">
                        <a:effectLst/>
                        <a:latin typeface="Calibri"/>
                        <a:ea typeface="Calibri"/>
                        <a:cs typeface="Times New Roman"/>
                      </a:endParaRPr>
                    </a:p>
                  </a:txBody>
                  <a:tcPr marL="46169" marR="46169" marT="0" marB="0" anchor="ctr"/>
                </a:tc>
                <a:tc hMerge="1">
                  <a:txBody>
                    <a:bodyPr/>
                    <a:lstStyle/>
                    <a:p>
                      <a:endParaRPr lang="en-US"/>
                    </a:p>
                  </a:txBody>
                  <a:tcP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484,009,224.07</a:t>
                      </a:r>
                    </a:p>
                  </a:txBody>
                  <a:tcPr marL="0" marR="0" marT="0" marB="0" anchor="b"/>
                </a:tc>
                <a:extLst>
                  <a:ext uri="{0D108BD9-81ED-4DB2-BD59-A6C34878D82A}">
                    <a16:rowId xmlns:a16="http://schemas.microsoft.com/office/drawing/2014/main" val="974241819"/>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01.10.2025-30.09.20</a:t>
            </a:r>
            <a:r>
              <a:rPr lang="ro-RO" sz="2000" dirty="0"/>
              <a:t>2</a:t>
            </a:r>
            <a:r>
              <a:rPr lang="en-US" sz="2000" dirty="0"/>
              <a:t>6</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a:t>Costurile </a:t>
            </a:r>
            <a:r>
              <a:rPr lang="ro-RO" sz="1300" i="1" u="sng" dirty="0" err="1"/>
              <a:t>operaţionale</a:t>
            </a:r>
            <a:r>
              <a:rPr lang="ro-RO" sz="1300" i="1" u="sng" dirty="0"/>
              <a:t> (OPEX) </a:t>
            </a:r>
            <a:r>
              <a:rPr lang="ro-RO" sz="1300" dirty="0"/>
              <a:t>aprobate pentru </a:t>
            </a:r>
            <a:r>
              <a:rPr lang="en-US" sz="1300" dirty="0" err="1"/>
              <a:t>perioada</a:t>
            </a:r>
            <a:r>
              <a:rPr lang="ro-RO" sz="1300" dirty="0"/>
              <a:t> oct.20</a:t>
            </a:r>
            <a:r>
              <a:rPr lang="en-US" sz="1300" dirty="0"/>
              <a:t>25</a:t>
            </a:r>
            <a:r>
              <a:rPr lang="ro-RO" sz="1300" dirty="0"/>
              <a:t>-sept.202</a:t>
            </a:r>
            <a:r>
              <a:rPr lang="en-US" sz="1300" dirty="0"/>
              <a:t>6</a:t>
            </a:r>
            <a:r>
              <a:rPr lang="ro-RO" sz="1300" dirty="0"/>
              <a:t>  sunt în valoare de </a:t>
            </a:r>
            <a:r>
              <a:rPr lang="en-US" sz="1300" dirty="0"/>
              <a:t>1.009.106,78 </a:t>
            </a:r>
            <a:r>
              <a:rPr lang="ro-RO" sz="1300" dirty="0"/>
              <a:t>mii</a:t>
            </a:r>
            <a:r>
              <a:rPr lang="en-US" sz="1300" dirty="0"/>
              <a:t> </a:t>
            </a:r>
            <a:r>
              <a:rPr lang="ro-RO" sz="1300" dirty="0"/>
              <a:t>le</a:t>
            </a:r>
            <a:r>
              <a:rPr lang="en-US" sz="1300" dirty="0" err="1"/>
              <a:t>i</a:t>
            </a:r>
            <a:endParaRPr lang="ro-RO" sz="1300" dirty="0"/>
          </a:p>
          <a:p>
            <a:pPr algn="just"/>
            <a:r>
              <a:rPr lang="ro-RO" sz="1300" dirty="0"/>
              <a:t>Costurile preluate direct (CPD) aprobate pentru </a:t>
            </a:r>
            <a:r>
              <a:rPr lang="en-US" sz="1300" dirty="0" err="1"/>
              <a:t>perioada</a:t>
            </a:r>
            <a:r>
              <a:rPr lang="ro-RO" sz="1300" dirty="0"/>
              <a:t> oct.20</a:t>
            </a:r>
            <a:r>
              <a:rPr lang="en-US" sz="1300" dirty="0"/>
              <a:t>24</a:t>
            </a:r>
            <a:r>
              <a:rPr lang="ro-RO" sz="1300" dirty="0"/>
              <a:t>-sept.202</a:t>
            </a:r>
            <a:r>
              <a:rPr lang="en-US" sz="1300" dirty="0"/>
              <a:t>5</a:t>
            </a:r>
            <a:r>
              <a:rPr lang="ro-RO" sz="1300" dirty="0"/>
              <a:t> sunt în valo</a:t>
            </a:r>
            <a:r>
              <a:rPr lang="en-US" sz="1300" dirty="0"/>
              <a:t>a</a:t>
            </a:r>
            <a:r>
              <a:rPr lang="ro-RO" sz="1300" dirty="0"/>
              <a:t>re de </a:t>
            </a:r>
            <a:r>
              <a:rPr lang="en-US" sz="1300" dirty="0"/>
              <a:t>335.914,82</a:t>
            </a:r>
            <a:r>
              <a:rPr lang="ro-RO" sz="1300" dirty="0"/>
              <a:t> mii lei </a:t>
            </a:r>
          </a:p>
          <a:p>
            <a:pPr algn="just"/>
            <a:r>
              <a:rPr lang="ro-RO" sz="1300" i="1" u="sng" dirty="0"/>
              <a:t>Mecanismele de stimulare şi obiectivele în materie de eficienţă</a:t>
            </a:r>
            <a:r>
              <a:rPr lang="ro-RO" sz="1300" dirty="0"/>
              <a:t> </a:t>
            </a:r>
          </a:p>
          <a:p>
            <a:pPr marL="0" indent="0" algn="just">
              <a:buNone/>
            </a:pPr>
            <a:endParaRPr lang="ro-RO" sz="1300" dirty="0"/>
          </a:p>
          <a:p>
            <a:pPr marL="0" indent="0" algn="just">
              <a:buNone/>
            </a:pPr>
            <a:r>
              <a:rPr lang="ro-RO" sz="1300" dirty="0"/>
              <a:t>Stimularea 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endParaRPr lang="ro-RO" sz="1300" i="1" u="sng" dirty="0"/>
          </a:p>
          <a:p>
            <a:pPr marL="0" indent="0" algn="just">
              <a:buNone/>
            </a:pPr>
            <a:r>
              <a:rPr lang="ro-RO" sz="1300" i="1" u="sng" dirty="0"/>
              <a:t>Rata 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a:t>
            </a:r>
            <a:r>
              <a:rPr lang="en-US" sz="1300" dirty="0"/>
              <a:t>,</a:t>
            </a:r>
            <a:r>
              <a:rPr lang="ro-RO" sz="1300" dirty="0"/>
              <a:t> exclusiv costurile aferente consumului tehnologic</a:t>
            </a:r>
            <a:r>
              <a:rPr lang="en-US" sz="1300" dirty="0"/>
              <a:t> </a:t>
            </a:r>
            <a:r>
              <a:rPr lang="ro-RO" sz="1300" dirty="0"/>
              <a:t>și cheltuielilor cu personalul</a:t>
            </a:r>
            <a:r>
              <a:rPr lang="en-US" sz="1300" dirty="0"/>
              <a:t>,</a:t>
            </a:r>
            <a:r>
              <a:rPr lang="ro-RO" sz="1300" dirty="0"/>
              <a:t> ce pot fi realizate într-un an al perioadei de reglementare pentru îmbunătăţirea performanţelor economice </a:t>
            </a:r>
            <a:r>
              <a:rPr lang="ro-RO" sz="1300" dirty="0" err="1"/>
              <a:t>ae</a:t>
            </a:r>
            <a:r>
              <a:rPr lang="ro-RO" sz="1300" dirty="0"/>
              <a:t> titularului de licenţă şi se determină în funcţie de ţinta de eficienţă stabilită pentru o perioadă de reglementare. </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endParaRPr lang="ro-RO" sz="1300" i="1" u="sng" dirty="0"/>
          </a:p>
          <a:p>
            <a:pPr marL="0" indent="0" algn="just">
              <a:buNone/>
            </a:pPr>
            <a:r>
              <a:rPr lang="ro-RO" sz="1300" i="1" u="sng" dirty="0"/>
              <a:t>Rata 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a:t>Nr.22/2025 pentru </a:t>
            </a:r>
            <a:r>
              <a:rPr lang="en-US" sz="1300" dirty="0" err="1"/>
              <a:t>primul</a:t>
            </a:r>
            <a:r>
              <a:rPr lang="en-US" sz="1300" dirty="0"/>
              <a:t> an al </a:t>
            </a:r>
            <a:r>
              <a:rPr lang="en-US" sz="1300" dirty="0" err="1"/>
              <a:t>celei</a:t>
            </a:r>
            <a:r>
              <a:rPr lang="en-US" sz="1300" dirty="0"/>
              <a:t> de a </a:t>
            </a:r>
            <a:r>
              <a:rPr lang="en-US" sz="1300" dirty="0" err="1"/>
              <a:t>cincea</a:t>
            </a:r>
            <a:r>
              <a:rPr lang="en-US" sz="1300" dirty="0"/>
              <a:t> </a:t>
            </a:r>
            <a:r>
              <a:rPr lang="en-US" sz="1300" dirty="0" err="1"/>
              <a:t>perioade</a:t>
            </a:r>
            <a:r>
              <a:rPr lang="en-US" sz="1300" dirty="0"/>
              <a:t> de </a:t>
            </a:r>
            <a:r>
              <a:rPr lang="en-US" sz="1300"/>
              <a:t>reglementare </a:t>
            </a:r>
            <a:r>
              <a:rPr lang="ro-RO" sz="1300" dirty="0"/>
              <a:t>este de </a:t>
            </a:r>
            <a:r>
              <a:rPr lang="en-US" sz="1300" dirty="0"/>
              <a:t>0</a:t>
            </a:r>
            <a:r>
              <a:rPr lang="ro-RO" sz="1300" dirty="0"/>
              <a:t>.</a:t>
            </a:r>
            <a:r>
              <a:rPr lang="en-US" sz="1300" dirty="0"/>
              <a:t>6</a:t>
            </a:r>
            <a:r>
              <a:rPr lang="ro-RO" sz="1300" dirty="0"/>
              <a:t>%</a:t>
            </a:r>
            <a:r>
              <a:rPr lang="en-US" sz="1300" dirty="0"/>
              <a:t>.</a:t>
            </a:r>
          </a:p>
          <a:p>
            <a:pPr marL="0" indent="0" algn="just">
              <a:buNone/>
            </a:pPr>
            <a:endParaRPr lang="ro-RO" sz="1300" dirty="0"/>
          </a:p>
          <a:p>
            <a:pPr marL="0" indent="0">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822</Words>
  <Application>Microsoft Office PowerPoint</Application>
  <PresentationFormat>Widescreen</PresentationFormat>
  <Paragraphs>168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Times New Roman</vt:lpstr>
      <vt:lpstr>Wingdings</vt:lpstr>
      <vt:lpstr>Wingdings 2</vt:lpstr>
      <vt:lpstr>Civic</vt:lpstr>
      <vt:lpstr>Parametrii utilizati la stabilirea venitului OTS pentru perioada 01.10.2025-30.09.2026</vt:lpstr>
      <vt:lpstr>Parametrii utilizati la stabilirea venitului OTS pentru perioada 01.10.2025-30.09.2026</vt:lpstr>
      <vt:lpstr>Parametrii utilizati la stabilirea venitului OTS pentru perioada 01.10.2025-30.09.2026</vt:lpstr>
      <vt:lpstr>Parametrii utilizati la stabilirea venitului OTS pentru perioada 01.10.2025-30.09.2026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42</cp:revision>
  <cp:lastPrinted>2019-08-30T05:05:20Z</cp:lastPrinted>
  <dcterms:created xsi:type="dcterms:W3CDTF">2018-07-31T10:34:25Z</dcterms:created>
  <dcterms:modified xsi:type="dcterms:W3CDTF">2025-08-13T05:51:13Z</dcterms:modified>
</cp:coreProperties>
</file>