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3" d="100"/>
          <a:sy n="63" d="100"/>
        </p:scale>
        <p:origin x="91" y="136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17-Jul-24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20577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17-Jul-24</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17-Jul-24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17-Jul-24</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17-Jul-24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17-Jul-24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17-Jul-24</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17-Jul-24</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17-Jul-24</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a:t>Parametrii utilizati la stabilirea venitului OTS pentru perioada 01.10.2024-30.09.2025</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a:p>
          <a:p>
            <a:pPr marL="0" indent="0">
              <a:buNone/>
            </a:pPr>
            <a:r>
              <a:rPr lang="en-US" sz="1200" i="1" u="sng" dirty="0" err="1"/>
              <a:t>Tipurile</a:t>
            </a:r>
            <a:r>
              <a:rPr lang="en-US" sz="1200" i="1" u="sng" dirty="0"/>
              <a:t> de active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en-US" sz="1200" i="1" u="sng" dirty="0" err="1"/>
              <a:t>reglementate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acestora</a:t>
            </a:r>
            <a:r>
              <a:rPr lang="en-US" sz="1200" i="1" u="sng" dirty="0"/>
              <a:t> </a:t>
            </a:r>
            <a:r>
              <a:rPr lang="ro-RO" sz="1200" i="1" u="sng" dirty="0"/>
              <a:t>determinat</a:t>
            </a:r>
            <a:r>
              <a:rPr lang="en-US" sz="1200" i="1" u="sng" dirty="0"/>
              <a:t>e</a:t>
            </a:r>
            <a:r>
              <a:rPr lang="ro-RO" sz="1200" i="1" u="sng" dirty="0"/>
              <a:t> la începutul cel</a:t>
            </a:r>
            <a:r>
              <a:rPr lang="en-US" sz="1200" i="1" u="sng" dirty="0"/>
              <a:t>u</a:t>
            </a:r>
            <a:r>
              <a:rPr lang="ro-RO" sz="1200" i="1" u="sng" dirty="0"/>
              <a:t>i de a</a:t>
            </a:r>
            <a:r>
              <a:rPr lang="en-US" sz="1200" i="1" u="sng" dirty="0"/>
              <a:t>l </a:t>
            </a:r>
            <a:r>
              <a:rPr lang="en-US" sz="1200" i="1" u="sng" dirty="0" err="1"/>
              <a:t>patrulea</a:t>
            </a:r>
            <a:r>
              <a:rPr lang="en-US" sz="1200" i="1" u="sng" dirty="0"/>
              <a:t> an al </a:t>
            </a:r>
            <a:r>
              <a:rPr lang="en-US" sz="1200" i="1" u="sng" dirty="0" err="1"/>
              <a:t>celei</a:t>
            </a:r>
            <a:r>
              <a:rPr lang="en-US" sz="1200" i="1" u="sng" dirty="0"/>
              <a:t> de a</a:t>
            </a:r>
            <a:r>
              <a:rPr lang="ro-RO" sz="1200" i="1" u="sng" dirty="0"/>
              <a:t> </a:t>
            </a:r>
            <a:r>
              <a:rPr lang="en-US" sz="1200" i="1" u="sng" dirty="0" err="1"/>
              <a:t>patra</a:t>
            </a:r>
            <a:r>
              <a:rPr lang="ro-RO" sz="1200" i="1" u="sng" dirty="0"/>
              <a:t> perioad</a:t>
            </a:r>
            <a:r>
              <a:rPr lang="en-US" sz="1200" i="1" u="sng" dirty="0"/>
              <a:t>e</a:t>
            </a:r>
            <a:r>
              <a:rPr lang="ro-RO" sz="1200" i="1" u="sng" dirty="0"/>
              <a:t> de reglementare conform anexei Nr.1 la Ordinul ANRE Nr. </a:t>
            </a:r>
            <a:r>
              <a:rPr lang="en-US" sz="1200" i="1" u="sng" dirty="0"/>
              <a:t>41</a:t>
            </a:r>
            <a:r>
              <a:rPr lang="ro-RO" sz="1200" i="1" u="sng" dirty="0"/>
              <a:t>/201</a:t>
            </a:r>
            <a:r>
              <a:rPr lang="en-US" sz="1200" i="1" u="sng" dirty="0"/>
              <a:t>9</a:t>
            </a:r>
            <a:r>
              <a:rPr lang="ro-RO" sz="1200" i="1" u="sng" dirty="0"/>
              <a:t>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3034482491"/>
              </p:ext>
            </p:extLst>
          </p:nvPr>
        </p:nvGraphicFramePr>
        <p:xfrm>
          <a:off x="2285998" y="2009976"/>
          <a:ext cx="7467601" cy="4281915"/>
        </p:xfrm>
        <a:graphic>
          <a:graphicData uri="http://schemas.openxmlformats.org/drawingml/2006/table">
            <a:tbl>
              <a:tblPr firstRow="1" firstCol="1" bandRow="1">
                <a:tableStyleId>{F5AB1C69-6EDB-4FF4-983F-18BD219EF322}</a:tableStyleId>
              </a:tblPr>
              <a:tblGrid>
                <a:gridCol w="1354198">
                  <a:extLst>
                    <a:ext uri="{9D8B030D-6E8A-4147-A177-3AD203B41FA5}">
                      <a16:colId xmlns:a16="http://schemas.microsoft.com/office/drawing/2014/main" val="20000"/>
                    </a:ext>
                  </a:extLst>
                </a:gridCol>
                <a:gridCol w="4284602">
                  <a:extLst>
                    <a:ext uri="{9D8B030D-6E8A-4147-A177-3AD203B41FA5}">
                      <a16:colId xmlns:a16="http://schemas.microsoft.com/office/drawing/2014/main" val="20001"/>
                    </a:ext>
                  </a:extLst>
                </a:gridCol>
                <a:gridCol w="1828801">
                  <a:extLst>
                    <a:ext uri="{9D8B030D-6E8A-4147-A177-3AD203B41FA5}">
                      <a16:colId xmlns:a16="http://schemas.microsoft.com/office/drawing/2014/main" val="20002"/>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Valoarea reglementat</a:t>
                      </a:r>
                      <a:r>
                        <a:rPr lang="vi-VN" sz="800" dirty="0">
                          <a:effectLst/>
                        </a:rPr>
                        <a:t>ă</a:t>
                      </a:r>
                      <a:r>
                        <a:rPr lang="ro-RO" sz="800" dirty="0">
                          <a:effectLst/>
                        </a:rPr>
                        <a:t> aferent</a:t>
                      </a:r>
                      <a:r>
                        <a:rPr lang="vi-VN" sz="800" dirty="0">
                          <a:effectLst/>
                        </a:rPr>
                        <a:t>ă</a:t>
                      </a:r>
                      <a:r>
                        <a:rPr lang="ro-RO" sz="800" dirty="0">
                          <a:effectLst/>
                        </a:rPr>
                        <a:t> activit</a:t>
                      </a:r>
                      <a:r>
                        <a:rPr lang="vi-VN" sz="800" dirty="0">
                          <a:effectLst/>
                        </a:rPr>
                        <a:t>ăț</a:t>
                      </a:r>
                      <a:r>
                        <a:rPr lang="ro-RO" sz="800" dirty="0">
                          <a:effectLst/>
                        </a:rPr>
                        <a:t>ii de transport al gazelor naturale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Construcții</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5.825.740.863,23</a:t>
                      </a:r>
                    </a:p>
                  </a:txBody>
                  <a:tcPr marL="7620" marR="7620" marT="762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136.727.346,97</a:t>
                      </a:r>
                    </a:p>
                  </a:txBody>
                  <a:tcPr marL="7620" marR="7620" marT="762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20.407.086,56</a:t>
                      </a:r>
                    </a:p>
                  </a:txBody>
                  <a:tcPr marL="7620" marR="7620" marT="762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5.272.902.706,36</a:t>
                      </a:r>
                    </a:p>
                  </a:txBody>
                  <a:tcPr marL="7620" marR="7620" marT="762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2.597.767,80</a:t>
                      </a:r>
                    </a:p>
                  </a:txBody>
                  <a:tcPr marL="7620" marR="7620" marT="762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4.508.530,61</a:t>
                      </a:r>
                    </a:p>
                  </a:txBody>
                  <a:tcPr marL="7620" marR="7620" marT="762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2.007,22</a:t>
                      </a:r>
                    </a:p>
                  </a:txBody>
                  <a:tcPr marL="7620" marR="7620" marT="762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388.595.417,71</a:t>
                      </a:r>
                    </a:p>
                  </a:txBody>
                  <a:tcPr marL="7620" marR="7620" marT="762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Echipamente tehnologice. mașini utilaje și echipamente de lucru</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325.880.205,35</a:t>
                      </a:r>
                    </a:p>
                  </a:txBody>
                  <a:tcPr marL="7620" marR="7620" marT="762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Aparate și instalații de măsurare. control și reglare</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148.975.972,04</a:t>
                      </a:r>
                    </a:p>
                  </a:txBody>
                  <a:tcPr marL="7620" marR="7620" marT="762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4.443.466,09</a:t>
                      </a:r>
                    </a:p>
                  </a:txBody>
                  <a:tcPr marL="7620" marR="7620" marT="762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13.411.137,49</a:t>
                      </a:r>
                    </a:p>
                  </a:txBody>
                  <a:tcPr marL="7620" marR="7620" marT="762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131.121.368,46</a:t>
                      </a:r>
                    </a:p>
                  </a:txBody>
                  <a:tcPr marL="7620" marR="7620" marT="762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Mijloace de transport</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10.042.447,48</a:t>
                      </a:r>
                    </a:p>
                  </a:txBody>
                  <a:tcPr marL="7620" marR="7620" marT="7620" marB="0" anchor="b"/>
                </a:tc>
                <a:extLst>
                  <a:ext uri="{0D108BD9-81ED-4DB2-BD59-A6C34878D82A}">
                    <a16:rowId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Alte imobilizări corporale </a:t>
                      </a:r>
                      <a:r>
                        <a:rPr lang="ro-RO" sz="800" b="1" dirty="0" err="1">
                          <a:effectLst/>
                        </a:rPr>
                        <a:t>şi</a:t>
                      </a:r>
                      <a:r>
                        <a:rPr lang="ro-RO" sz="800" b="1" dirty="0">
                          <a:effectLst/>
                        </a:rPr>
                        <a:t> necorporale</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84.245.824,39</a:t>
                      </a:r>
                    </a:p>
                  </a:txBody>
                  <a:tcPr marL="7620" marR="7620" marT="762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Terenuri</a:t>
                      </a:r>
                      <a:endParaRPr lang="ro-RO" sz="700" b="1"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3.390.132,61</a:t>
                      </a:r>
                    </a:p>
                  </a:txBody>
                  <a:tcPr marL="7620" marR="7620" marT="762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r" fontAlgn="b"/>
                      <a:r>
                        <a:rPr lang="en-US" sz="1100" b="1" i="0" u="none" strike="noStrike" dirty="0">
                          <a:solidFill>
                            <a:srgbClr val="000000"/>
                          </a:solidFill>
                          <a:effectLst/>
                          <a:latin typeface="Calibri" panose="020F0502020204030204" pitchFamily="34" charset="0"/>
                        </a:rPr>
                        <a:t>6.398.275.445,11</a:t>
                      </a:r>
                    </a:p>
                  </a:txBody>
                  <a:tcPr marL="7620" marR="7620" marT="762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Parametrii utilizati la stabilirea venitului OTS pentru perioada 01.10.2024-30.09.20</a:t>
            </a:r>
            <a:r>
              <a:rPr lang="ro-RO" sz="2000" dirty="0"/>
              <a:t>2</a:t>
            </a:r>
            <a:r>
              <a:rPr lang="en-US" sz="2000" dirty="0"/>
              <a:t>5</a:t>
            </a:r>
            <a:endParaRPr lang="ro-RO" sz="2000" dirty="0"/>
          </a:p>
        </p:txBody>
      </p:sp>
      <p:sp>
        <p:nvSpPr>
          <p:cNvPr id="4" name="Content Placeholder 3"/>
          <p:cNvSpPr>
            <a:spLocks noGrp="1"/>
          </p:cNvSpPr>
          <p:nvPr>
            <p:ph sz="quarter" idx="1"/>
          </p:nvPr>
        </p:nvSpPr>
        <p:spPr>
          <a:xfrm>
            <a:off x="1825752" y="1527048"/>
            <a:ext cx="8503920" cy="4797552"/>
          </a:xfrm>
        </p:spPr>
        <p:txBody>
          <a:bodyPr>
            <a:normAutofit fontScale="92500" lnSpcReduction="20000"/>
          </a:bodyPr>
          <a:lstStyle/>
          <a:p>
            <a:r>
              <a:rPr lang="ro-RO" sz="1400" i="1" u="sng" dirty="0"/>
              <a:t>Structura costurilor de capital aprobate pentru </a:t>
            </a:r>
            <a:r>
              <a:rPr lang="en-US" sz="1400" i="1" u="sng" dirty="0" err="1"/>
              <a:t>perioada</a:t>
            </a:r>
            <a:r>
              <a:rPr lang="ro-RO" sz="1400" i="1" u="sng" dirty="0"/>
              <a:t> oct.20</a:t>
            </a:r>
            <a:r>
              <a:rPr lang="en-US" sz="1400" i="1" u="sng" dirty="0"/>
              <a:t>24</a:t>
            </a:r>
            <a:r>
              <a:rPr lang="ro-RO" sz="1400" i="1" u="sng" dirty="0"/>
              <a:t>-sept.202</a:t>
            </a:r>
            <a:r>
              <a:rPr lang="en-US" sz="1400" i="1" u="sng" dirty="0"/>
              <a:t>5</a:t>
            </a:r>
          </a:p>
          <a:p>
            <a:endParaRPr lang="en-US" sz="1400" i="1" u="sng" dirty="0"/>
          </a:p>
          <a:p>
            <a:endParaRPr lang="ro-RO" sz="1400" i="1" u="sng" dirty="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pPr algn="just">
              <a:lnSpc>
                <a:spcPct val="150000"/>
              </a:lnSpc>
            </a:pPr>
            <a:r>
              <a:rPr lang="en-US" sz="1200" dirty="0" err="1"/>
              <a:t>Incepand</a:t>
            </a:r>
            <a:r>
              <a:rPr lang="en-US" sz="1200" dirty="0"/>
              <a:t> cu 13.05.2020, </a:t>
            </a:r>
            <a:r>
              <a:rPr lang="ro-RO" sz="1200" dirty="0"/>
              <a:t>rata rentabilit</a:t>
            </a:r>
            <a:r>
              <a:rPr lang="vi-VN" sz="1200" dirty="0"/>
              <a:t>ăț</a:t>
            </a:r>
            <a:r>
              <a:rPr lang="ro-RO" sz="1200" dirty="0"/>
              <a:t>ii capitalului investit </a:t>
            </a:r>
            <a:r>
              <a:rPr lang="en-US" sz="1200" dirty="0" err="1"/>
              <a:t>este</a:t>
            </a:r>
            <a:r>
              <a:rPr lang="en-US" sz="1200" dirty="0"/>
              <a:t> </a:t>
            </a:r>
            <a:r>
              <a:rPr lang="ro-RO" sz="1200" dirty="0"/>
              <a:t>stabilit</a:t>
            </a:r>
            <a:r>
              <a:rPr lang="vi-VN" sz="1200" dirty="0"/>
              <a:t>ă</a:t>
            </a:r>
            <a:r>
              <a:rPr lang="ro-RO" sz="1200" dirty="0"/>
              <a:t> la nivelul de 6.</a:t>
            </a:r>
            <a:r>
              <a:rPr lang="en-US" sz="1200" dirty="0"/>
              <a:t>39</a:t>
            </a:r>
          </a:p>
          <a:p>
            <a:pPr algn="just">
              <a:lnSpc>
                <a:spcPct val="150000"/>
              </a:lnSpc>
            </a:pPr>
            <a:r>
              <a:rPr lang="en-US" sz="1200" dirty="0"/>
              <a:t>Pentru </a:t>
            </a:r>
            <a:r>
              <a:rPr lang="en-US" sz="1200" dirty="0" err="1"/>
              <a:t>capitalul</a:t>
            </a:r>
            <a:r>
              <a:rPr lang="en-US" sz="1200" dirty="0"/>
              <a:t> </a:t>
            </a:r>
            <a:r>
              <a:rPr lang="en-US" sz="1200" dirty="0" err="1"/>
              <a:t>investit</a:t>
            </a:r>
            <a:r>
              <a:rPr lang="en-US" sz="1200" dirty="0"/>
              <a:t> in </a:t>
            </a:r>
            <a:r>
              <a:rPr lang="en-US" sz="1200" dirty="0" err="1"/>
              <a:t>imobilizarile</a:t>
            </a:r>
            <a:r>
              <a:rPr lang="en-US" sz="1200" dirty="0"/>
              <a:t> </a:t>
            </a:r>
            <a:r>
              <a:rPr lang="en-US" sz="1200" dirty="0" err="1"/>
              <a:t>corporale</a:t>
            </a:r>
            <a:r>
              <a:rPr lang="en-US" sz="1200" dirty="0"/>
              <a:t>/</a:t>
            </a:r>
            <a:r>
              <a:rPr lang="en-US" sz="1200" dirty="0" err="1"/>
              <a:t>necorporale</a:t>
            </a:r>
            <a:r>
              <a:rPr lang="en-US" sz="1200" dirty="0"/>
              <a:t> </a:t>
            </a:r>
            <a:r>
              <a:rPr lang="en-US" sz="1200" dirty="0" err="1"/>
              <a:t>puse</a:t>
            </a:r>
            <a:r>
              <a:rPr lang="en-US" sz="1200" dirty="0"/>
              <a:t> in </a:t>
            </a:r>
            <a:r>
              <a:rPr lang="en-US" sz="1200" dirty="0" err="1"/>
              <a:t>functiune</a:t>
            </a:r>
            <a:r>
              <a:rPr lang="en-US" sz="1200" dirty="0"/>
              <a:t> in </a:t>
            </a:r>
            <a:r>
              <a:rPr lang="en-US" sz="1200" dirty="0" err="1"/>
              <a:t>cea</a:t>
            </a:r>
            <a:r>
              <a:rPr lang="en-US" sz="1200" dirty="0"/>
              <a:t> de a </a:t>
            </a:r>
            <a:r>
              <a:rPr lang="en-US" sz="1200" dirty="0" err="1"/>
              <a:t>patra</a:t>
            </a:r>
            <a:r>
              <a:rPr lang="en-US" sz="1200" dirty="0"/>
              <a:t> </a:t>
            </a:r>
            <a:r>
              <a:rPr lang="en-US" sz="1200" dirty="0" err="1"/>
              <a:t>perioada</a:t>
            </a:r>
            <a:r>
              <a:rPr lang="en-US" sz="1200" dirty="0"/>
              <a:t> de </a:t>
            </a:r>
            <a:r>
              <a:rPr lang="en-US" sz="1200" dirty="0" err="1"/>
              <a:t>reglementare</a:t>
            </a:r>
            <a:r>
              <a:rPr lang="en-US" sz="1200" dirty="0"/>
              <a:t>. </a:t>
            </a:r>
            <a:r>
              <a:rPr lang="en-US" sz="1200" dirty="0" err="1"/>
              <a:t>ce</a:t>
            </a:r>
            <a:r>
              <a:rPr lang="en-US" sz="1200" dirty="0"/>
              <a:t> </a:t>
            </a:r>
            <a:r>
              <a:rPr lang="en-US" sz="1200" dirty="0" err="1"/>
              <a:t>constiutuie</a:t>
            </a:r>
            <a:r>
              <a:rPr lang="en-US" sz="1200" dirty="0"/>
              <a:t> </a:t>
            </a:r>
            <a:r>
              <a:rPr lang="en-US" sz="1200" dirty="0" err="1"/>
              <a:t>obiective</a:t>
            </a:r>
            <a:r>
              <a:rPr lang="en-US" sz="1200" dirty="0"/>
              <a:t> ale SNT. se </a:t>
            </a:r>
            <a:r>
              <a:rPr lang="en-US" sz="1200" dirty="0" err="1"/>
              <a:t>constituie</a:t>
            </a:r>
            <a:r>
              <a:rPr lang="en-US" sz="1200" dirty="0"/>
              <a:t> un </a:t>
            </a:r>
            <a:r>
              <a:rPr lang="en-US" sz="1200" dirty="0" err="1"/>
              <a:t>stimulent</a:t>
            </a:r>
            <a:r>
              <a:rPr lang="en-US" sz="1200" dirty="0"/>
              <a:t> in </a:t>
            </a:r>
            <a:r>
              <a:rPr lang="en-US" sz="1200" dirty="0" err="1"/>
              <a:t>valoare</a:t>
            </a:r>
            <a:r>
              <a:rPr lang="en-US" sz="1200" dirty="0"/>
              <a:t> de 1 </a:t>
            </a:r>
            <a:r>
              <a:rPr lang="en-US" sz="1200" dirty="0" err="1"/>
              <a:t>punct</a:t>
            </a:r>
            <a:r>
              <a:rPr lang="en-US" sz="1200" dirty="0"/>
              <a:t> </a:t>
            </a:r>
            <a:r>
              <a:rPr lang="en-US" sz="1200" dirty="0" err="1"/>
              <a:t>procentual</a:t>
            </a:r>
            <a:r>
              <a:rPr lang="en-US" sz="1200" dirty="0"/>
              <a:t> </a:t>
            </a:r>
            <a:r>
              <a:rPr lang="en-US" sz="1200" dirty="0" err="1"/>
              <a:t>peste</a:t>
            </a:r>
            <a:r>
              <a:rPr lang="en-US" sz="1200" dirty="0"/>
              <a:t> rata </a:t>
            </a:r>
            <a:r>
              <a:rPr lang="en-US" sz="1200" dirty="0" err="1"/>
              <a:t>reglementata</a:t>
            </a:r>
            <a:r>
              <a:rPr lang="en-US" sz="1200" dirty="0"/>
              <a:t> a </a:t>
            </a:r>
            <a:r>
              <a:rPr lang="en-US" sz="1200" dirty="0" err="1"/>
              <a:t>rentabilitatii</a:t>
            </a:r>
            <a:endParaRPr lang="en-US" sz="1200" dirty="0"/>
          </a:p>
          <a:p>
            <a:pPr algn="just">
              <a:lnSpc>
                <a:spcPct val="150000"/>
              </a:lnSpc>
            </a:pPr>
            <a:r>
              <a:rPr lang="en-US" sz="1200" dirty="0"/>
              <a:t>P</a:t>
            </a:r>
            <a:r>
              <a:rPr lang="ro-RO" sz="1200" dirty="0" err="1"/>
              <a:t>entru</a:t>
            </a:r>
            <a:r>
              <a:rPr lang="ro-RO" sz="1200" dirty="0"/>
              <a:t> </a:t>
            </a:r>
            <a:r>
              <a:rPr lang="ro-RO" sz="1200" dirty="0" err="1"/>
              <a:t>investiţiile</a:t>
            </a:r>
            <a:r>
              <a:rPr lang="ro-RO" sz="1200" dirty="0"/>
              <a:t> în imobilizările corporale </a:t>
            </a:r>
            <a:r>
              <a:rPr lang="ro-RO" sz="1200" dirty="0" err="1"/>
              <a:t>şi</a:t>
            </a:r>
            <a:r>
              <a:rPr lang="ro-RO" sz="1200" dirty="0"/>
              <a:t> necorporale</a:t>
            </a:r>
            <a:r>
              <a:rPr lang="en-US" sz="1200" dirty="0"/>
              <a:t>,</a:t>
            </a:r>
            <a:r>
              <a:rPr lang="ro-RO" sz="1200" dirty="0"/>
              <a:t> puse în </a:t>
            </a:r>
            <a:r>
              <a:rPr lang="ro-RO" sz="1200" dirty="0" err="1"/>
              <a:t>funcţiune</a:t>
            </a:r>
            <a:r>
              <a:rPr lang="ro-RO" sz="1200" dirty="0"/>
              <a:t>/ </a:t>
            </a:r>
            <a:r>
              <a:rPr lang="ro-RO" sz="1200" dirty="0" err="1"/>
              <a:t>recepţionate</a:t>
            </a:r>
            <a:r>
              <a:rPr lang="ro-RO" sz="1200" dirty="0"/>
              <a:t> în cadrul perioadei a patra de reglementare. ce constituie obiective ale sistemului de transport al gazelor naturale</a:t>
            </a:r>
            <a:r>
              <a:rPr lang="en-US" sz="1200" dirty="0"/>
              <a:t>,</a:t>
            </a:r>
            <a:r>
              <a:rPr lang="ro-RO" sz="1200" dirty="0"/>
              <a:t> realizate din fonduri proprii în cadrul unor proiecte în care au fost atrase </a:t>
            </a:r>
            <a:r>
              <a:rPr lang="ro-RO" sz="1200" dirty="0" err="1"/>
              <a:t>şi</a:t>
            </a:r>
            <a:r>
              <a:rPr lang="ro-RO" sz="1200" dirty="0"/>
              <a:t> fonduri europene nerambursabile se </a:t>
            </a:r>
            <a:r>
              <a:rPr lang="ro-RO" sz="1200" dirty="0" err="1"/>
              <a:t>stabileşte</a:t>
            </a:r>
            <a:r>
              <a:rPr lang="ro-RO" sz="1200" dirty="0"/>
              <a:t> un stimulent în valoare de 2 puncte procentuale peste rata reglementată a </a:t>
            </a:r>
            <a:r>
              <a:rPr lang="ro-RO" sz="1200" dirty="0" err="1"/>
              <a:t>rentabilităţii</a:t>
            </a:r>
            <a:r>
              <a:rPr lang="ro-RO" sz="1200" dirty="0"/>
              <a:t> capitalului investit aprobată.</a:t>
            </a:r>
            <a:r>
              <a:rPr lang="en-US" sz="1200" dirty="0"/>
              <a:t> </a:t>
            </a:r>
            <a:r>
              <a:rPr lang="en-US" sz="1200" dirty="0" err="1"/>
              <a:t>Aceasta</a:t>
            </a:r>
            <a:r>
              <a:rPr lang="en-US" sz="1200" dirty="0"/>
              <a:t> </a:t>
            </a:r>
            <a:r>
              <a:rPr lang="en-US" sz="1200" dirty="0" err="1"/>
              <a:t>prevedere</a:t>
            </a:r>
            <a:r>
              <a:rPr lang="en-US" sz="1200" dirty="0"/>
              <a:t> </a:t>
            </a:r>
            <a:r>
              <a:rPr lang="ro-RO" sz="1200" dirty="0"/>
              <a:t>nu se aplică pentru </a:t>
            </a:r>
            <a:r>
              <a:rPr lang="ro-RO" sz="1200" dirty="0" err="1"/>
              <a:t>investiţiile</a:t>
            </a:r>
            <a:r>
              <a:rPr lang="ro-RO" sz="1200" dirty="0"/>
              <a:t> în imobilizările corporale </a:t>
            </a:r>
            <a:r>
              <a:rPr lang="ro-RO" sz="1200" dirty="0" err="1"/>
              <a:t>şi</a:t>
            </a:r>
            <a:r>
              <a:rPr lang="ro-RO" sz="1200" dirty="0"/>
              <a:t> necorporale realizate în urma derulării proiectelor de </a:t>
            </a:r>
            <a:r>
              <a:rPr lang="ro-RO" sz="1200" dirty="0" err="1"/>
              <a:t>investiţii</a:t>
            </a:r>
            <a:r>
              <a:rPr lang="ro-RO" sz="1200" dirty="0"/>
              <a:t> prevăzute în Regulamentul (UE) nr. 347/2013.</a:t>
            </a:r>
          </a:p>
          <a:p>
            <a:pPr algn="just">
              <a:lnSpc>
                <a:spcPct val="150000"/>
              </a:lnSpc>
            </a:pPr>
            <a:r>
              <a:rPr lang="en-US" sz="1200" dirty="0" err="1"/>
              <a:t>Metodologia</a:t>
            </a:r>
            <a:r>
              <a:rPr lang="en-US" sz="1200" dirty="0"/>
              <a:t> de </a:t>
            </a:r>
            <a:r>
              <a:rPr lang="en-US" sz="1200" dirty="0" err="1"/>
              <a:t>determinare</a:t>
            </a:r>
            <a:r>
              <a:rPr lang="en-US" sz="1200" dirty="0"/>
              <a:t> a </a:t>
            </a:r>
            <a:r>
              <a:rPr lang="en-US" sz="1200" dirty="0" err="1"/>
              <a:t>valorii</a:t>
            </a:r>
            <a:r>
              <a:rPr lang="en-US" sz="1200" dirty="0"/>
              <a:t> </a:t>
            </a:r>
            <a:r>
              <a:rPr lang="en-US" sz="1200" dirty="0" err="1"/>
              <a:t>initiale</a:t>
            </a:r>
            <a:r>
              <a:rPr lang="en-US" sz="1200" dirty="0"/>
              <a:t> a </a:t>
            </a:r>
            <a:r>
              <a:rPr lang="en-US" sz="1200" dirty="0" err="1"/>
              <a:t>activelor</a:t>
            </a:r>
            <a:r>
              <a:rPr lang="en-US" sz="1200" dirty="0"/>
              <a:t> se </a:t>
            </a:r>
            <a:r>
              <a:rPr lang="en-US" sz="1200" dirty="0" err="1"/>
              <a:t>regaseste</a:t>
            </a:r>
            <a:r>
              <a:rPr lang="en-US" sz="1200" dirty="0"/>
              <a:t> in </a:t>
            </a:r>
            <a:r>
              <a:rPr lang="en-US" sz="1200" dirty="0" err="1"/>
              <a:t>Anexa</a:t>
            </a:r>
            <a:r>
              <a:rPr lang="en-US" sz="1200" dirty="0"/>
              <a:t> nr.2 la </a:t>
            </a:r>
            <a:r>
              <a:rPr lang="en-US" sz="1200" dirty="0" err="1"/>
              <a:t>Metodologia</a:t>
            </a:r>
            <a:r>
              <a:rPr lang="en-US" sz="1200" dirty="0"/>
              <a:t> </a:t>
            </a:r>
            <a:r>
              <a:rPr lang="en-US" sz="1200" dirty="0" err="1"/>
              <a:t>aprobata</a:t>
            </a:r>
            <a:r>
              <a:rPr lang="en-US" sz="1200" dirty="0"/>
              <a:t> </a:t>
            </a:r>
            <a:r>
              <a:rPr lang="en-US" sz="1200" dirty="0" err="1"/>
              <a:t>prin</a:t>
            </a:r>
            <a:r>
              <a:rPr lang="en-US" sz="1200" dirty="0"/>
              <a:t> </a:t>
            </a:r>
            <a:r>
              <a:rPr lang="en-US" sz="1200" dirty="0" err="1"/>
              <a:t>Ordinul</a:t>
            </a:r>
            <a:r>
              <a:rPr lang="en-US" sz="1200" dirty="0"/>
              <a:t> ANRE </a:t>
            </a:r>
            <a:r>
              <a:rPr lang="en-US" sz="1200" dirty="0" err="1"/>
              <a:t>nr</a:t>
            </a:r>
            <a:r>
              <a:rPr lang="en-US" sz="1200" dirty="0"/>
              <a:t>.</a:t>
            </a:r>
            <a:r>
              <a:rPr lang="ro-RO" sz="1200" dirty="0"/>
              <a:t>41</a:t>
            </a:r>
            <a:r>
              <a:rPr lang="en-US" sz="1200" dirty="0"/>
              <a:t>/201</a:t>
            </a:r>
            <a:r>
              <a:rPr lang="ro-RO" sz="1200" dirty="0"/>
              <a:t>9</a:t>
            </a:r>
            <a:r>
              <a:rPr lang="en-US" sz="1200" dirty="0"/>
              <a:t>.</a:t>
            </a:r>
          </a:p>
          <a:p>
            <a:pPr algn="just">
              <a:lnSpc>
                <a:spcPct val="150000"/>
              </a:lnSpc>
            </a:pP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1529398298"/>
              </p:ext>
            </p:extLst>
          </p:nvPr>
        </p:nvGraphicFramePr>
        <p:xfrm>
          <a:off x="2743199" y="1904998"/>
          <a:ext cx="6644081" cy="1685491"/>
        </p:xfrm>
        <a:graphic>
          <a:graphicData uri="http://schemas.openxmlformats.org/drawingml/2006/table">
            <a:tbl>
              <a:tblPr firstRow="1" firstCol="1" bandRow="1">
                <a:tableStyleId>{F5AB1C69-6EDB-4FF4-983F-18BD219EF322}</a:tableStyleId>
              </a:tblPr>
              <a:tblGrid>
                <a:gridCol w="631955">
                  <a:extLst>
                    <a:ext uri="{9D8B030D-6E8A-4147-A177-3AD203B41FA5}">
                      <a16:colId xmlns:a16="http://schemas.microsoft.com/office/drawing/2014/main" val="20000"/>
                    </a:ext>
                  </a:extLst>
                </a:gridCol>
                <a:gridCol w="3876528">
                  <a:extLst>
                    <a:ext uri="{9D8B030D-6E8A-4147-A177-3AD203B41FA5}">
                      <a16:colId xmlns:a16="http://schemas.microsoft.com/office/drawing/2014/main" val="20001"/>
                    </a:ext>
                  </a:extLst>
                </a:gridCol>
                <a:gridCol w="2135598">
                  <a:extLst>
                    <a:ext uri="{9D8B030D-6E8A-4147-A177-3AD203B41FA5}">
                      <a16:colId xmlns:a16="http://schemas.microsoft.com/office/drawing/2014/main" val="20002"/>
                    </a:ext>
                  </a:extLst>
                </a:gridCol>
              </a:tblGrid>
              <a:tr h="635948">
                <a:tc>
                  <a:txBody>
                    <a:bodyPr/>
                    <a:lstStyle/>
                    <a:p>
                      <a:pPr algn="ctr">
                        <a:lnSpc>
                          <a:spcPct val="115000"/>
                        </a:lnSpc>
                        <a:spcAft>
                          <a:spcPts val="0"/>
                        </a:spcAft>
                      </a:pPr>
                      <a:r>
                        <a:rPr lang="ro-RO" sz="1200" dirty="0">
                          <a:effectLst/>
                        </a:rPr>
                        <a:t>Nr. Crt.</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Indicator</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Costuri de capital oct</a:t>
                      </a:r>
                      <a:r>
                        <a:rPr lang="en-US" sz="1200" dirty="0">
                          <a:effectLst/>
                        </a:rPr>
                        <a:t>.</a:t>
                      </a:r>
                      <a:r>
                        <a:rPr lang="ro-RO" sz="1200" dirty="0">
                          <a:effectLst/>
                        </a:rPr>
                        <a:t>20</a:t>
                      </a:r>
                      <a:r>
                        <a:rPr lang="en-US" sz="1200" dirty="0">
                          <a:effectLst/>
                        </a:rPr>
                        <a:t>24</a:t>
                      </a:r>
                      <a:r>
                        <a:rPr lang="ro-RO" sz="1200" dirty="0">
                          <a:effectLst/>
                        </a:rPr>
                        <a:t>-sept.202</a:t>
                      </a:r>
                      <a:r>
                        <a:rPr lang="en-US" sz="1200" dirty="0">
                          <a:effectLst/>
                        </a:rPr>
                        <a:t>5 </a:t>
                      </a:r>
                      <a:r>
                        <a:rPr lang="ro-RO" sz="1200" dirty="0">
                          <a:effectLst/>
                        </a:rPr>
                        <a:t>(mii lei)</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259946">
                <a:tc>
                  <a:txBody>
                    <a:bodyPr/>
                    <a:lstStyle/>
                    <a:p>
                      <a:pPr algn="ctr">
                        <a:lnSpc>
                          <a:spcPct val="115000"/>
                        </a:lnSpc>
                        <a:spcAft>
                          <a:spcPts val="0"/>
                        </a:spcAft>
                      </a:pPr>
                      <a:r>
                        <a:rPr lang="ro-RO" sz="1200">
                          <a:effectLst/>
                        </a:rPr>
                        <a:t>0</a:t>
                      </a:r>
                      <a:endParaRPr lang="ro-RO" sz="12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1</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2</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259946">
                <a:tc>
                  <a:txBody>
                    <a:bodyPr/>
                    <a:lstStyle/>
                    <a:p>
                      <a:pPr algn="ctr">
                        <a:lnSpc>
                          <a:spcPct val="115000"/>
                        </a:lnSpc>
                        <a:spcAft>
                          <a:spcPts val="0"/>
                        </a:spcAft>
                      </a:pPr>
                      <a:r>
                        <a:rPr lang="ro-RO" sz="1200">
                          <a:effectLst/>
                        </a:rPr>
                        <a:t>1</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Amortizare</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418.113,08</a:t>
                      </a:r>
                    </a:p>
                  </a:txBody>
                  <a:tcPr marL="0" marR="0" marT="0" marB="0" anchor="b"/>
                </a:tc>
                <a:extLst>
                  <a:ext uri="{0D108BD9-81ED-4DB2-BD59-A6C34878D82A}">
                    <a16:rowId xmlns:a16="http://schemas.microsoft.com/office/drawing/2014/main" val="10002"/>
                  </a:ext>
                </a:extLst>
              </a:tr>
              <a:tr h="259946">
                <a:tc>
                  <a:txBody>
                    <a:bodyPr/>
                    <a:lstStyle/>
                    <a:p>
                      <a:pPr algn="ctr">
                        <a:lnSpc>
                          <a:spcPct val="115000"/>
                        </a:lnSpc>
                        <a:spcAft>
                          <a:spcPts val="0"/>
                        </a:spcAft>
                      </a:pPr>
                      <a:r>
                        <a:rPr lang="ro-RO" sz="1200">
                          <a:effectLst/>
                        </a:rPr>
                        <a:t>2</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Profit</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459.095,54</a:t>
                      </a:r>
                    </a:p>
                  </a:txBody>
                  <a:tcPr marL="0" marR="0" marT="0" marB="0" anchor="b"/>
                </a:tc>
                <a:extLst>
                  <a:ext uri="{0D108BD9-81ED-4DB2-BD59-A6C34878D82A}">
                    <a16:rowId xmlns:a16="http://schemas.microsoft.com/office/drawing/2014/main" val="10003"/>
                  </a:ext>
                </a:extLst>
              </a:tr>
              <a:tr h="269705">
                <a:tc>
                  <a:txBody>
                    <a:bodyPr/>
                    <a:lstStyle/>
                    <a:p>
                      <a:pPr algn="ctr">
                        <a:lnSpc>
                          <a:spcPct val="115000"/>
                        </a:lnSpc>
                        <a:spcAft>
                          <a:spcPts val="0"/>
                        </a:spcAft>
                      </a:pPr>
                      <a:r>
                        <a:rPr lang="ro-RO" sz="1200">
                          <a:effectLst/>
                        </a:rPr>
                        <a:t>*</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b="1" dirty="0">
                          <a:effectLst/>
                        </a:rPr>
                        <a:t>TOTAL CAPEX</a:t>
                      </a:r>
                      <a:endParaRPr lang="ro-RO" sz="12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877.208,62</a:t>
                      </a:r>
                    </a:p>
                  </a:txBody>
                  <a:tcPr marL="0" marR="0" marT="0" marB="0" anchor="b"/>
                </a:tc>
                <a:extLst>
                  <a:ext uri="{0D108BD9-81ED-4DB2-BD59-A6C34878D82A}">
                    <a16:rowId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19" y="458724"/>
            <a:ext cx="7288161" cy="457200"/>
          </a:xfrm>
        </p:spPr>
        <p:txBody>
          <a:bodyPr>
            <a:normAutofit fontScale="90000"/>
          </a:bodyPr>
          <a:lstStyle/>
          <a:p>
            <a:r>
              <a:rPr lang="it-IT" sz="2000" dirty="0"/>
              <a:t>Parametrii utilizati la stabilirea venitului OTS pentru perioada 01.10.2024-30.09.2025</a:t>
            </a:r>
            <a:endParaRPr lang="ro-RO" sz="2000" dirty="0"/>
          </a:p>
        </p:txBody>
      </p:sp>
      <p:sp>
        <p:nvSpPr>
          <p:cNvPr id="4" name="Content Placeholder 3"/>
          <p:cNvSpPr>
            <a:spLocks noGrp="1"/>
          </p:cNvSpPr>
          <p:nvPr>
            <p:ph sz="quarter" idx="1"/>
          </p:nvPr>
        </p:nvSpPr>
        <p:spPr/>
        <p:txBody>
          <a:bodyPr>
            <a:normAutofit/>
          </a:bodyPr>
          <a:lstStyle/>
          <a:p>
            <a:r>
              <a:rPr lang="en-US" sz="1200" i="1" u="sng" dirty="0" err="1"/>
              <a:t>Perioadele</a:t>
            </a:r>
            <a:r>
              <a:rPr lang="en-US" sz="1200" i="1" u="sng" dirty="0"/>
              <a:t> de </a:t>
            </a:r>
            <a:r>
              <a:rPr lang="en-US" sz="1200" i="1" u="sng" dirty="0" err="1"/>
              <a:t>amortizare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amortiz</a:t>
            </a:r>
            <a:r>
              <a:rPr lang="vi-VN" sz="1200" i="1" u="sng" dirty="0"/>
              <a:t>ă</a:t>
            </a:r>
            <a:r>
              <a:rPr lang="en-US" sz="1200" i="1" u="sng" dirty="0" err="1"/>
              <a:t>rii</a:t>
            </a:r>
            <a:r>
              <a:rPr lang="en-US" sz="1200" i="1" u="sng" dirty="0"/>
              <a:t> </a:t>
            </a:r>
            <a:r>
              <a:rPr lang="en-US" sz="1200" i="1" u="sng" dirty="0" err="1"/>
              <a:t>activelor</a:t>
            </a:r>
            <a:r>
              <a:rPr lang="en-US" sz="1200" i="1" u="sng" dirty="0"/>
              <a:t>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ro-RO" sz="1200" i="1" u="sng" dirty="0"/>
              <a:t>determinat</a:t>
            </a:r>
            <a:r>
              <a:rPr lang="vi-VN" sz="1200" i="1" u="sng" dirty="0"/>
              <a:t>ă</a:t>
            </a:r>
            <a:r>
              <a:rPr lang="ro-RO" sz="1200" i="1" u="sng" dirty="0"/>
              <a:t> la inceputul celei de a patra perioad</a:t>
            </a:r>
            <a:r>
              <a:rPr lang="en-US" sz="1200" i="1" u="sng" dirty="0"/>
              <a:t>e</a:t>
            </a:r>
            <a:r>
              <a:rPr lang="ro-RO" sz="1200" i="1" u="sng" dirty="0"/>
              <a:t> de reglementare conform anexei Nr.1 la Ordinul ANRE Nr. 41/2019</a:t>
            </a:r>
            <a:endParaRPr lang="en-US" sz="12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4127033986"/>
              </p:ext>
            </p:extLst>
          </p:nvPr>
        </p:nvGraphicFramePr>
        <p:xfrm>
          <a:off x="2263977" y="1939572"/>
          <a:ext cx="7772399" cy="4399785"/>
        </p:xfrm>
        <a:graphic>
          <a:graphicData uri="http://schemas.openxmlformats.org/drawingml/2006/table">
            <a:tbl>
              <a:tblPr firstRow="1" firstCol="1" bandRow="1">
                <a:tableStyleId>{F5AB1C69-6EDB-4FF4-983F-18BD219EF322}</a:tableStyleId>
              </a:tblPr>
              <a:tblGrid>
                <a:gridCol w="1335711">
                  <a:extLst>
                    <a:ext uri="{9D8B030D-6E8A-4147-A177-3AD203B41FA5}">
                      <a16:colId xmlns:a16="http://schemas.microsoft.com/office/drawing/2014/main" val="20000"/>
                    </a:ext>
                  </a:extLst>
                </a:gridCol>
                <a:gridCol w="4007133">
                  <a:extLst>
                    <a:ext uri="{9D8B030D-6E8A-4147-A177-3AD203B41FA5}">
                      <a16:colId xmlns:a16="http://schemas.microsoft.com/office/drawing/2014/main" val="20001"/>
                    </a:ext>
                  </a:extLst>
                </a:gridCol>
                <a:gridCol w="1004798">
                  <a:extLst>
                    <a:ext uri="{9D8B030D-6E8A-4147-A177-3AD203B41FA5}">
                      <a16:colId xmlns:a16="http://schemas.microsoft.com/office/drawing/2014/main" val="20002"/>
                    </a:ext>
                  </a:extLst>
                </a:gridCol>
                <a:gridCol w="1424757">
                  <a:extLst>
                    <a:ext uri="{9D8B030D-6E8A-4147-A177-3AD203B41FA5}">
                      <a16:colId xmlns:a16="http://schemas.microsoft.com/office/drawing/2014/main" val="20003"/>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Durata reglementat</a:t>
                      </a:r>
                      <a:r>
                        <a:rPr lang="vi-VN" sz="800" dirty="0">
                          <a:effectLst/>
                        </a:rPr>
                        <a:t>ă</a:t>
                      </a:r>
                      <a:r>
                        <a:rPr lang="ro-RO" sz="800" dirty="0">
                          <a:effectLst/>
                        </a:rPr>
                        <a:t> de amortizare</a:t>
                      </a:r>
                      <a:endParaRPr lang="ro-RO" sz="700" dirty="0">
                        <a:effectLst/>
                        <a:latin typeface="Calibri"/>
                        <a:ea typeface="Calibri"/>
                        <a:cs typeface="Times New Roman"/>
                      </a:endParaRPr>
                    </a:p>
                  </a:txBody>
                  <a:tcPr marL="46169" marR="46169" marT="0" marB="0"/>
                </a:tc>
                <a:tc>
                  <a:txBody>
                    <a:bodyPr/>
                    <a:lstStyle/>
                    <a:p>
                      <a:pPr>
                        <a:lnSpc>
                          <a:spcPct val="115000"/>
                        </a:lnSpc>
                        <a:spcAft>
                          <a:spcPts val="600"/>
                        </a:spcAft>
                      </a:pPr>
                      <a:r>
                        <a:rPr lang="ro-RO" sz="800" dirty="0">
                          <a:effectLst/>
                        </a:rPr>
                        <a:t>Amortizarea reglementata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290.239.959,78</a:t>
                      </a:r>
                    </a:p>
                  </a:txBody>
                  <a:tcPr marL="7620" marR="7620" marT="762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8.001.774,43</a:t>
                      </a:r>
                    </a:p>
                  </a:txBody>
                  <a:tcPr marL="7620" marR="7620" marT="762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3.620.000,76</a:t>
                      </a:r>
                    </a:p>
                  </a:txBody>
                  <a:tcPr marL="7620" marR="7620" marT="762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222.119.635,44</a:t>
                      </a:r>
                    </a:p>
                  </a:txBody>
                  <a:tcPr marL="7620" marR="7620" marT="762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292.116,19</a:t>
                      </a:r>
                    </a:p>
                  </a:txBody>
                  <a:tcPr marL="7620" marR="7620" marT="762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184.626,80</a:t>
                      </a:r>
                    </a:p>
                  </a:txBody>
                  <a:tcPr marL="7620" marR="7620" marT="762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74,34</a:t>
                      </a:r>
                    </a:p>
                  </a:txBody>
                  <a:tcPr marL="7620" marR="7620" marT="762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56.021.731,82</a:t>
                      </a:r>
                    </a:p>
                  </a:txBody>
                  <a:tcPr marL="7620" marR="7620" marT="762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mașini utilaje și echipamente de lucru</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56.761.482,15</a:t>
                      </a:r>
                    </a:p>
                  </a:txBody>
                  <a:tcPr marL="7620" marR="7620" marT="762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38.513.207,01</a:t>
                      </a:r>
                    </a:p>
                  </a:txBody>
                  <a:tcPr marL="7620" marR="7620" marT="762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403.125,05</a:t>
                      </a:r>
                    </a:p>
                  </a:txBody>
                  <a:tcPr marL="7620" marR="7620" marT="762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1.536.325,36</a:t>
                      </a:r>
                    </a:p>
                  </a:txBody>
                  <a:tcPr marL="7620" marR="7620" marT="762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36.573.756,59</a:t>
                      </a:r>
                    </a:p>
                  </a:txBody>
                  <a:tcPr marL="7620" marR="7620" marT="762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Mijloace de transport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6.478.281,77</a:t>
                      </a:r>
                    </a:p>
                  </a:txBody>
                  <a:tcPr marL="7620" marR="7620" marT="7620" marB="0" anchor="b"/>
                </a:tc>
                <a:extLst>
                  <a:ext uri="{0D108BD9-81ED-4DB2-BD59-A6C34878D82A}">
                    <a16:rowId xmlns:a16="http://schemas.microsoft.com/office/drawing/2014/main" val="10014"/>
                  </a:ext>
                </a:extLst>
              </a:tr>
              <a:tr h="225777">
                <a:tc>
                  <a:txBody>
                    <a:bodyPr/>
                    <a:lstStyle/>
                    <a:p>
                      <a:pPr algn="ctr">
                        <a:lnSpc>
                          <a:spcPct val="115000"/>
                        </a:lnSpc>
                        <a:spcAft>
                          <a:spcPts val="600"/>
                        </a:spcAft>
                      </a:pPr>
                      <a:r>
                        <a:rPr lang="ro-RO" sz="800" dirty="0">
                          <a:effectLst/>
                        </a:rPr>
                        <a:t>Grupa 5</a:t>
                      </a:r>
                      <a:endParaRPr lang="ro-RO" sz="8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imobilizări corporale și necorporale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21.927.391,74</a:t>
                      </a:r>
                    </a:p>
                  </a:txBody>
                  <a:tcPr marL="7620" marR="7620" marT="762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dirty="0">
                          <a:effectLst/>
                        </a:rPr>
                        <a:t>Grupa 6</a:t>
                      </a:r>
                      <a:endParaRPr lang="ro-RO" sz="8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Terenuri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26.095,81</a:t>
                      </a:r>
                    </a:p>
                  </a:txBody>
                  <a:tcPr marL="7620" marR="7620" marT="7620" marB="0" anchor="b"/>
                </a:tc>
                <a:extLst>
                  <a:ext uri="{0D108BD9-81ED-4DB2-BD59-A6C34878D82A}">
                    <a16:rowId xmlns:a16="http://schemas.microsoft.com/office/drawing/2014/main" val="10016"/>
                  </a:ext>
                </a:extLst>
              </a:tr>
              <a:tr h="0">
                <a:tc>
                  <a:txBody>
                    <a:bodyPr/>
                    <a:lstStyle/>
                    <a:p>
                      <a:pPr algn="ctr">
                        <a:lnSpc>
                          <a:spcPct val="115000"/>
                        </a:lnSpc>
                        <a:spcAft>
                          <a:spcPts val="600"/>
                        </a:spcAft>
                      </a:pPr>
                      <a:r>
                        <a:rPr lang="en-US" sz="800" dirty="0">
                          <a:effectLst/>
                        </a:rPr>
                        <a:t>*</a:t>
                      </a:r>
                      <a:endParaRPr lang="ro-RO" sz="800" dirty="0">
                        <a:effectLst/>
                        <a:latin typeface="Calibri"/>
                        <a:ea typeface="Calibri"/>
                        <a:cs typeface="Times New Roman"/>
                      </a:endParaRPr>
                    </a:p>
                  </a:txBody>
                  <a:tcPr marL="46169" marR="46169"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err="1">
                          <a:effectLst/>
                        </a:rPr>
                        <a:t>Amortizare</a:t>
                      </a:r>
                      <a:r>
                        <a:rPr lang="en-US" sz="800" dirty="0">
                          <a:effectLst/>
                        </a:rPr>
                        <a:t> </a:t>
                      </a:r>
                      <a:r>
                        <a:rPr lang="en-US" sz="800" dirty="0" err="1">
                          <a:effectLst/>
                        </a:rPr>
                        <a:t>Consum</a:t>
                      </a:r>
                      <a:r>
                        <a:rPr lang="en-US" sz="800" dirty="0">
                          <a:effectLst/>
                        </a:rPr>
                        <a:t> </a:t>
                      </a:r>
                      <a:r>
                        <a:rPr lang="en-US" sz="800" dirty="0" err="1">
                          <a:effectLst/>
                        </a:rPr>
                        <a:t>Tehnologic</a:t>
                      </a:r>
                      <a:r>
                        <a:rPr lang="en-US" sz="800" dirty="0">
                          <a:effectLst/>
                        </a:rPr>
                        <a:t> </a:t>
                      </a:r>
                      <a:r>
                        <a:rPr lang="en-US" sz="800" dirty="0" err="1">
                          <a:effectLst/>
                        </a:rPr>
                        <a:t>capitalizat</a:t>
                      </a:r>
                      <a:r>
                        <a:rPr lang="en-US" sz="800" dirty="0">
                          <a:effectLst/>
                        </a:rPr>
                        <a:t> conform </a:t>
                      </a:r>
                      <a:r>
                        <a:rPr lang="en-US" sz="800" dirty="0" err="1">
                          <a:effectLst/>
                        </a:rPr>
                        <a:t>reglementarii</a:t>
                      </a:r>
                      <a:r>
                        <a:rPr lang="en-US" sz="800" dirty="0">
                          <a:effectLst/>
                        </a:rPr>
                        <a:t> ANRE</a:t>
                      </a:r>
                      <a:endParaRPr lang="ro-RO" dirty="0"/>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4.171.840,44</a:t>
                      </a:r>
                    </a:p>
                  </a:txBody>
                  <a:tcPr marL="7620" marR="7620" marT="7620" marB="0" anchor="b"/>
                </a:tc>
                <a:extLst>
                  <a:ext uri="{0D108BD9-81ED-4DB2-BD59-A6C34878D82A}">
                    <a16:rowId xmlns:a16="http://schemas.microsoft.com/office/drawing/2014/main" val="10017"/>
                  </a:ext>
                </a:extLst>
              </a:tr>
              <a:tr h="0">
                <a:tc gridSpan="2">
                  <a:txBody>
                    <a:bodyPr/>
                    <a:lstStyle/>
                    <a:p>
                      <a:pPr algn="ctr">
                        <a:lnSpc>
                          <a:spcPct val="115000"/>
                        </a:lnSpc>
                        <a:spcAft>
                          <a:spcPts val="600"/>
                        </a:spcAft>
                      </a:pPr>
                      <a:r>
                        <a:rPr lang="en-US" sz="1000" dirty="0">
                          <a:effectLst/>
                          <a:latin typeface="Calibri"/>
                          <a:ea typeface="Calibri"/>
                          <a:cs typeface="Times New Roman"/>
                        </a:rPr>
                        <a:t>TOTAL</a:t>
                      </a:r>
                      <a:endParaRPr lang="ro-RO" sz="1000" dirty="0">
                        <a:effectLst/>
                        <a:latin typeface="Calibri"/>
                        <a:ea typeface="Calibri"/>
                        <a:cs typeface="Times New Roman"/>
                      </a:endParaRPr>
                    </a:p>
                  </a:txBody>
                  <a:tcPr marL="46169" marR="46169" marT="0" marB="0" anchor="ctr"/>
                </a:tc>
                <a:tc hMerge="1">
                  <a:txBody>
                    <a:bodyPr/>
                    <a:lstStyle/>
                    <a:p>
                      <a:endParaRPr lang="en-US"/>
                    </a:p>
                  </a:txBody>
                  <a:tcP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418.118.258,69</a:t>
                      </a:r>
                    </a:p>
                  </a:txBody>
                  <a:tcPr marL="7620" marR="7620" marT="7620" marB="0" anchor="b"/>
                </a:tc>
                <a:extLst>
                  <a:ext uri="{0D108BD9-81ED-4DB2-BD59-A6C34878D82A}">
                    <a16:rowId xmlns:a16="http://schemas.microsoft.com/office/drawing/2014/main" val="974241819"/>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0"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67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658" y="547513"/>
            <a:ext cx="7462684" cy="457200"/>
          </a:xfrm>
        </p:spPr>
        <p:txBody>
          <a:bodyPr>
            <a:normAutofit fontScale="90000"/>
          </a:bodyPr>
          <a:lstStyle/>
          <a:p>
            <a:r>
              <a:rPr lang="it-IT" sz="2000" dirty="0"/>
              <a:t>Parametrii utilizati la stabilirea venitului OTS pentru perioada 01.10.2024-30.09.20</a:t>
            </a:r>
            <a:r>
              <a:rPr lang="ro-RO" sz="2000" dirty="0"/>
              <a:t>2</a:t>
            </a:r>
            <a:r>
              <a:rPr lang="en-US" sz="2000" dirty="0"/>
              <a:t>5</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ro-RO" sz="1300" i="1" u="sng" dirty="0"/>
              <a:t>Costurile </a:t>
            </a:r>
            <a:r>
              <a:rPr lang="ro-RO" sz="1300" i="1" u="sng" dirty="0" err="1"/>
              <a:t>operaţionale</a:t>
            </a:r>
            <a:r>
              <a:rPr lang="ro-RO" sz="1300" i="1" u="sng" dirty="0"/>
              <a:t> (OPEX) </a:t>
            </a:r>
            <a:r>
              <a:rPr lang="ro-RO" sz="1300" dirty="0"/>
              <a:t>aprobate pentru </a:t>
            </a:r>
            <a:r>
              <a:rPr lang="en-US" sz="1300" dirty="0" err="1"/>
              <a:t>perioada</a:t>
            </a:r>
            <a:r>
              <a:rPr lang="ro-RO" sz="1300" dirty="0"/>
              <a:t> oct.20</a:t>
            </a:r>
            <a:r>
              <a:rPr lang="en-US" sz="1300" dirty="0"/>
              <a:t>24</a:t>
            </a:r>
            <a:r>
              <a:rPr lang="ro-RO" sz="1300" dirty="0"/>
              <a:t>-sept.202</a:t>
            </a:r>
            <a:r>
              <a:rPr lang="en-US" sz="1300" dirty="0"/>
              <a:t>5</a:t>
            </a:r>
            <a:r>
              <a:rPr lang="ro-RO" sz="1300" dirty="0"/>
              <a:t>  sunt în valoare de </a:t>
            </a:r>
            <a:r>
              <a:rPr lang="en-US" sz="1300" dirty="0"/>
              <a:t>911.233.35 </a:t>
            </a:r>
            <a:r>
              <a:rPr lang="ro-RO" sz="1300" dirty="0"/>
              <a:t>mii</a:t>
            </a:r>
            <a:r>
              <a:rPr lang="en-US" sz="1300" dirty="0"/>
              <a:t> </a:t>
            </a:r>
            <a:r>
              <a:rPr lang="ro-RO" sz="1300" dirty="0"/>
              <a:t>le</a:t>
            </a:r>
            <a:r>
              <a:rPr lang="en-US" sz="1300" dirty="0" err="1"/>
              <a:t>i</a:t>
            </a:r>
            <a:endParaRPr lang="ro-RO" sz="1300" dirty="0"/>
          </a:p>
          <a:p>
            <a:pPr algn="just"/>
            <a:r>
              <a:rPr lang="ro-RO" sz="1300" dirty="0"/>
              <a:t>Costurile preluate direct (CPD) aprobate pentru </a:t>
            </a:r>
            <a:r>
              <a:rPr lang="en-US" sz="1300" dirty="0" err="1"/>
              <a:t>perioada</a:t>
            </a:r>
            <a:r>
              <a:rPr lang="ro-RO" sz="1300" dirty="0"/>
              <a:t> oct.20</a:t>
            </a:r>
            <a:r>
              <a:rPr lang="en-US" sz="1300" dirty="0"/>
              <a:t>24</a:t>
            </a:r>
            <a:r>
              <a:rPr lang="ro-RO" sz="1300" dirty="0"/>
              <a:t>-sept.202</a:t>
            </a:r>
            <a:r>
              <a:rPr lang="en-US" sz="1300" dirty="0"/>
              <a:t>5</a:t>
            </a:r>
            <a:r>
              <a:rPr lang="ro-RO" sz="1300" dirty="0"/>
              <a:t> sunt în valo</a:t>
            </a:r>
            <a:r>
              <a:rPr lang="en-US" sz="1300" dirty="0"/>
              <a:t>a</a:t>
            </a:r>
            <a:r>
              <a:rPr lang="ro-RO" sz="1300" dirty="0"/>
              <a:t>re de </a:t>
            </a:r>
            <a:r>
              <a:rPr lang="en-US" sz="1300" dirty="0"/>
              <a:t>282.019.05</a:t>
            </a:r>
            <a:r>
              <a:rPr lang="ro-RO" sz="1300" dirty="0"/>
              <a:t> mii lei </a:t>
            </a:r>
          </a:p>
          <a:p>
            <a:pPr algn="just"/>
            <a:r>
              <a:rPr lang="ro-RO" sz="1300" i="1" u="sng" dirty="0"/>
              <a:t>Mecanismele de stimulare şi obiectivele în materie de eficienţă</a:t>
            </a:r>
            <a:r>
              <a:rPr lang="ro-RO" sz="1300" dirty="0"/>
              <a:t> </a:t>
            </a:r>
          </a:p>
          <a:p>
            <a:pPr marL="0" indent="0" algn="just">
              <a:buNone/>
            </a:pPr>
            <a:endParaRPr lang="ro-RO" sz="1300" dirty="0"/>
          </a:p>
          <a:p>
            <a:pPr marL="0" indent="0" algn="just">
              <a:buNone/>
            </a:pPr>
            <a:r>
              <a:rPr lang="ro-RO" sz="1300" dirty="0"/>
              <a:t>Stimularea în materie de eficienţă se realizează prin intermediul elementelor de ajustare a costurilor operaţionale. Conform metodologiei. costurile operaţionale se stabilesc în primul an al unei perioade de reglementare şi se ajustează în următorii ani ai perioadei de reglementare cu diferenţa dintre indicele de inflaţie şi rata anuală de creştere a eficienţei </a:t>
            </a:r>
            <a:r>
              <a:rPr lang="en-US" sz="1300" dirty="0" err="1"/>
              <a:t>economice</a:t>
            </a:r>
            <a:r>
              <a:rPr lang="en-US" sz="1300" dirty="0"/>
              <a:t> a </a:t>
            </a:r>
            <a:r>
              <a:rPr lang="ro-RO" sz="1300" dirty="0"/>
              <a:t>activităţii </a:t>
            </a:r>
            <a:r>
              <a:rPr lang="en-US" sz="1300" dirty="0"/>
              <a:t>de transport al </a:t>
            </a:r>
            <a:r>
              <a:rPr lang="en-US" sz="1300" dirty="0" err="1"/>
              <a:t>gazelor</a:t>
            </a:r>
            <a:r>
              <a:rPr lang="en-US" sz="1300" dirty="0"/>
              <a:t> </a:t>
            </a:r>
            <a:r>
              <a:rPr lang="en-US" sz="1300" dirty="0" err="1"/>
              <a:t>naturale</a:t>
            </a:r>
            <a:r>
              <a:rPr lang="ro-RO" sz="1300" dirty="0"/>
              <a:t>.</a:t>
            </a:r>
          </a:p>
          <a:p>
            <a:pPr marL="0" indent="0" algn="just">
              <a:buNone/>
            </a:pPr>
            <a:endParaRPr lang="ro-RO" sz="1300" i="1" u="sng" dirty="0"/>
          </a:p>
          <a:p>
            <a:pPr marL="0" indent="0" algn="just">
              <a:buNone/>
            </a:pPr>
            <a:r>
              <a:rPr lang="ro-RO" sz="1300" i="1" u="sng" dirty="0"/>
              <a:t>Rata de creştere a eficienţei</a:t>
            </a:r>
            <a:r>
              <a:rPr lang="en-US" sz="1300" i="1" u="sng" dirty="0"/>
              <a:t> </a:t>
            </a:r>
            <a:r>
              <a:rPr lang="en-US" sz="1300" i="1" u="sng" dirty="0" err="1"/>
              <a:t>economice</a:t>
            </a:r>
            <a:r>
              <a:rPr lang="en-US" sz="1300" i="1" u="sng" dirty="0"/>
              <a:t> a</a:t>
            </a:r>
            <a:r>
              <a:rPr lang="ro-RO" sz="1300" i="1" u="sng" dirty="0"/>
              <a:t> activităţii </a:t>
            </a:r>
            <a:r>
              <a:rPr lang="en-US" sz="1300" i="1" u="sng" dirty="0"/>
              <a:t>de transport al </a:t>
            </a:r>
            <a:r>
              <a:rPr lang="en-US" sz="1300" i="1" u="sng" dirty="0" err="1"/>
              <a:t>gazelor</a:t>
            </a:r>
            <a:r>
              <a:rPr lang="en-US" sz="1300" i="1" u="sng" dirty="0"/>
              <a:t> </a:t>
            </a:r>
            <a:r>
              <a:rPr lang="en-US" sz="1300" i="1" u="sng" dirty="0" err="1"/>
              <a:t>naturale</a:t>
            </a:r>
            <a:r>
              <a:rPr lang="ro-RO" sz="1300" dirty="0"/>
              <a:t> reflectă estimările ANRE privind potenţialele economii de costuri operaţionale (OPEX)</a:t>
            </a:r>
            <a:r>
              <a:rPr lang="en-US" sz="1300" dirty="0"/>
              <a:t>,</a:t>
            </a:r>
            <a:r>
              <a:rPr lang="ro-RO" sz="1300" dirty="0"/>
              <a:t> exclusiv costurile aferente consumului tehnologic</a:t>
            </a:r>
            <a:r>
              <a:rPr lang="en-US" sz="1300" dirty="0"/>
              <a:t> </a:t>
            </a:r>
            <a:r>
              <a:rPr lang="ro-RO" sz="1300" dirty="0"/>
              <a:t>și cheltuielilor cu personalul</a:t>
            </a:r>
            <a:r>
              <a:rPr lang="en-US" sz="1300" dirty="0"/>
              <a:t>,</a:t>
            </a:r>
            <a:r>
              <a:rPr lang="ro-RO" sz="1300" dirty="0"/>
              <a:t> ce pot fi realizate într-un an al perioadei de reglementare pentru îmbunătăţirea performanţelor economice </a:t>
            </a:r>
            <a:r>
              <a:rPr lang="ro-RO" sz="1300" dirty="0" err="1"/>
              <a:t>ae</a:t>
            </a:r>
            <a:r>
              <a:rPr lang="ro-RO" sz="1300" dirty="0"/>
              <a:t> titularului de licenţă şi se determină în funcţie de ţinta de eficienţă stabilită pentru o perioadă de reglementare. l</a:t>
            </a:r>
          </a:p>
          <a:p>
            <a:pPr marL="0" indent="0" algn="just">
              <a:buNone/>
            </a:pPr>
            <a:r>
              <a:rPr lang="ro-RO" sz="1300" dirty="0"/>
              <a:t>Rata creşterii eficienţei</a:t>
            </a:r>
            <a:r>
              <a:rPr lang="en-US" sz="1300" dirty="0"/>
              <a:t> </a:t>
            </a:r>
            <a:r>
              <a:rPr lang="en-US" sz="1300" dirty="0" err="1"/>
              <a:t>economice</a:t>
            </a:r>
            <a:r>
              <a:rPr lang="en-US" sz="1300" dirty="0"/>
              <a:t> a </a:t>
            </a:r>
            <a:r>
              <a:rPr lang="ro-RO" sz="1300" dirty="0"/>
              <a:t>activităţii de transport al gazelor naturale asigură o cedare de eficienţă economică în favoarea consumatorilor.</a:t>
            </a:r>
          </a:p>
          <a:p>
            <a:pPr marL="0" indent="0" algn="just">
              <a:buNone/>
            </a:pPr>
            <a:endParaRPr lang="ro-RO" sz="1300" i="1" u="sng" dirty="0"/>
          </a:p>
          <a:p>
            <a:pPr marL="0" indent="0" algn="just">
              <a:buNone/>
            </a:pPr>
            <a:r>
              <a:rPr lang="ro-RO" sz="1300" i="1" u="sng" dirty="0"/>
              <a:t>Rata de creştere a eficienţei </a:t>
            </a:r>
            <a:r>
              <a:rPr lang="en-US" sz="1300" i="1" u="sng" dirty="0" err="1"/>
              <a:t>economice</a:t>
            </a:r>
            <a:r>
              <a:rPr lang="en-US" sz="1300" i="1" u="sng" dirty="0"/>
              <a:t> a </a:t>
            </a:r>
            <a:r>
              <a:rPr lang="ro-RO" sz="1300" i="1" u="sng" dirty="0"/>
              <a:t>activităţii </a:t>
            </a:r>
            <a:r>
              <a:rPr lang="en-US" sz="1300" i="1" u="sng" dirty="0"/>
              <a:t>de transport al </a:t>
            </a:r>
            <a:r>
              <a:rPr lang="en-US" sz="1300" i="1" u="sng" dirty="0" err="1"/>
              <a:t>gazelor</a:t>
            </a:r>
            <a:r>
              <a:rPr lang="en-US" sz="1300" i="1" u="sng" dirty="0"/>
              <a:t> </a:t>
            </a:r>
            <a:r>
              <a:rPr lang="en-US" sz="1300" i="1" u="sng" dirty="0" err="1"/>
              <a:t>naturale</a:t>
            </a:r>
            <a:r>
              <a:rPr lang="en-US" sz="1300" i="1" u="sng" dirty="0"/>
              <a:t> </a:t>
            </a:r>
            <a:r>
              <a:rPr lang="ro-RO" sz="1300" dirty="0"/>
              <a:t>stabilită </a:t>
            </a:r>
            <a:r>
              <a:rPr lang="en-US" sz="1300" dirty="0" err="1"/>
              <a:t>prin</a:t>
            </a:r>
            <a:r>
              <a:rPr lang="en-US" sz="1300" dirty="0"/>
              <a:t> </a:t>
            </a:r>
            <a:r>
              <a:rPr lang="en-US" sz="1300" dirty="0" err="1"/>
              <a:t>Ordinul</a:t>
            </a:r>
            <a:r>
              <a:rPr lang="ro-RO" sz="1300" dirty="0"/>
              <a:t> ANRE </a:t>
            </a:r>
            <a:r>
              <a:rPr lang="en-US" sz="1300" dirty="0" err="1"/>
              <a:t>Nr</a:t>
            </a:r>
            <a:r>
              <a:rPr lang="en-US" sz="1300" dirty="0"/>
              <a:t>.</a:t>
            </a:r>
            <a:r>
              <a:rPr lang="ro-RO" sz="1300" dirty="0"/>
              <a:t>6</a:t>
            </a:r>
            <a:r>
              <a:rPr lang="en-US" sz="1300" dirty="0"/>
              <a:t>4/201</a:t>
            </a:r>
            <a:r>
              <a:rPr lang="ro-RO" sz="1300" dirty="0"/>
              <a:t>9</a:t>
            </a:r>
            <a:r>
              <a:rPr lang="en-US" sz="1300" dirty="0"/>
              <a:t> pentru </a:t>
            </a:r>
            <a:r>
              <a:rPr lang="en-US" sz="1300" dirty="0" err="1"/>
              <a:t>fiecare</a:t>
            </a:r>
            <a:r>
              <a:rPr lang="en-US" sz="1300" dirty="0"/>
              <a:t> an al </a:t>
            </a:r>
            <a:r>
              <a:rPr lang="en-US" sz="1300" dirty="0" err="1"/>
              <a:t>celei</a:t>
            </a:r>
            <a:r>
              <a:rPr lang="en-US" sz="1300" dirty="0"/>
              <a:t> de a </a:t>
            </a:r>
            <a:r>
              <a:rPr lang="ro-RO" sz="1300" dirty="0"/>
              <a:t>patra</a:t>
            </a:r>
            <a:r>
              <a:rPr lang="en-US" sz="1300" dirty="0"/>
              <a:t> </a:t>
            </a:r>
            <a:r>
              <a:rPr lang="en-US" sz="1300" dirty="0" err="1"/>
              <a:t>perioade</a:t>
            </a:r>
            <a:r>
              <a:rPr lang="en-US" sz="1300" dirty="0"/>
              <a:t> de </a:t>
            </a:r>
            <a:r>
              <a:rPr lang="en-US" sz="1300" dirty="0" err="1"/>
              <a:t>reglementare</a:t>
            </a:r>
            <a:r>
              <a:rPr lang="en-US" sz="1300" dirty="0"/>
              <a:t>. </a:t>
            </a:r>
            <a:r>
              <a:rPr lang="ro-RO" sz="1300" dirty="0"/>
              <a:t>este de 1.5%</a:t>
            </a:r>
            <a:r>
              <a:rPr lang="en-US" sz="1300" dirty="0"/>
              <a:t>.</a:t>
            </a:r>
          </a:p>
          <a:p>
            <a:pPr marL="0" indent="0" algn="just">
              <a:buNone/>
            </a:pPr>
            <a:r>
              <a:rPr lang="en-US" sz="1300" dirty="0" err="1"/>
              <a:t>Indicele</a:t>
            </a:r>
            <a:r>
              <a:rPr lang="en-US" sz="1300" dirty="0"/>
              <a:t> de </a:t>
            </a:r>
            <a:r>
              <a:rPr lang="en-US" sz="1300" dirty="0" err="1"/>
              <a:t>inflatie</a:t>
            </a:r>
            <a:r>
              <a:rPr lang="en-US" sz="1300" dirty="0"/>
              <a:t> </a:t>
            </a:r>
            <a:r>
              <a:rPr lang="en-US" sz="1300" dirty="0" err="1"/>
              <a:t>aprobat</a:t>
            </a:r>
            <a:r>
              <a:rPr lang="en-US" sz="1300" dirty="0"/>
              <a:t> pentru </a:t>
            </a:r>
            <a:r>
              <a:rPr lang="en-US" sz="1300" dirty="0" err="1"/>
              <a:t>perioada</a:t>
            </a:r>
            <a:r>
              <a:rPr lang="en-US" sz="1300" dirty="0"/>
              <a:t> </a:t>
            </a:r>
            <a:r>
              <a:rPr lang="ro-RO" sz="1300" dirty="0"/>
              <a:t>oct.20</a:t>
            </a:r>
            <a:r>
              <a:rPr lang="en-US" sz="1300" dirty="0"/>
              <a:t>24</a:t>
            </a:r>
            <a:r>
              <a:rPr lang="ro-RO" sz="1300" dirty="0"/>
              <a:t>-sept.202</a:t>
            </a:r>
            <a:r>
              <a:rPr lang="en-US" sz="1300" dirty="0"/>
              <a:t>5 </a:t>
            </a:r>
            <a:r>
              <a:rPr lang="en-US" sz="1300" dirty="0" err="1"/>
              <a:t>este</a:t>
            </a:r>
            <a:r>
              <a:rPr lang="en-US" sz="1300"/>
              <a:t> 3,70.</a:t>
            </a:r>
            <a:endParaRPr lang="ro-RO" sz="1300" dirty="0"/>
          </a:p>
          <a:p>
            <a:pPr marL="0" indent="0">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154"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7204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982</Words>
  <Application>Microsoft Office PowerPoint</Application>
  <PresentationFormat>Widescreen</PresentationFormat>
  <Paragraphs>170</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Georgia</vt:lpstr>
      <vt:lpstr>Times New Roman</vt:lpstr>
      <vt:lpstr>Wingdings</vt:lpstr>
      <vt:lpstr>Wingdings 2</vt:lpstr>
      <vt:lpstr>Civic</vt:lpstr>
      <vt:lpstr>Parametrii utilizati la stabilirea venitului OTS pentru perioada 01.10.2024-30.09.2025</vt:lpstr>
      <vt:lpstr>Parametrii utilizati la stabilirea venitului OTS pentru perioada 01.10.2024-30.09.2025</vt:lpstr>
      <vt:lpstr>Parametrii utilizati la stabilirea venitului OTS pentru perioada 01.10.2024-30.09.2025</vt:lpstr>
      <vt:lpstr>Parametrii utilizati la stabilirea venitului OTS pentru perioada 01.10.2024-30.09.2025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36</cp:revision>
  <cp:lastPrinted>2019-08-30T05:05:20Z</cp:lastPrinted>
  <dcterms:created xsi:type="dcterms:W3CDTF">2018-07-31T10:34:25Z</dcterms:created>
  <dcterms:modified xsi:type="dcterms:W3CDTF">2024-07-17T12:32:28Z</dcterms:modified>
</cp:coreProperties>
</file>