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65" d="100"/>
          <a:sy n="65" d="100"/>
        </p:scale>
        <p:origin x="726" y="39"/>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A348A40-9BB5-47E2-A42C-ECC6F70C8BE1}" type="datetime1">
              <a:rPr lang="en-US" smtClean="0"/>
              <a:pPr/>
              <a:t>8/1/2018</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32188350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6605641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smtClean="0"/>
              <a:t>Click to edit Master title style</a:t>
            </a:r>
            <a:endParaRPr kumimoji="0" lang="en-US"/>
          </a:p>
        </p:txBody>
      </p:sp>
    </p:spTree>
    <p:extLst>
      <p:ext uri="{BB962C8B-B14F-4D97-AF65-F5344CB8AC3E}">
        <p14:creationId xmlns:p14="http://schemas.microsoft.com/office/powerpoint/2010/main" val="2057717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793A5A5-6D3E-4B27-958E-7C2341A4BEA0}" type="datetime1">
              <a:rPr lang="en-US" smtClean="0"/>
              <a:pPr/>
              <a:t>8/1/2018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4047807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8/1/2018</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213268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val="3177132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8/1/2018</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extLst>
      <p:ext uri="{BB962C8B-B14F-4D97-AF65-F5344CB8AC3E}">
        <p14:creationId xmlns:p14="http://schemas.microsoft.com/office/powerpoint/2010/main" val="326527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F7EF11-735F-4ACC-9151-C3984C16448A}" type="datetime1">
              <a:rPr lang="en-US" smtClean="0"/>
              <a:pPr/>
              <a:t>8/1/2018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369578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2790917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8/1/2018</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983355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8/1/2018</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3588174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8/1/2018</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extLst>
      <p:ext uri="{BB962C8B-B14F-4D97-AF65-F5344CB8AC3E}">
        <p14:creationId xmlns:p14="http://schemas.microsoft.com/office/powerpoint/2010/main" val="17253446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23651" y="321551"/>
            <a:ext cx="7192297" cy="690716"/>
          </a:xfrm>
        </p:spPr>
        <p:txBody>
          <a:bodyPr>
            <a:noAutofit/>
          </a:bodyPr>
          <a:lstStyle/>
          <a:p>
            <a:r>
              <a:rPr lang="it-IT" sz="2000" dirty="0" smtClean="0"/>
              <a:t>Parametrii </a:t>
            </a:r>
            <a:r>
              <a:rPr lang="it-IT" sz="2000" dirty="0"/>
              <a:t>utilizati la stabilirea venitului </a:t>
            </a:r>
            <a:r>
              <a:rPr lang="it-IT" sz="2000" dirty="0" smtClean="0"/>
              <a:t>OTS pentru perioada 01.10.2018-30.09.2019</a:t>
            </a:r>
            <a:endParaRPr lang="ro-RO" sz="2000" dirty="0"/>
          </a:p>
        </p:txBody>
      </p:sp>
      <p:sp>
        <p:nvSpPr>
          <p:cNvPr id="4" name="Content Placeholder 3"/>
          <p:cNvSpPr>
            <a:spLocks noGrp="1"/>
          </p:cNvSpPr>
          <p:nvPr>
            <p:ph sz="quarter" idx="1"/>
          </p:nvPr>
        </p:nvSpPr>
        <p:spPr>
          <a:xfrm>
            <a:off x="1825752" y="1295400"/>
            <a:ext cx="8503920" cy="4803648"/>
          </a:xfrm>
        </p:spPr>
        <p:txBody>
          <a:bodyPr>
            <a:normAutofit/>
          </a:bodyPr>
          <a:lstStyle/>
          <a:p>
            <a:pPr marL="0" indent="0">
              <a:buNone/>
            </a:pPr>
            <a:endParaRPr lang="en-US" sz="1200" i="1" u="sng" dirty="0" smtClean="0"/>
          </a:p>
          <a:p>
            <a:pPr marL="0" indent="0">
              <a:buNone/>
            </a:pPr>
            <a:r>
              <a:rPr lang="en-US" sz="1200" i="1" u="sng" dirty="0" err="1" smtClean="0"/>
              <a:t>Tipurile</a:t>
            </a:r>
            <a:r>
              <a:rPr lang="en-US" sz="1200" i="1" u="sng" dirty="0" smtClean="0"/>
              <a:t> </a:t>
            </a:r>
            <a:r>
              <a:rPr lang="en-US" sz="1200" i="1" u="sng" dirty="0"/>
              <a:t>de active </a:t>
            </a:r>
            <a:r>
              <a:rPr lang="en-US" sz="1200" i="1" u="sng" dirty="0" err="1"/>
              <a:t>incluse</a:t>
            </a:r>
            <a:r>
              <a:rPr lang="en-US" sz="1200" i="1" u="sng" dirty="0"/>
              <a:t> </a:t>
            </a:r>
            <a:r>
              <a:rPr lang="en-US" sz="1200" i="1" u="sng" dirty="0" err="1"/>
              <a:t>în</a:t>
            </a:r>
            <a:r>
              <a:rPr lang="en-US" sz="1200" i="1" u="sng" dirty="0"/>
              <a:t> </a:t>
            </a:r>
            <a:r>
              <a:rPr lang="en-US" sz="1200" i="1" u="sng" dirty="0" err="1"/>
              <a:t>baza</a:t>
            </a:r>
            <a:r>
              <a:rPr lang="en-US" sz="1200" i="1" u="sng" dirty="0"/>
              <a:t> de active </a:t>
            </a:r>
            <a:r>
              <a:rPr lang="en-US" sz="1200" i="1" u="sng" dirty="0" err="1"/>
              <a:t>reglementate</a:t>
            </a:r>
            <a:r>
              <a:rPr lang="en-US" sz="1200" i="1" u="sng" dirty="0"/>
              <a:t> </a:t>
            </a:r>
            <a:r>
              <a:rPr lang="en-US" sz="1200" i="1" u="sng" dirty="0" err="1"/>
              <a:t>și</a:t>
            </a:r>
            <a:r>
              <a:rPr lang="en-US" sz="1200" i="1" u="sng" dirty="0"/>
              <a:t> </a:t>
            </a:r>
            <a:r>
              <a:rPr lang="en-US" sz="1200" i="1" u="sng" dirty="0" err="1"/>
              <a:t>valoarea</a:t>
            </a:r>
            <a:r>
              <a:rPr lang="en-US" sz="1200" i="1" u="sng" dirty="0"/>
              <a:t> </a:t>
            </a:r>
            <a:r>
              <a:rPr lang="en-US" sz="1200" i="1" u="sng" dirty="0" err="1"/>
              <a:t>acestora</a:t>
            </a:r>
            <a:r>
              <a:rPr lang="en-US" sz="1200" i="1" u="sng" dirty="0"/>
              <a:t> </a:t>
            </a:r>
            <a:r>
              <a:rPr lang="ro-RO" sz="1200" i="1" u="sng" dirty="0"/>
              <a:t>determinat</a:t>
            </a:r>
            <a:r>
              <a:rPr lang="en-US" sz="1200" i="1" u="sng" dirty="0"/>
              <a:t>e</a:t>
            </a:r>
            <a:r>
              <a:rPr lang="ro-RO" sz="1200" i="1" u="sng" dirty="0"/>
              <a:t> la începutul celei de a treia perioad</a:t>
            </a:r>
            <a:r>
              <a:rPr lang="en-US" sz="1200" i="1" u="sng" dirty="0"/>
              <a:t>e</a:t>
            </a:r>
            <a:r>
              <a:rPr lang="ro-RO" sz="1200" i="1" u="sng" dirty="0"/>
              <a:t> de reglementare conform anexei Nr.1 la Ordinul ANRE Nr. 32/2014 </a:t>
            </a:r>
            <a:endParaRPr lang="ro-RO" sz="1200" dirty="0"/>
          </a:p>
          <a:p>
            <a:pPr marL="0" indent="0">
              <a:buNone/>
            </a:pPr>
            <a:endParaRPr lang="ro-RO" sz="1600" dirty="0"/>
          </a:p>
        </p:txBody>
      </p:sp>
      <p:graphicFrame>
        <p:nvGraphicFramePr>
          <p:cNvPr id="5" name="Table 4"/>
          <p:cNvGraphicFramePr>
            <a:graphicFrameLocks noGrp="1"/>
          </p:cNvGraphicFramePr>
          <p:nvPr>
            <p:extLst>
              <p:ext uri="{D42A27DB-BD31-4B8C-83A1-F6EECF244321}">
                <p14:modId xmlns:p14="http://schemas.microsoft.com/office/powerpoint/2010/main" val="1299045113"/>
              </p:ext>
            </p:extLst>
          </p:nvPr>
        </p:nvGraphicFramePr>
        <p:xfrm>
          <a:off x="2285998" y="2120589"/>
          <a:ext cx="7467601" cy="4118568"/>
        </p:xfrm>
        <a:graphic>
          <a:graphicData uri="http://schemas.openxmlformats.org/drawingml/2006/table">
            <a:tbl>
              <a:tblPr firstRow="1" firstCol="1" bandRow="1">
                <a:tableStyleId>{F5AB1C69-6EDB-4FF4-983F-18BD219EF322}</a:tableStyleId>
              </a:tblPr>
              <a:tblGrid>
                <a:gridCol w="1354198">
                  <a:extLst>
                    <a:ext uri="{9D8B030D-6E8A-4147-A177-3AD203B41FA5}">
                      <a16:colId xmlns="" xmlns:a16="http://schemas.microsoft.com/office/drawing/2014/main" val="20000"/>
                    </a:ext>
                  </a:extLst>
                </a:gridCol>
                <a:gridCol w="4284602">
                  <a:extLst>
                    <a:ext uri="{9D8B030D-6E8A-4147-A177-3AD203B41FA5}">
                      <a16:colId xmlns="" xmlns:a16="http://schemas.microsoft.com/office/drawing/2014/main" val="20001"/>
                    </a:ext>
                  </a:extLst>
                </a:gridCol>
                <a:gridCol w="1828801">
                  <a:extLst>
                    <a:ext uri="{9D8B030D-6E8A-4147-A177-3AD203B41FA5}">
                      <a16:colId xmlns="" xmlns:a16="http://schemas.microsoft.com/office/drawing/2014/main" val="20002"/>
                    </a:ext>
                  </a:extLst>
                </a:gridCol>
              </a:tblGrid>
              <a:tr h="457200">
                <a:tc gridSpan="2">
                  <a:txBody>
                    <a:bodyPr/>
                    <a:lstStyle/>
                    <a:p>
                      <a:pPr>
                        <a:lnSpc>
                          <a:spcPct val="115000"/>
                        </a:lnSpc>
                        <a:spcAft>
                          <a:spcPts val="600"/>
                        </a:spcAft>
                      </a:pPr>
                      <a:r>
                        <a:rPr lang="ro-RO" sz="800" dirty="0" smtClean="0">
                          <a:effectLst/>
                        </a:rPr>
                        <a:t>Imobiliz</a:t>
                      </a:r>
                      <a:r>
                        <a:rPr lang="vi-VN" sz="800" dirty="0" smtClean="0">
                          <a:effectLst/>
                        </a:rPr>
                        <a:t>ă</a:t>
                      </a:r>
                      <a:r>
                        <a:rPr lang="ro-RO" sz="800" dirty="0" smtClean="0">
                          <a:effectLst/>
                        </a:rPr>
                        <a:t>ri </a:t>
                      </a:r>
                      <a:r>
                        <a:rPr lang="ro-RO" sz="800" dirty="0">
                          <a:effectLst/>
                        </a:rPr>
                        <a:t>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Valoarea </a:t>
                      </a:r>
                      <a:r>
                        <a:rPr lang="ro-RO" sz="800" dirty="0" smtClean="0">
                          <a:effectLst/>
                        </a:rPr>
                        <a:t>reglementat</a:t>
                      </a:r>
                      <a:r>
                        <a:rPr lang="vi-VN" sz="800" dirty="0" smtClean="0">
                          <a:effectLst/>
                        </a:rPr>
                        <a:t>ă</a:t>
                      </a:r>
                      <a:r>
                        <a:rPr lang="ro-RO" sz="800" dirty="0" smtClean="0">
                          <a:effectLst/>
                        </a:rPr>
                        <a:t> aferent</a:t>
                      </a:r>
                      <a:r>
                        <a:rPr lang="vi-VN" sz="800" dirty="0" smtClean="0">
                          <a:effectLst/>
                        </a:rPr>
                        <a:t>ă</a:t>
                      </a:r>
                      <a:r>
                        <a:rPr lang="ro-RO" sz="800" dirty="0" smtClean="0">
                          <a:effectLst/>
                        </a:rPr>
                        <a:t> activit</a:t>
                      </a:r>
                      <a:r>
                        <a:rPr lang="vi-VN" sz="800" dirty="0" smtClean="0">
                          <a:effectLst/>
                        </a:rPr>
                        <a:t>ăț</a:t>
                      </a:r>
                      <a:r>
                        <a:rPr lang="ro-RO" sz="800" dirty="0" smtClean="0">
                          <a:effectLst/>
                        </a:rPr>
                        <a:t>ii </a:t>
                      </a:r>
                      <a:r>
                        <a:rPr lang="ro-RO" sz="800" dirty="0">
                          <a:effectLst/>
                        </a:rPr>
                        <a:t>de transport al gazelor naturale (lei)</a:t>
                      </a:r>
                      <a:endParaRPr lang="ro-RO" sz="700" dirty="0">
                        <a:effectLst/>
                        <a:latin typeface="Calibri"/>
                        <a:ea typeface="Calibri"/>
                        <a:cs typeface="Times New Roman"/>
                      </a:endParaRPr>
                    </a:p>
                  </a:txBody>
                  <a:tcPr marL="46169" marR="46169" marT="0" marB="0"/>
                </a:tc>
                <a:extLst>
                  <a:ext uri="{0D108BD9-81ED-4DB2-BD59-A6C34878D82A}">
                    <a16:rowId xmlns=""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2.461.775.813,98</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Clădiri</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100.884.269,28</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 ușoare</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4.976.191,45</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a:t>
                      </a:r>
                      <a:r>
                        <a:rPr lang="ro-RO" sz="800" dirty="0" smtClean="0">
                          <a:effectLst/>
                        </a:rPr>
                        <a:t>și </a:t>
                      </a:r>
                      <a:r>
                        <a:rPr lang="ro-RO" sz="800" dirty="0">
                          <a:effectLst/>
                        </a:rPr>
                        <a:t>magistrale</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2.286.030.593,70</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a:t>
                      </a:r>
                      <a:r>
                        <a:rPr lang="ro-RO" sz="800" dirty="0" smtClean="0">
                          <a:effectLst/>
                        </a:rPr>
                        <a:t>injecția/</a:t>
                      </a:r>
                      <a:r>
                        <a:rPr lang="ro-RO" sz="800" dirty="0" err="1" smtClean="0">
                          <a:effectLst/>
                        </a:rPr>
                        <a:t>extracţia</a:t>
                      </a:r>
                      <a:r>
                        <a:rPr lang="ro-RO" sz="800" dirty="0" smtClean="0">
                          <a:effectLst/>
                        </a:rPr>
                        <a:t> </a:t>
                      </a:r>
                      <a:r>
                        <a:rPr lang="ro-RO" sz="800" dirty="0">
                          <a:effectLst/>
                        </a:rPr>
                        <a:t>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3.955.545,66</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oțel</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30.789,25</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polietilenă</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1.749,94</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65.896.674,70</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a:t>
                      </a:r>
                      <a:r>
                        <a:rPr lang="ro-RO" sz="800" dirty="0" smtClean="0">
                          <a:effectLst/>
                        </a:rPr>
                        <a:t>mașini </a:t>
                      </a:r>
                      <a:r>
                        <a:rPr lang="ro-RO" sz="800" dirty="0">
                          <a:effectLst/>
                        </a:rPr>
                        <a:t>utilaje </a:t>
                      </a:r>
                      <a:r>
                        <a:rPr lang="ro-RO" sz="800" dirty="0" smtClean="0">
                          <a:effectLst/>
                        </a:rPr>
                        <a:t>și </a:t>
                      </a:r>
                      <a:r>
                        <a:rPr lang="ro-RO" sz="800" dirty="0">
                          <a:effectLst/>
                        </a:rPr>
                        <a:t>echipamente de lucru</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34.484.419,51</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65.753.026,61</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a:t>
                      </a:r>
                      <a:r>
                        <a:rPr lang="ro-RO" sz="800" dirty="0" smtClean="0">
                          <a:effectLst/>
                        </a:rPr>
                        <a:t>membrană, </a:t>
                      </a:r>
                      <a:r>
                        <a:rPr lang="ro-RO" sz="800" dirty="0">
                          <a:effectLst/>
                        </a:rPr>
                        <a:t>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42.606,12</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a:t>
                      </a:r>
                      <a:r>
                        <a:rPr lang="ro-RO" sz="800" dirty="0" smtClean="0">
                          <a:effectLst/>
                        </a:rPr>
                        <a:t>turbină</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981.625,61</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64.728.794,88</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Mijloace de transport</a:t>
                      </a:r>
                      <a:endParaRPr lang="ro-RO" sz="70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12.203.208,38</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imobilizări </a:t>
                      </a:r>
                      <a:r>
                        <a:rPr lang="ro-RO" sz="800" dirty="0">
                          <a:effectLst/>
                        </a:rPr>
                        <a:t>corporale </a:t>
                      </a:r>
                      <a:r>
                        <a:rPr lang="ro-RO" sz="800" dirty="0" err="1" smtClean="0">
                          <a:effectLst/>
                        </a:rPr>
                        <a:t>şi</a:t>
                      </a:r>
                      <a:r>
                        <a:rPr lang="ro-RO" sz="800" dirty="0" smtClean="0">
                          <a:effectLst/>
                        </a:rPr>
                        <a:t> </a:t>
                      </a:r>
                      <a:r>
                        <a:rPr lang="ro-RO" sz="800" dirty="0">
                          <a:effectLst/>
                        </a:rPr>
                        <a:t>necorporale</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25.925.218,94</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Terenuri</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900" dirty="0">
                          <a:effectLst/>
                          <a:latin typeface="Cambria" panose="02040503050406030204" pitchFamily="18" charset="0"/>
                        </a:rPr>
                        <a:t>1.976.266,38</a:t>
                      </a:r>
                      <a:endParaRPr lang="ro-RO" sz="9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6"/>
                  </a:ext>
                </a:extLst>
              </a:tr>
              <a:tr h="141584">
                <a:tc gridSpan="2">
                  <a:txBody>
                    <a:bodyPr/>
                    <a:lstStyle/>
                    <a:p>
                      <a:pPr algn="ctr">
                        <a:lnSpc>
                          <a:spcPct val="115000"/>
                        </a:lnSpc>
                        <a:spcAft>
                          <a:spcPts val="600"/>
                        </a:spcAft>
                      </a:pPr>
                      <a:r>
                        <a:rPr lang="ro-RO" sz="800">
                          <a:effectLst/>
                        </a:rPr>
                        <a:t>TOTAL</a:t>
                      </a:r>
                      <a:endParaRPr lang="ro-RO" sz="700">
                        <a:effectLst/>
                        <a:latin typeface="Calibri"/>
                        <a:ea typeface="Calibri"/>
                        <a:cs typeface="Times New Roman"/>
                      </a:endParaRPr>
                    </a:p>
                  </a:txBody>
                  <a:tcPr marL="46169" marR="46169" marT="0" marB="0" anchor="ctr"/>
                </a:tc>
                <a:tc hMerge="1">
                  <a:txBody>
                    <a:bodyPr/>
                    <a:lstStyle/>
                    <a:p>
                      <a:endParaRPr lang="ro-RO"/>
                    </a:p>
                  </a:txBody>
                  <a:tcPr/>
                </a:tc>
                <a:tc>
                  <a:txBody>
                    <a:bodyPr/>
                    <a:lstStyle/>
                    <a:p>
                      <a:pPr algn="r">
                        <a:lnSpc>
                          <a:spcPct val="115000"/>
                        </a:lnSpc>
                        <a:spcAft>
                          <a:spcPts val="600"/>
                        </a:spcAft>
                      </a:pPr>
                      <a:r>
                        <a:rPr lang="ro-RO" sz="900" b="1" dirty="0">
                          <a:effectLst/>
                          <a:latin typeface="Cambria" panose="02040503050406030204" pitchFamily="18" charset="0"/>
                        </a:rPr>
                        <a:t>2.602.117.953,80</a:t>
                      </a:r>
                      <a:endParaRPr lang="ro-RO" sz="900" b="1"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6" y="261467"/>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35706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72480" y="294333"/>
            <a:ext cx="7647039" cy="644013"/>
          </a:xfrm>
        </p:spPr>
        <p:txBody>
          <a:bodyPr>
            <a:normAutofit fontScale="90000"/>
          </a:bodyPr>
          <a:lstStyle/>
          <a:p>
            <a:r>
              <a:rPr lang="it-IT" sz="2000" dirty="0"/>
              <a:t>Parametrii utilizati la stabilirea venitului OTS pentru perioada 01.10.2018-30.09.2019</a:t>
            </a:r>
            <a:endParaRPr lang="ro-RO" sz="2000" dirty="0"/>
          </a:p>
        </p:txBody>
      </p:sp>
      <p:sp>
        <p:nvSpPr>
          <p:cNvPr id="4" name="Content Placeholder 3"/>
          <p:cNvSpPr>
            <a:spLocks noGrp="1"/>
          </p:cNvSpPr>
          <p:nvPr>
            <p:ph sz="quarter" idx="1"/>
          </p:nvPr>
        </p:nvSpPr>
        <p:spPr>
          <a:xfrm>
            <a:off x="1825752" y="1527048"/>
            <a:ext cx="8503920" cy="4797552"/>
          </a:xfrm>
        </p:spPr>
        <p:txBody>
          <a:bodyPr>
            <a:normAutofit fontScale="92500" lnSpcReduction="20000"/>
          </a:bodyPr>
          <a:lstStyle/>
          <a:p>
            <a:r>
              <a:rPr lang="ro-RO" sz="1400" i="1" u="sng" dirty="0" smtClean="0"/>
              <a:t>Structura </a:t>
            </a:r>
            <a:r>
              <a:rPr lang="ro-RO" sz="1400" i="1" u="sng" dirty="0"/>
              <a:t>costurilor de capital aprobate pentru </a:t>
            </a:r>
            <a:r>
              <a:rPr lang="en-US" sz="1400" i="1" u="sng" dirty="0" err="1"/>
              <a:t>perioada</a:t>
            </a:r>
            <a:r>
              <a:rPr lang="ro-RO" sz="1400" i="1" u="sng" dirty="0"/>
              <a:t> oct.201</a:t>
            </a:r>
            <a:r>
              <a:rPr lang="en-US" sz="1400" i="1" u="sng" dirty="0"/>
              <a:t>8</a:t>
            </a:r>
            <a:r>
              <a:rPr lang="ro-RO" sz="1400" i="1" u="sng" dirty="0"/>
              <a:t>-sept.201</a:t>
            </a:r>
            <a:r>
              <a:rPr lang="en-US" sz="1400" i="1" u="sng" dirty="0"/>
              <a:t>9</a:t>
            </a:r>
          </a:p>
          <a:p>
            <a:endParaRPr lang="en-US" sz="1400" i="1" u="sng" dirty="0"/>
          </a:p>
          <a:p>
            <a:endParaRPr lang="en-US" sz="1400" i="1" u="sng" dirty="0"/>
          </a:p>
          <a:p>
            <a:endParaRPr lang="en-US" sz="1400" i="1" u="sng" dirty="0"/>
          </a:p>
          <a:p>
            <a:endParaRPr lang="en-US" sz="1400" i="1" u="sng" dirty="0"/>
          </a:p>
          <a:p>
            <a:endParaRPr lang="en-US" sz="1400" i="1" u="sng" dirty="0"/>
          </a:p>
          <a:p>
            <a:endParaRPr lang="en-US" sz="1400" i="1" u="sng" dirty="0"/>
          </a:p>
          <a:p>
            <a:pPr marL="0" indent="0">
              <a:buNone/>
            </a:pPr>
            <a:endParaRPr lang="en-US" sz="1400" i="1" u="sng" dirty="0"/>
          </a:p>
          <a:p>
            <a:pPr algn="just">
              <a:lnSpc>
                <a:spcPct val="150000"/>
              </a:lnSpc>
            </a:pPr>
            <a:r>
              <a:rPr lang="ro-RO" sz="1300" dirty="0"/>
              <a:t>Pentru cea de a treia perioadă</a:t>
            </a:r>
            <a:r>
              <a:rPr lang="en-US" sz="1300" dirty="0"/>
              <a:t> </a:t>
            </a:r>
            <a:r>
              <a:rPr lang="ro-RO" sz="1300" dirty="0"/>
              <a:t>de reglementare, rata rentabilit</a:t>
            </a:r>
            <a:r>
              <a:rPr lang="vi-VN" sz="1300" dirty="0"/>
              <a:t>ăț</a:t>
            </a:r>
            <a:r>
              <a:rPr lang="ro-RO" sz="1300" dirty="0"/>
              <a:t>ii capitalului investit a fost stabilit</a:t>
            </a:r>
            <a:r>
              <a:rPr lang="vi-VN" sz="1300" dirty="0"/>
              <a:t>ă</a:t>
            </a:r>
            <a:r>
              <a:rPr lang="ro-RO" sz="1300" dirty="0"/>
              <a:t> prin Ordinul ANRE Nr.22/2012 la nivelul de 7,72%</a:t>
            </a:r>
          </a:p>
          <a:p>
            <a:pPr algn="just">
              <a:lnSpc>
                <a:spcPct val="150000"/>
              </a:lnSpc>
            </a:pPr>
            <a:r>
              <a:rPr lang="ro-RO" sz="1300" dirty="0"/>
              <a:t>Pentru cea de a treia perioad</a:t>
            </a:r>
            <a:r>
              <a:rPr lang="vi-VN" sz="1300" dirty="0"/>
              <a:t>ă</a:t>
            </a:r>
            <a:r>
              <a:rPr lang="ro-RO" sz="1300" dirty="0"/>
              <a:t> de reglementare s-a stabilit un supliment la rata rentabilit</a:t>
            </a:r>
            <a:r>
              <a:rPr lang="vi-VN" sz="1300" dirty="0"/>
              <a:t>ăț</a:t>
            </a:r>
            <a:r>
              <a:rPr lang="ro-RO" sz="1300" dirty="0"/>
              <a:t>ii capitalului investit de 1,4 %   </a:t>
            </a:r>
            <a:r>
              <a:rPr lang="en-US" sz="1300" dirty="0" err="1"/>
              <a:t>pentru</a:t>
            </a:r>
            <a:r>
              <a:rPr lang="en-US" sz="1300" dirty="0"/>
              <a:t> </a:t>
            </a:r>
            <a:r>
              <a:rPr lang="en-US" sz="1300" dirty="0" err="1"/>
              <a:t>anumite</a:t>
            </a:r>
            <a:r>
              <a:rPr lang="en-US" sz="1300" dirty="0"/>
              <a:t> </a:t>
            </a:r>
            <a:r>
              <a:rPr lang="en-US" sz="1300" dirty="0" err="1"/>
              <a:t>tipuri</a:t>
            </a:r>
            <a:r>
              <a:rPr lang="en-US" sz="1300" dirty="0"/>
              <a:t> de active conform</a:t>
            </a:r>
            <a:r>
              <a:rPr lang="ro-RO" sz="1300" dirty="0"/>
              <a:t> Ordinul</a:t>
            </a:r>
            <a:r>
              <a:rPr lang="en-US" sz="1300" dirty="0" err="1"/>
              <a:t>ui</a:t>
            </a:r>
            <a:r>
              <a:rPr lang="ro-RO" sz="1300" dirty="0"/>
              <a:t> ANRE Nr.23/2012 </a:t>
            </a:r>
            <a:endParaRPr lang="en-US" sz="1300" dirty="0"/>
          </a:p>
          <a:p>
            <a:pPr algn="just">
              <a:lnSpc>
                <a:spcPct val="150000"/>
              </a:lnSpc>
            </a:pPr>
            <a:r>
              <a:rPr lang="ro-RO" sz="1300" dirty="0"/>
              <a:t>Rata reglementat</a:t>
            </a:r>
            <a:r>
              <a:rPr lang="vi-VN" sz="1300" dirty="0"/>
              <a:t>ă</a:t>
            </a:r>
            <a:r>
              <a:rPr lang="ro-RO" sz="1300" dirty="0"/>
              <a:t> a rentabilit</a:t>
            </a:r>
            <a:r>
              <a:rPr lang="vi-VN" sz="1300" dirty="0"/>
              <a:t>ăț</a:t>
            </a:r>
            <a:r>
              <a:rPr lang="ro-RO" sz="1300" dirty="0"/>
              <a:t>ii capitalului </a:t>
            </a:r>
            <a:r>
              <a:rPr lang="en-US" sz="1300" dirty="0" err="1"/>
              <a:t>pentru</a:t>
            </a:r>
            <a:r>
              <a:rPr lang="en-US" sz="1300" dirty="0"/>
              <a:t> </a:t>
            </a:r>
            <a:r>
              <a:rPr lang="en-US" sz="1300" dirty="0" err="1"/>
              <a:t>cea</a:t>
            </a:r>
            <a:r>
              <a:rPr lang="en-US" sz="1300" dirty="0"/>
              <a:t> de a </a:t>
            </a:r>
            <a:r>
              <a:rPr lang="en-US" sz="1300" dirty="0" err="1"/>
              <a:t>treia</a:t>
            </a:r>
            <a:r>
              <a:rPr lang="en-US" sz="1300" dirty="0"/>
              <a:t> </a:t>
            </a:r>
            <a:r>
              <a:rPr lang="en-US" sz="1300" dirty="0" err="1"/>
              <a:t>perioad</a:t>
            </a:r>
            <a:r>
              <a:rPr lang="vi-VN" sz="1300" dirty="0"/>
              <a:t>ă</a:t>
            </a:r>
            <a:r>
              <a:rPr lang="en-US" sz="1300" dirty="0"/>
              <a:t> de </a:t>
            </a:r>
            <a:r>
              <a:rPr lang="en-US" sz="1300" dirty="0" err="1"/>
              <a:t>reglementare</a:t>
            </a:r>
            <a:r>
              <a:rPr lang="en-US" sz="1300" dirty="0"/>
              <a:t> a </a:t>
            </a:r>
            <a:r>
              <a:rPr lang="en-US" sz="1300" dirty="0" err="1"/>
              <a:t>fost</a:t>
            </a:r>
            <a:r>
              <a:rPr lang="ro-RO" sz="1300" dirty="0"/>
              <a:t> determinat</a:t>
            </a:r>
            <a:r>
              <a:rPr lang="vi-VN" sz="1300" dirty="0"/>
              <a:t>ă</a:t>
            </a:r>
            <a:r>
              <a:rPr lang="ro-RO" sz="1300" dirty="0"/>
              <a:t> respectând prevederile metodologiei de stabilire a venitului reglementat, a venitului total și a tarifelor reglementate de transport al gazelor naturale aprobat</a:t>
            </a:r>
            <a:r>
              <a:rPr lang="vi-VN" sz="1300" dirty="0"/>
              <a:t>ă</a:t>
            </a:r>
            <a:r>
              <a:rPr lang="ro-RO" sz="1300" dirty="0"/>
              <a:t> prin Decizia ANRGN Nr.1078/2003 cu modific</a:t>
            </a:r>
            <a:r>
              <a:rPr lang="vi-VN" sz="1300" dirty="0"/>
              <a:t>ă</a:t>
            </a:r>
            <a:r>
              <a:rPr lang="ro-RO" sz="1300" dirty="0"/>
              <a:t>rile si complet</a:t>
            </a:r>
            <a:r>
              <a:rPr lang="vi-VN" sz="1300" dirty="0"/>
              <a:t>ă</a:t>
            </a:r>
            <a:r>
              <a:rPr lang="ro-RO" sz="1300" dirty="0"/>
              <a:t>rile ulterioare</a:t>
            </a:r>
            <a:r>
              <a:rPr lang="en-US" sz="1300" dirty="0"/>
              <a:t>, de la Art.119 </a:t>
            </a:r>
            <a:r>
              <a:rPr lang="en-US" sz="1300" dirty="0" err="1"/>
              <a:t>pân</a:t>
            </a:r>
            <a:r>
              <a:rPr lang="vi-VN" sz="1300" dirty="0"/>
              <a:t>ă</a:t>
            </a:r>
            <a:r>
              <a:rPr lang="en-US" sz="1300" dirty="0"/>
              <a:t> la Art.125. </a:t>
            </a:r>
          </a:p>
          <a:p>
            <a:pPr algn="just">
              <a:lnSpc>
                <a:spcPct val="150000"/>
              </a:lnSpc>
            </a:pPr>
            <a:r>
              <a:rPr lang="en-US" sz="1300" dirty="0" err="1"/>
              <a:t>Pentru</a:t>
            </a:r>
            <a:r>
              <a:rPr lang="en-US" sz="1300" dirty="0"/>
              <a:t> </a:t>
            </a:r>
            <a:r>
              <a:rPr lang="en-US" sz="1300" dirty="0" err="1"/>
              <a:t>cea</a:t>
            </a:r>
            <a:r>
              <a:rPr lang="en-US" sz="1300" dirty="0"/>
              <a:t> de a </a:t>
            </a:r>
            <a:r>
              <a:rPr lang="en-US" sz="1300" dirty="0" err="1"/>
              <a:t>patra</a:t>
            </a:r>
            <a:r>
              <a:rPr lang="en-US" sz="1300" dirty="0"/>
              <a:t> </a:t>
            </a:r>
            <a:r>
              <a:rPr lang="en-US" sz="1300" dirty="0" err="1"/>
              <a:t>perioad</a:t>
            </a:r>
            <a:r>
              <a:rPr lang="vi-VN" sz="1300" dirty="0"/>
              <a:t>ă</a:t>
            </a:r>
            <a:r>
              <a:rPr lang="en-US" sz="1300" dirty="0"/>
              <a:t> de </a:t>
            </a:r>
            <a:r>
              <a:rPr lang="en-US" sz="1300" dirty="0" err="1"/>
              <a:t>reglementare</a:t>
            </a:r>
            <a:r>
              <a:rPr lang="en-US" sz="1300" dirty="0"/>
              <a:t> r</a:t>
            </a:r>
            <a:r>
              <a:rPr lang="ro-RO" sz="1300" dirty="0"/>
              <a:t>ata reglementat</a:t>
            </a:r>
            <a:r>
              <a:rPr lang="vi-VN" sz="1300" dirty="0"/>
              <a:t>ă</a:t>
            </a:r>
            <a:r>
              <a:rPr lang="ro-RO" sz="1300" dirty="0"/>
              <a:t> a rentabilit</a:t>
            </a:r>
            <a:r>
              <a:rPr lang="vi-VN" sz="1300" dirty="0"/>
              <a:t>ă</a:t>
            </a:r>
            <a:r>
              <a:rPr lang="ro-RO" sz="1300" dirty="0"/>
              <a:t>tii capitalului </a:t>
            </a:r>
            <a:r>
              <a:rPr lang="en-US" sz="1300" dirty="0" err="1"/>
              <a:t>va</a:t>
            </a:r>
            <a:r>
              <a:rPr lang="en-US" sz="1300" dirty="0"/>
              <a:t> fi </a:t>
            </a:r>
            <a:r>
              <a:rPr lang="en-US" sz="1300" dirty="0" err="1"/>
              <a:t>determinat</a:t>
            </a:r>
            <a:r>
              <a:rPr lang="vi-VN" sz="1300" dirty="0"/>
              <a:t>ă</a:t>
            </a:r>
            <a:r>
              <a:rPr lang="en-US" sz="1300" dirty="0"/>
              <a:t> </a:t>
            </a:r>
            <a:r>
              <a:rPr lang="en-US" sz="1300" dirty="0" err="1"/>
              <a:t>în</a:t>
            </a:r>
            <a:r>
              <a:rPr lang="en-US" sz="1300" dirty="0"/>
              <a:t> </a:t>
            </a:r>
            <a:r>
              <a:rPr lang="en-US" sz="1300" dirty="0" err="1"/>
              <a:t>conformitate</a:t>
            </a:r>
            <a:r>
              <a:rPr lang="en-US" sz="1300" dirty="0"/>
              <a:t> cu </a:t>
            </a:r>
            <a:r>
              <a:rPr lang="en-US" sz="1300" dirty="0" err="1"/>
              <a:t>Ordinul</a:t>
            </a:r>
            <a:r>
              <a:rPr lang="en-US" sz="1300" dirty="0"/>
              <a:t> ANRE Nr.32/2014 (Art.19 – Art.25), </a:t>
            </a:r>
            <a:r>
              <a:rPr lang="en-US" sz="1300" dirty="0" err="1"/>
              <a:t>Decizia</a:t>
            </a:r>
            <a:r>
              <a:rPr lang="en-US" sz="1300" dirty="0"/>
              <a:t> ANRGN Nr.1078/2003 </a:t>
            </a:r>
            <a:r>
              <a:rPr lang="en-US" sz="1300" dirty="0" err="1"/>
              <a:t>fiind</a:t>
            </a:r>
            <a:r>
              <a:rPr lang="en-US" sz="1300" dirty="0"/>
              <a:t> </a:t>
            </a:r>
            <a:r>
              <a:rPr lang="en-US" sz="1300" dirty="0" err="1"/>
              <a:t>abrogat</a:t>
            </a:r>
            <a:r>
              <a:rPr lang="vi-VN" sz="1300" dirty="0"/>
              <a:t>ă</a:t>
            </a:r>
            <a:r>
              <a:rPr lang="en-US" sz="1300" dirty="0"/>
              <a:t>.</a:t>
            </a:r>
          </a:p>
          <a:p>
            <a:pPr algn="just">
              <a:lnSpc>
                <a:spcPct val="150000"/>
              </a:lnSpc>
            </a:pPr>
            <a:r>
              <a:rPr lang="en-US" sz="1300" dirty="0" err="1"/>
              <a:t>Metodologia</a:t>
            </a:r>
            <a:r>
              <a:rPr lang="en-US" sz="1300" dirty="0"/>
              <a:t> de </a:t>
            </a:r>
            <a:r>
              <a:rPr lang="en-US" sz="1300" dirty="0" err="1"/>
              <a:t>determinare</a:t>
            </a:r>
            <a:r>
              <a:rPr lang="en-US" sz="1300" dirty="0"/>
              <a:t> a </a:t>
            </a:r>
            <a:r>
              <a:rPr lang="en-US" sz="1300" dirty="0" err="1"/>
              <a:t>valorii</a:t>
            </a:r>
            <a:r>
              <a:rPr lang="en-US" sz="1300" dirty="0"/>
              <a:t> </a:t>
            </a:r>
            <a:r>
              <a:rPr lang="en-US" sz="1300" dirty="0" err="1"/>
              <a:t>initiale</a:t>
            </a:r>
            <a:r>
              <a:rPr lang="en-US" sz="1300" dirty="0"/>
              <a:t> a </a:t>
            </a:r>
            <a:r>
              <a:rPr lang="en-US" sz="1300" dirty="0" err="1"/>
              <a:t>activelor</a:t>
            </a:r>
            <a:r>
              <a:rPr lang="en-US" sz="1300" dirty="0"/>
              <a:t> se </a:t>
            </a:r>
            <a:r>
              <a:rPr lang="en-US" sz="1300" dirty="0" err="1"/>
              <a:t>regaseste</a:t>
            </a:r>
            <a:r>
              <a:rPr lang="en-US" sz="1300" dirty="0"/>
              <a:t> in </a:t>
            </a:r>
            <a:r>
              <a:rPr lang="en-US" sz="1300" dirty="0" err="1"/>
              <a:t>Anexa</a:t>
            </a:r>
            <a:r>
              <a:rPr lang="en-US" sz="1300" dirty="0"/>
              <a:t> nr.2 la </a:t>
            </a:r>
            <a:r>
              <a:rPr lang="en-US" sz="1300" dirty="0" err="1"/>
              <a:t>Metodologia</a:t>
            </a:r>
            <a:r>
              <a:rPr lang="en-US" sz="1300" dirty="0"/>
              <a:t> </a:t>
            </a:r>
            <a:r>
              <a:rPr lang="en-US" sz="1300" dirty="0" err="1"/>
              <a:t>aprobata</a:t>
            </a:r>
            <a:r>
              <a:rPr lang="en-US" sz="1300" dirty="0"/>
              <a:t> </a:t>
            </a:r>
            <a:r>
              <a:rPr lang="en-US" sz="1300" dirty="0" err="1"/>
              <a:t>prin</a:t>
            </a:r>
            <a:r>
              <a:rPr lang="en-US" sz="1300" dirty="0"/>
              <a:t> </a:t>
            </a:r>
            <a:r>
              <a:rPr lang="en-US" sz="1300" dirty="0" err="1"/>
              <a:t>Ordinul</a:t>
            </a:r>
            <a:r>
              <a:rPr lang="en-US" sz="1300" dirty="0"/>
              <a:t> ANRE nr.32/2014.</a:t>
            </a:r>
          </a:p>
          <a:p>
            <a:pPr algn="just">
              <a:lnSpc>
                <a:spcPct val="150000"/>
              </a:lnSpc>
            </a:pPr>
            <a:endParaRPr lang="en-US" sz="1400" dirty="0"/>
          </a:p>
          <a:p>
            <a:endParaRPr lang="ro-RO" sz="1400" dirty="0"/>
          </a:p>
        </p:txBody>
      </p:sp>
      <p:graphicFrame>
        <p:nvGraphicFramePr>
          <p:cNvPr id="5" name="Table 4"/>
          <p:cNvGraphicFramePr>
            <a:graphicFrameLocks noGrp="1"/>
          </p:cNvGraphicFramePr>
          <p:nvPr>
            <p:extLst/>
          </p:nvPr>
        </p:nvGraphicFramePr>
        <p:xfrm>
          <a:off x="2743200" y="1905001"/>
          <a:ext cx="6629400" cy="1163955"/>
        </p:xfrm>
        <a:graphic>
          <a:graphicData uri="http://schemas.openxmlformats.org/drawingml/2006/table">
            <a:tbl>
              <a:tblPr firstRow="1" firstCol="1" bandRow="1">
                <a:tableStyleId>{F5AB1C69-6EDB-4FF4-983F-18BD219EF322}</a:tableStyleId>
              </a:tblPr>
              <a:tblGrid>
                <a:gridCol w="630559">
                  <a:extLst>
                    <a:ext uri="{9D8B030D-6E8A-4147-A177-3AD203B41FA5}">
                      <a16:colId xmlns="" xmlns:a16="http://schemas.microsoft.com/office/drawing/2014/main" val="20000"/>
                    </a:ext>
                  </a:extLst>
                </a:gridCol>
                <a:gridCol w="3867962">
                  <a:extLst>
                    <a:ext uri="{9D8B030D-6E8A-4147-A177-3AD203B41FA5}">
                      <a16:colId xmlns="" xmlns:a16="http://schemas.microsoft.com/office/drawing/2014/main" val="20001"/>
                    </a:ext>
                  </a:extLst>
                </a:gridCol>
                <a:gridCol w="2130879">
                  <a:extLst>
                    <a:ext uri="{9D8B030D-6E8A-4147-A177-3AD203B41FA5}">
                      <a16:colId xmlns="" xmlns:a16="http://schemas.microsoft.com/office/drawing/2014/main" val="20002"/>
                    </a:ext>
                  </a:extLst>
                </a:gridCol>
              </a:tblGrid>
              <a:tr h="381000">
                <a:tc>
                  <a:txBody>
                    <a:bodyPr/>
                    <a:lstStyle/>
                    <a:p>
                      <a:pPr algn="ctr">
                        <a:lnSpc>
                          <a:spcPct val="115000"/>
                        </a:lnSpc>
                        <a:spcAft>
                          <a:spcPts val="0"/>
                        </a:spcAft>
                      </a:pPr>
                      <a:r>
                        <a:rPr lang="ro-RO" sz="1100" dirty="0">
                          <a:effectLst/>
                        </a:rPr>
                        <a:t>Nr. Crt.</a:t>
                      </a:r>
                      <a:endParaRPr lang="ro-RO" sz="11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100" dirty="0">
                          <a:effectLst/>
                        </a:rPr>
                        <a:t>Indicator</a:t>
                      </a:r>
                      <a:endParaRPr lang="ro-RO" sz="1100" dirty="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100" dirty="0">
                          <a:effectLst/>
                        </a:rPr>
                        <a:t>Costuri de capital </a:t>
                      </a:r>
                      <a:r>
                        <a:rPr lang="ro-RO" sz="1100" dirty="0" smtClean="0">
                          <a:effectLst/>
                        </a:rPr>
                        <a:t>oct</a:t>
                      </a:r>
                      <a:r>
                        <a:rPr lang="en-US" sz="1100" dirty="0" smtClean="0">
                          <a:effectLst/>
                        </a:rPr>
                        <a:t>.</a:t>
                      </a:r>
                      <a:r>
                        <a:rPr lang="ro-RO" sz="1100" dirty="0" smtClean="0">
                          <a:effectLst/>
                        </a:rPr>
                        <a:t>201</a:t>
                      </a:r>
                      <a:r>
                        <a:rPr lang="en-US" sz="1100" dirty="0" smtClean="0">
                          <a:effectLst/>
                        </a:rPr>
                        <a:t>8</a:t>
                      </a:r>
                      <a:r>
                        <a:rPr lang="ro-RO" sz="1100" dirty="0" smtClean="0">
                          <a:effectLst/>
                        </a:rPr>
                        <a:t>-sept.201</a:t>
                      </a:r>
                      <a:r>
                        <a:rPr lang="en-US" sz="1100" dirty="0" smtClean="0">
                          <a:effectLst/>
                        </a:rPr>
                        <a:t>9 </a:t>
                      </a:r>
                      <a:r>
                        <a:rPr lang="ro-RO" sz="1100" dirty="0" smtClean="0">
                          <a:effectLst/>
                        </a:rPr>
                        <a:t>(mii </a:t>
                      </a:r>
                      <a:r>
                        <a:rPr lang="ro-RO" sz="1100" dirty="0">
                          <a:effectLst/>
                        </a:rPr>
                        <a:t>lei)</a:t>
                      </a:r>
                      <a:endParaRPr lang="ro-RO" sz="1100" dirty="0">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0"/>
                  </a:ext>
                </a:extLst>
              </a:tr>
              <a:tr h="190500">
                <a:tc>
                  <a:txBody>
                    <a:bodyPr/>
                    <a:lstStyle/>
                    <a:p>
                      <a:pPr algn="ctr">
                        <a:lnSpc>
                          <a:spcPct val="115000"/>
                        </a:lnSpc>
                        <a:spcAft>
                          <a:spcPts val="0"/>
                        </a:spcAft>
                      </a:pPr>
                      <a:r>
                        <a:rPr lang="ro-RO" sz="1100">
                          <a:effectLst/>
                        </a:rPr>
                        <a:t>0</a:t>
                      </a:r>
                      <a:endParaRPr lang="ro-RO" sz="11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100">
                          <a:effectLst/>
                        </a:rPr>
                        <a:t>1</a:t>
                      </a:r>
                      <a:endParaRPr lang="ro-RO" sz="1100">
                        <a:effectLst/>
                        <a:latin typeface="Calibri"/>
                        <a:ea typeface="Calibri"/>
                        <a:cs typeface="Times New Roman"/>
                      </a:endParaRPr>
                    </a:p>
                  </a:txBody>
                  <a:tcPr marL="68580" marR="68580" marT="0" marB="0" anchor="b"/>
                </a:tc>
                <a:tc>
                  <a:txBody>
                    <a:bodyPr/>
                    <a:lstStyle/>
                    <a:p>
                      <a:pPr algn="ctr">
                        <a:lnSpc>
                          <a:spcPct val="115000"/>
                        </a:lnSpc>
                        <a:spcAft>
                          <a:spcPts val="0"/>
                        </a:spcAft>
                      </a:pPr>
                      <a:r>
                        <a:rPr lang="ro-RO" sz="1100" dirty="0">
                          <a:effectLst/>
                        </a:rPr>
                        <a:t>2</a:t>
                      </a:r>
                      <a:endParaRPr lang="ro-RO" sz="1100" dirty="0">
                        <a:effectLst/>
                        <a:latin typeface="Calibri"/>
                        <a:ea typeface="Calibri"/>
                        <a:cs typeface="Times New Roman"/>
                      </a:endParaRPr>
                    </a:p>
                  </a:txBody>
                  <a:tcPr marL="68580" marR="68580" marT="0" marB="0" anchor="b"/>
                </a:tc>
                <a:extLst>
                  <a:ext uri="{0D108BD9-81ED-4DB2-BD59-A6C34878D82A}">
                    <a16:rowId xmlns="" xmlns:a16="http://schemas.microsoft.com/office/drawing/2014/main" val="10001"/>
                  </a:ext>
                </a:extLst>
              </a:tr>
              <a:tr h="190500">
                <a:tc>
                  <a:txBody>
                    <a:bodyPr/>
                    <a:lstStyle/>
                    <a:p>
                      <a:pPr algn="ctr">
                        <a:lnSpc>
                          <a:spcPct val="115000"/>
                        </a:lnSpc>
                        <a:spcAft>
                          <a:spcPts val="0"/>
                        </a:spcAft>
                      </a:pPr>
                      <a:r>
                        <a:rPr lang="ro-RO" sz="1100">
                          <a:effectLst/>
                        </a:rPr>
                        <a:t>1</a:t>
                      </a:r>
                      <a:endParaRPr lang="ro-RO" sz="11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100">
                          <a:effectLst/>
                        </a:rPr>
                        <a:t>Amortizare</a:t>
                      </a:r>
                      <a:endParaRPr lang="ro-RO" sz="1100">
                        <a:effectLst/>
                        <a:latin typeface="Calibri"/>
                        <a:ea typeface="Calibri"/>
                        <a:cs typeface="Times New Roman"/>
                      </a:endParaRPr>
                    </a:p>
                  </a:txBody>
                  <a:tcPr marL="68580" marR="68580" marT="0" marB="0" anchor="b"/>
                </a:tc>
                <a:tc>
                  <a:txBody>
                    <a:bodyPr/>
                    <a:lstStyle/>
                    <a:p>
                      <a:pPr algn="r" fontAlgn="b"/>
                      <a:r>
                        <a:rPr lang="en-US" sz="1200" b="0" i="0" u="none" strike="noStrike">
                          <a:solidFill>
                            <a:srgbClr val="000000"/>
                          </a:solidFill>
                          <a:effectLst/>
                          <a:latin typeface="Calibri" panose="020F0502020204030204" pitchFamily="34" charset="0"/>
                        </a:rPr>
                        <a:t>174.208,65</a:t>
                      </a:r>
                    </a:p>
                  </a:txBody>
                  <a:tcPr marL="0" marR="0" marT="0" marB="0" anchor="b"/>
                </a:tc>
                <a:extLst>
                  <a:ext uri="{0D108BD9-81ED-4DB2-BD59-A6C34878D82A}">
                    <a16:rowId xmlns="" xmlns:a16="http://schemas.microsoft.com/office/drawing/2014/main" val="10002"/>
                  </a:ext>
                </a:extLst>
              </a:tr>
              <a:tr h="190500">
                <a:tc>
                  <a:txBody>
                    <a:bodyPr/>
                    <a:lstStyle/>
                    <a:p>
                      <a:pPr algn="ctr">
                        <a:lnSpc>
                          <a:spcPct val="115000"/>
                        </a:lnSpc>
                        <a:spcAft>
                          <a:spcPts val="0"/>
                        </a:spcAft>
                      </a:pPr>
                      <a:r>
                        <a:rPr lang="ro-RO" sz="1100">
                          <a:effectLst/>
                        </a:rPr>
                        <a:t>2</a:t>
                      </a:r>
                      <a:endParaRPr lang="ro-RO" sz="11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100">
                          <a:effectLst/>
                        </a:rPr>
                        <a:t>Profit</a:t>
                      </a:r>
                      <a:endParaRPr lang="ro-RO" sz="1100">
                        <a:effectLst/>
                        <a:latin typeface="Calibri"/>
                        <a:ea typeface="Calibri"/>
                        <a:cs typeface="Times New Roman"/>
                      </a:endParaRPr>
                    </a:p>
                  </a:txBody>
                  <a:tcPr marL="68580" marR="68580" marT="0" marB="0" anchor="b"/>
                </a:tc>
                <a:tc>
                  <a:txBody>
                    <a:bodyPr/>
                    <a:lstStyle/>
                    <a:p>
                      <a:pPr algn="r" fontAlgn="b"/>
                      <a:r>
                        <a:rPr lang="en-US" sz="1200" b="0" i="0" u="none" strike="noStrike">
                          <a:solidFill>
                            <a:srgbClr val="000000"/>
                          </a:solidFill>
                          <a:effectLst/>
                          <a:latin typeface="Calibri" panose="020F0502020204030204" pitchFamily="34" charset="0"/>
                        </a:rPr>
                        <a:t>295.641,93</a:t>
                      </a:r>
                    </a:p>
                  </a:txBody>
                  <a:tcPr marL="0" marR="0" marT="0" marB="0" anchor="b"/>
                </a:tc>
                <a:extLst>
                  <a:ext uri="{0D108BD9-81ED-4DB2-BD59-A6C34878D82A}">
                    <a16:rowId xmlns="" xmlns:a16="http://schemas.microsoft.com/office/drawing/2014/main" val="10003"/>
                  </a:ext>
                </a:extLst>
              </a:tr>
              <a:tr h="200025">
                <a:tc>
                  <a:txBody>
                    <a:bodyPr/>
                    <a:lstStyle/>
                    <a:p>
                      <a:pPr algn="ctr">
                        <a:lnSpc>
                          <a:spcPct val="115000"/>
                        </a:lnSpc>
                        <a:spcAft>
                          <a:spcPts val="0"/>
                        </a:spcAft>
                      </a:pPr>
                      <a:r>
                        <a:rPr lang="ro-RO" sz="1100">
                          <a:effectLst/>
                        </a:rPr>
                        <a:t>*</a:t>
                      </a:r>
                      <a:endParaRPr lang="ro-RO" sz="1100">
                        <a:effectLst/>
                        <a:latin typeface="Calibri"/>
                        <a:ea typeface="Calibri"/>
                        <a:cs typeface="Times New Roman"/>
                      </a:endParaRPr>
                    </a:p>
                  </a:txBody>
                  <a:tcPr marL="68580" marR="68580" marT="0" marB="0" anchor="b"/>
                </a:tc>
                <a:tc>
                  <a:txBody>
                    <a:bodyPr/>
                    <a:lstStyle/>
                    <a:p>
                      <a:pPr>
                        <a:lnSpc>
                          <a:spcPct val="115000"/>
                        </a:lnSpc>
                        <a:spcAft>
                          <a:spcPts val="0"/>
                        </a:spcAft>
                      </a:pPr>
                      <a:r>
                        <a:rPr lang="ro-RO" sz="1100" b="1" dirty="0">
                          <a:effectLst/>
                        </a:rPr>
                        <a:t>TOTAL CAPEX</a:t>
                      </a:r>
                      <a:endParaRPr lang="ro-RO" sz="1100" b="1" dirty="0">
                        <a:effectLst/>
                        <a:latin typeface="Calibri"/>
                        <a:ea typeface="Calibri"/>
                        <a:cs typeface="Times New Roman"/>
                      </a:endParaRPr>
                    </a:p>
                  </a:txBody>
                  <a:tcPr marL="68580" marR="68580" marT="0" marB="0" anchor="b"/>
                </a:tc>
                <a:tc>
                  <a:txBody>
                    <a:bodyPr/>
                    <a:lstStyle/>
                    <a:p>
                      <a:pPr algn="r" fontAlgn="b"/>
                      <a:r>
                        <a:rPr lang="en-US" sz="1200" b="1" i="0" u="none" strike="noStrike" dirty="0">
                          <a:solidFill>
                            <a:srgbClr val="000000"/>
                          </a:solidFill>
                          <a:effectLst/>
                          <a:latin typeface="Calibri" panose="020F0502020204030204" pitchFamily="34" charset="0"/>
                        </a:rPr>
                        <a:t>469.850,58</a:t>
                      </a:r>
                    </a:p>
                  </a:txBody>
                  <a:tcPr marL="0" marR="0" marT="0" marB="0" anchor="b"/>
                </a:tc>
                <a:extLst>
                  <a:ext uri="{0D108BD9-81ED-4DB2-BD59-A6C34878D82A}">
                    <a16:rowId xmlns="" xmlns:a16="http://schemas.microsoft.com/office/drawing/2014/main" val="10004"/>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30465"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5870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51919" y="458724"/>
            <a:ext cx="7288161" cy="457200"/>
          </a:xfrm>
        </p:spPr>
        <p:txBody>
          <a:bodyPr>
            <a:normAutofit fontScale="90000"/>
          </a:bodyPr>
          <a:lstStyle/>
          <a:p>
            <a:r>
              <a:rPr lang="it-IT" sz="2000" dirty="0"/>
              <a:t>Parametrii utilizati la stabilirea venitului OTS pentru perioada 01.10.2018-30.09.2019</a:t>
            </a:r>
            <a:endParaRPr lang="ro-RO" sz="2000" dirty="0"/>
          </a:p>
        </p:txBody>
      </p:sp>
      <p:sp>
        <p:nvSpPr>
          <p:cNvPr id="4" name="Content Placeholder 3"/>
          <p:cNvSpPr>
            <a:spLocks noGrp="1"/>
          </p:cNvSpPr>
          <p:nvPr>
            <p:ph sz="quarter" idx="1"/>
          </p:nvPr>
        </p:nvSpPr>
        <p:spPr/>
        <p:txBody>
          <a:bodyPr>
            <a:normAutofit/>
          </a:bodyPr>
          <a:lstStyle/>
          <a:p>
            <a:r>
              <a:rPr lang="en-US" sz="1400" i="1" u="sng" dirty="0" err="1"/>
              <a:t>Perioadele</a:t>
            </a:r>
            <a:r>
              <a:rPr lang="en-US" sz="1400" i="1" u="sng" dirty="0"/>
              <a:t> de </a:t>
            </a:r>
            <a:r>
              <a:rPr lang="en-US" sz="1400" i="1" u="sng" dirty="0" err="1"/>
              <a:t>amortizare</a:t>
            </a:r>
            <a:r>
              <a:rPr lang="en-US" sz="1400" i="1" u="sng" dirty="0"/>
              <a:t> </a:t>
            </a:r>
            <a:r>
              <a:rPr lang="en-US" sz="1400" i="1" u="sng" dirty="0" err="1"/>
              <a:t>și</a:t>
            </a:r>
            <a:r>
              <a:rPr lang="en-US" sz="1400" i="1" u="sng" dirty="0"/>
              <a:t> </a:t>
            </a:r>
            <a:r>
              <a:rPr lang="en-US" sz="1400" i="1" u="sng" dirty="0" err="1"/>
              <a:t>valoarea</a:t>
            </a:r>
            <a:r>
              <a:rPr lang="en-US" sz="1400" i="1" u="sng" dirty="0"/>
              <a:t> </a:t>
            </a:r>
            <a:r>
              <a:rPr lang="en-US" sz="1400" i="1" u="sng" dirty="0" err="1"/>
              <a:t>amortiz</a:t>
            </a:r>
            <a:r>
              <a:rPr lang="vi-VN" sz="1400" i="1" u="sng" dirty="0"/>
              <a:t>ă</a:t>
            </a:r>
            <a:r>
              <a:rPr lang="en-US" sz="1400" i="1" u="sng" dirty="0" err="1"/>
              <a:t>rii</a:t>
            </a:r>
            <a:r>
              <a:rPr lang="en-US" sz="1400" i="1" u="sng" dirty="0"/>
              <a:t> </a:t>
            </a:r>
            <a:r>
              <a:rPr lang="en-US" sz="1400" i="1" u="sng" dirty="0" err="1"/>
              <a:t>activelor</a:t>
            </a:r>
            <a:r>
              <a:rPr lang="en-US" sz="1400" i="1" u="sng" dirty="0"/>
              <a:t> </a:t>
            </a:r>
            <a:r>
              <a:rPr lang="en-US" sz="1400" i="1" u="sng" dirty="0" err="1"/>
              <a:t>incluse</a:t>
            </a:r>
            <a:r>
              <a:rPr lang="en-US" sz="1400" i="1" u="sng" dirty="0"/>
              <a:t> </a:t>
            </a:r>
            <a:r>
              <a:rPr lang="en-US" sz="1400" i="1" u="sng" dirty="0" err="1"/>
              <a:t>în</a:t>
            </a:r>
            <a:r>
              <a:rPr lang="en-US" sz="1400" i="1" u="sng" dirty="0"/>
              <a:t> </a:t>
            </a:r>
            <a:r>
              <a:rPr lang="en-US" sz="1400" i="1" u="sng" dirty="0" err="1"/>
              <a:t>baza</a:t>
            </a:r>
            <a:r>
              <a:rPr lang="en-US" sz="1400" i="1" u="sng" dirty="0"/>
              <a:t> de active </a:t>
            </a:r>
            <a:r>
              <a:rPr lang="ro-RO" sz="1400" i="1" u="sng" dirty="0"/>
              <a:t>determinat</a:t>
            </a:r>
            <a:r>
              <a:rPr lang="vi-VN" sz="1400" i="1" u="sng" dirty="0"/>
              <a:t>ă</a:t>
            </a:r>
            <a:r>
              <a:rPr lang="ro-RO" sz="1400" i="1" u="sng" dirty="0"/>
              <a:t> la inceputul celei de a treia perioad</a:t>
            </a:r>
            <a:r>
              <a:rPr lang="en-US" sz="1400" i="1" u="sng" dirty="0"/>
              <a:t>e</a:t>
            </a:r>
            <a:r>
              <a:rPr lang="ro-RO" sz="1400" i="1" u="sng" dirty="0"/>
              <a:t> de reglementare conform anexei Nr.1 la Ordinul ANRE Nr. 32/2014</a:t>
            </a:r>
            <a:endParaRPr lang="en-US" sz="1400" i="1" u="sng" dirty="0"/>
          </a:p>
          <a:p>
            <a:endParaRPr lang="ro-RO" sz="1400" dirty="0"/>
          </a:p>
        </p:txBody>
      </p:sp>
      <p:graphicFrame>
        <p:nvGraphicFramePr>
          <p:cNvPr id="5" name="Table 4"/>
          <p:cNvGraphicFramePr>
            <a:graphicFrameLocks noGrp="1"/>
          </p:cNvGraphicFramePr>
          <p:nvPr>
            <p:extLst/>
          </p:nvPr>
        </p:nvGraphicFramePr>
        <p:xfrm>
          <a:off x="2209801" y="2286000"/>
          <a:ext cx="7772399" cy="3973218"/>
        </p:xfrm>
        <a:graphic>
          <a:graphicData uri="http://schemas.openxmlformats.org/drawingml/2006/table">
            <a:tbl>
              <a:tblPr firstRow="1" firstCol="1" bandRow="1">
                <a:tableStyleId>{F5AB1C69-6EDB-4FF4-983F-18BD219EF322}</a:tableStyleId>
              </a:tblPr>
              <a:tblGrid>
                <a:gridCol w="1335711">
                  <a:extLst>
                    <a:ext uri="{9D8B030D-6E8A-4147-A177-3AD203B41FA5}">
                      <a16:colId xmlns="" xmlns:a16="http://schemas.microsoft.com/office/drawing/2014/main" val="20000"/>
                    </a:ext>
                  </a:extLst>
                </a:gridCol>
                <a:gridCol w="4007133">
                  <a:extLst>
                    <a:ext uri="{9D8B030D-6E8A-4147-A177-3AD203B41FA5}">
                      <a16:colId xmlns="" xmlns:a16="http://schemas.microsoft.com/office/drawing/2014/main" val="20001"/>
                    </a:ext>
                  </a:extLst>
                </a:gridCol>
                <a:gridCol w="1004798">
                  <a:extLst>
                    <a:ext uri="{9D8B030D-6E8A-4147-A177-3AD203B41FA5}">
                      <a16:colId xmlns="" xmlns:a16="http://schemas.microsoft.com/office/drawing/2014/main" val="20002"/>
                    </a:ext>
                  </a:extLst>
                </a:gridCol>
                <a:gridCol w="1424757">
                  <a:extLst>
                    <a:ext uri="{9D8B030D-6E8A-4147-A177-3AD203B41FA5}">
                      <a16:colId xmlns="" xmlns:a16="http://schemas.microsoft.com/office/drawing/2014/main" val="20003"/>
                    </a:ext>
                  </a:extLst>
                </a:gridCol>
              </a:tblGrid>
              <a:tr h="457200">
                <a:tc gridSpan="2">
                  <a:txBody>
                    <a:bodyPr/>
                    <a:lstStyle/>
                    <a:p>
                      <a:pPr>
                        <a:lnSpc>
                          <a:spcPct val="115000"/>
                        </a:lnSpc>
                        <a:spcAft>
                          <a:spcPts val="600"/>
                        </a:spcAft>
                      </a:pPr>
                      <a:r>
                        <a:rPr lang="ro-RO" sz="800" dirty="0" smtClean="0">
                          <a:effectLst/>
                        </a:rPr>
                        <a:t>Imobiliz</a:t>
                      </a:r>
                      <a:r>
                        <a:rPr lang="vi-VN" sz="800" dirty="0" smtClean="0">
                          <a:effectLst/>
                        </a:rPr>
                        <a:t>ă</a:t>
                      </a:r>
                      <a:r>
                        <a:rPr lang="ro-RO" sz="800" dirty="0" smtClean="0">
                          <a:effectLst/>
                        </a:rPr>
                        <a:t>ri </a:t>
                      </a:r>
                      <a:r>
                        <a:rPr lang="ro-RO" sz="800" dirty="0">
                          <a:effectLst/>
                        </a:rPr>
                        <a:t>corporale/necorporale</a:t>
                      </a:r>
                      <a:endParaRPr lang="ro-RO" sz="700" dirty="0">
                        <a:effectLst/>
                        <a:latin typeface="Calibri"/>
                        <a:ea typeface="Calibri"/>
                        <a:cs typeface="Times New Roman"/>
                      </a:endParaRPr>
                    </a:p>
                  </a:txBody>
                  <a:tcPr marL="46169" marR="46169" marT="0" marB="0"/>
                </a:tc>
                <a:tc hMerge="1">
                  <a:txBody>
                    <a:bodyPr/>
                    <a:lstStyle/>
                    <a:p>
                      <a:endParaRPr lang="ro-RO"/>
                    </a:p>
                  </a:txBody>
                  <a:tcPr/>
                </a:tc>
                <a:tc>
                  <a:txBody>
                    <a:bodyPr/>
                    <a:lstStyle/>
                    <a:p>
                      <a:pPr>
                        <a:lnSpc>
                          <a:spcPct val="115000"/>
                        </a:lnSpc>
                        <a:spcAft>
                          <a:spcPts val="600"/>
                        </a:spcAft>
                      </a:pPr>
                      <a:r>
                        <a:rPr lang="ro-RO" sz="800" dirty="0">
                          <a:effectLst/>
                        </a:rPr>
                        <a:t>Durata </a:t>
                      </a:r>
                      <a:r>
                        <a:rPr lang="ro-RO" sz="800" dirty="0" smtClean="0">
                          <a:effectLst/>
                        </a:rPr>
                        <a:t>reglementat</a:t>
                      </a:r>
                      <a:r>
                        <a:rPr lang="vi-VN" sz="800" dirty="0" smtClean="0">
                          <a:effectLst/>
                        </a:rPr>
                        <a:t>ă</a:t>
                      </a:r>
                      <a:r>
                        <a:rPr lang="ro-RO" sz="800" dirty="0" smtClean="0">
                          <a:effectLst/>
                        </a:rPr>
                        <a:t> </a:t>
                      </a:r>
                      <a:r>
                        <a:rPr lang="ro-RO" sz="800" dirty="0">
                          <a:effectLst/>
                        </a:rPr>
                        <a:t>de amortizare</a:t>
                      </a:r>
                      <a:endParaRPr lang="ro-RO" sz="700" dirty="0">
                        <a:effectLst/>
                        <a:latin typeface="Calibri"/>
                        <a:ea typeface="Calibri"/>
                        <a:cs typeface="Times New Roman"/>
                      </a:endParaRPr>
                    </a:p>
                  </a:txBody>
                  <a:tcPr marL="46169" marR="46169" marT="0" marB="0"/>
                </a:tc>
                <a:tc>
                  <a:txBody>
                    <a:bodyPr/>
                    <a:lstStyle/>
                    <a:p>
                      <a:pPr>
                        <a:lnSpc>
                          <a:spcPct val="115000"/>
                        </a:lnSpc>
                        <a:spcAft>
                          <a:spcPts val="600"/>
                        </a:spcAft>
                      </a:pPr>
                      <a:r>
                        <a:rPr lang="ro-RO" sz="800" dirty="0">
                          <a:effectLst/>
                        </a:rPr>
                        <a:t>Amortizarea reglementata (lei)</a:t>
                      </a:r>
                      <a:endParaRPr lang="ro-RO" sz="700" dirty="0">
                        <a:effectLst/>
                        <a:latin typeface="Calibri"/>
                        <a:ea typeface="Calibri"/>
                        <a:cs typeface="Times New Roman"/>
                      </a:endParaRPr>
                    </a:p>
                  </a:txBody>
                  <a:tcPr marL="46169" marR="46169" marT="0" marB="0"/>
                </a:tc>
                <a:extLst>
                  <a:ext uri="{0D108BD9-81ED-4DB2-BD59-A6C34878D82A}">
                    <a16:rowId xmlns="" xmlns:a16="http://schemas.microsoft.com/office/drawing/2014/main" val="10000"/>
                  </a:ext>
                </a:extLst>
              </a:tr>
              <a:tr h="209896">
                <a:tc>
                  <a:txBody>
                    <a:bodyPr/>
                    <a:lstStyle/>
                    <a:p>
                      <a:pPr algn="ctr">
                        <a:lnSpc>
                          <a:spcPct val="115000"/>
                        </a:lnSpc>
                        <a:spcAft>
                          <a:spcPts val="600"/>
                        </a:spcAft>
                      </a:pPr>
                      <a:r>
                        <a:rPr lang="ro-RO" sz="800">
                          <a:effectLst/>
                        </a:rPr>
                        <a:t>Grupa 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88.982.157,66</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1"/>
                  </a:ext>
                </a:extLst>
              </a:tr>
              <a:tr h="141584">
                <a:tc>
                  <a:txBody>
                    <a:bodyPr/>
                    <a:lstStyle/>
                    <a:p>
                      <a:pPr algn="ctr">
                        <a:lnSpc>
                          <a:spcPct val="115000"/>
                        </a:lnSpc>
                        <a:spcAft>
                          <a:spcPts val="600"/>
                        </a:spcAft>
                      </a:pPr>
                      <a:r>
                        <a:rPr lang="ro-RO" sz="800">
                          <a:effectLst/>
                        </a:rPr>
                        <a:t>Subgrupa 1.1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Clădiri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50</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3.762.345,89</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2"/>
                  </a:ext>
                </a:extLst>
              </a:tr>
              <a:tr h="141584">
                <a:tc>
                  <a:txBody>
                    <a:bodyPr/>
                    <a:lstStyle/>
                    <a:p>
                      <a:pPr algn="ctr">
                        <a:lnSpc>
                          <a:spcPct val="115000"/>
                        </a:lnSpc>
                        <a:spcAft>
                          <a:spcPts val="600"/>
                        </a:spcAft>
                      </a:pPr>
                      <a:r>
                        <a:rPr lang="ro-RO" sz="800">
                          <a:effectLst/>
                        </a:rPr>
                        <a:t>Subgrupa 1.2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smtClean="0">
                          <a:effectLst/>
                        </a:rPr>
                        <a:t>Construcții ușoare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482.692,23</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3"/>
                  </a:ext>
                </a:extLst>
              </a:tr>
              <a:tr h="141584">
                <a:tc>
                  <a:txBody>
                    <a:bodyPr/>
                    <a:lstStyle/>
                    <a:p>
                      <a:pPr algn="ctr">
                        <a:lnSpc>
                          <a:spcPct val="115000"/>
                        </a:lnSpc>
                        <a:spcAft>
                          <a:spcPts val="600"/>
                        </a:spcAft>
                      </a:pPr>
                      <a:r>
                        <a:rPr lang="ro-RO" sz="800">
                          <a:effectLst/>
                        </a:rPr>
                        <a:t>Subgrupa 1.3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colectoare </a:t>
                      </a:r>
                      <a:r>
                        <a:rPr lang="ro-RO" sz="800" dirty="0" smtClean="0">
                          <a:effectLst/>
                        </a:rPr>
                        <a:t>și </a:t>
                      </a:r>
                      <a:r>
                        <a:rPr lang="ro-RO" sz="800" dirty="0">
                          <a:effectLst/>
                        </a:rPr>
                        <a:t>magistrale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78.927.289,04</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4"/>
                  </a:ext>
                </a:extLst>
              </a:tr>
              <a:tr h="283167">
                <a:tc>
                  <a:txBody>
                    <a:bodyPr/>
                    <a:lstStyle/>
                    <a:p>
                      <a:pPr algn="ctr">
                        <a:lnSpc>
                          <a:spcPct val="115000"/>
                        </a:lnSpc>
                        <a:spcAft>
                          <a:spcPts val="600"/>
                        </a:spcAft>
                      </a:pPr>
                      <a:r>
                        <a:rPr lang="ro-RO" sz="800">
                          <a:effectLst/>
                        </a:rPr>
                        <a:t>Subgrupa 1.4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Sondele pentru </a:t>
                      </a:r>
                      <a:r>
                        <a:rPr lang="ro-RO" sz="800" dirty="0" smtClean="0">
                          <a:effectLst/>
                        </a:rPr>
                        <a:t>injecția/</a:t>
                      </a:r>
                      <a:r>
                        <a:rPr lang="ro-RO" sz="800" dirty="0" err="1" smtClean="0">
                          <a:effectLst/>
                        </a:rPr>
                        <a:t>extracţia</a:t>
                      </a:r>
                      <a:r>
                        <a:rPr lang="ro-RO" sz="800" dirty="0" smtClean="0">
                          <a:effectLst/>
                        </a:rPr>
                        <a:t> </a:t>
                      </a:r>
                      <a:r>
                        <a:rPr lang="ro-RO" sz="800" dirty="0">
                          <a:effectLst/>
                        </a:rPr>
                        <a:t>gazelor naturale din depozitele subterane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25</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185.925,97</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5"/>
                  </a:ext>
                </a:extLst>
              </a:tr>
              <a:tr h="141584">
                <a:tc>
                  <a:txBody>
                    <a:bodyPr/>
                    <a:lstStyle/>
                    <a:p>
                      <a:pPr algn="ctr">
                        <a:lnSpc>
                          <a:spcPct val="115000"/>
                        </a:lnSpc>
                        <a:spcAft>
                          <a:spcPts val="600"/>
                        </a:spcAft>
                      </a:pPr>
                      <a:r>
                        <a:rPr lang="ro-RO" sz="800">
                          <a:effectLst/>
                        </a:rPr>
                        <a:t>Subgrupa 1.5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oțel</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30</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1.097,45</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6"/>
                  </a:ext>
                </a:extLst>
              </a:tr>
              <a:tr h="141584">
                <a:tc>
                  <a:txBody>
                    <a:bodyPr/>
                    <a:lstStyle/>
                    <a:p>
                      <a:pPr algn="ctr">
                        <a:lnSpc>
                          <a:spcPct val="115000"/>
                        </a:lnSpc>
                        <a:spcAft>
                          <a:spcPts val="600"/>
                        </a:spcAft>
                      </a:pPr>
                      <a:r>
                        <a:rPr lang="ro-RO" sz="800">
                          <a:effectLst/>
                        </a:rPr>
                        <a:t>Subgrupa 1.6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Conducte de </a:t>
                      </a:r>
                      <a:r>
                        <a:rPr lang="ro-RO" sz="800" dirty="0" smtClean="0">
                          <a:effectLst/>
                        </a:rPr>
                        <a:t>distribuție </a:t>
                      </a:r>
                      <a:r>
                        <a:rPr lang="ro-RO" sz="800" dirty="0">
                          <a:effectLst/>
                        </a:rPr>
                        <a:t>din </a:t>
                      </a:r>
                      <a:r>
                        <a:rPr lang="ro-RO" sz="800" dirty="0" smtClean="0">
                          <a:effectLst/>
                        </a:rPr>
                        <a:t>polietilenă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40</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43,75</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7"/>
                  </a:ext>
                </a:extLst>
              </a:tr>
              <a:tr h="141584">
                <a:tc>
                  <a:txBody>
                    <a:bodyPr/>
                    <a:lstStyle/>
                    <a:p>
                      <a:pPr algn="ctr">
                        <a:lnSpc>
                          <a:spcPct val="115000"/>
                        </a:lnSpc>
                        <a:spcAft>
                          <a:spcPts val="600"/>
                        </a:spcAft>
                      </a:pPr>
                      <a:r>
                        <a:rPr lang="ro-RO" sz="800">
                          <a:effectLst/>
                        </a:rPr>
                        <a:t>Subgrupa 1.7</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construcții</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10</a:t>
                      </a:r>
                      <a:endParaRPr lang="ro-RO" sz="70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5.622.763,33</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8"/>
                  </a:ext>
                </a:extLst>
              </a:tr>
              <a:tr h="283167">
                <a:tc>
                  <a:txBody>
                    <a:bodyPr/>
                    <a:lstStyle/>
                    <a:p>
                      <a:pPr algn="ctr">
                        <a:lnSpc>
                          <a:spcPct val="115000"/>
                        </a:lnSpc>
                        <a:spcAft>
                          <a:spcPts val="600"/>
                        </a:spcAft>
                      </a:pPr>
                      <a:r>
                        <a:rPr lang="ro-RO" sz="800">
                          <a:effectLst/>
                        </a:rPr>
                        <a:t>Grupa 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Echipamente tehnologice, </a:t>
                      </a:r>
                      <a:r>
                        <a:rPr lang="ro-RO" sz="800" dirty="0" smtClean="0">
                          <a:effectLst/>
                        </a:rPr>
                        <a:t>mașini </a:t>
                      </a:r>
                      <a:r>
                        <a:rPr lang="ro-RO" sz="800" dirty="0">
                          <a:effectLst/>
                        </a:rPr>
                        <a:t>utilaje </a:t>
                      </a:r>
                      <a:r>
                        <a:rPr lang="ro-RO" sz="800" dirty="0" smtClean="0">
                          <a:effectLst/>
                        </a:rPr>
                        <a:t>și </a:t>
                      </a:r>
                      <a:r>
                        <a:rPr lang="ro-RO" sz="800" dirty="0">
                          <a:effectLst/>
                        </a:rPr>
                        <a:t>echipamente de lucru</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3.933.252,50</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09"/>
                  </a:ext>
                </a:extLst>
              </a:tr>
              <a:tr h="283167">
                <a:tc>
                  <a:txBody>
                    <a:bodyPr/>
                    <a:lstStyle/>
                    <a:p>
                      <a:pPr algn="ctr">
                        <a:lnSpc>
                          <a:spcPct val="115000"/>
                        </a:lnSpc>
                        <a:spcAft>
                          <a:spcPts val="600"/>
                        </a:spcAft>
                      </a:pPr>
                      <a:r>
                        <a:rPr lang="ro-RO" sz="800">
                          <a:effectLst/>
                        </a:rPr>
                        <a:t>Grupa 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7.897.677,43</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0"/>
                  </a:ext>
                </a:extLst>
              </a:tr>
              <a:tr h="424751">
                <a:tc>
                  <a:txBody>
                    <a:bodyPr/>
                    <a:lstStyle/>
                    <a:p>
                      <a:pPr algn="ctr">
                        <a:lnSpc>
                          <a:spcPct val="115000"/>
                        </a:lnSpc>
                        <a:spcAft>
                          <a:spcPts val="600"/>
                        </a:spcAft>
                      </a:pPr>
                      <a:r>
                        <a:rPr lang="ro-RO" sz="800">
                          <a:effectLst/>
                        </a:rPr>
                        <a:t>Subgrupa 3.1</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volumetrice cu </a:t>
                      </a:r>
                      <a:r>
                        <a:rPr lang="ro-RO" sz="800" dirty="0" smtClean="0">
                          <a:effectLst/>
                        </a:rPr>
                        <a:t>membrană, </a:t>
                      </a:r>
                      <a:r>
                        <a:rPr lang="ro-RO" sz="800" dirty="0">
                          <a:effectLst/>
                        </a:rPr>
                        <a:t>contoare cu ultrasunete, alte sisteme cu element </a:t>
                      </a:r>
                      <a:r>
                        <a:rPr lang="ro-RO" sz="800" dirty="0" err="1">
                          <a:effectLst/>
                        </a:rPr>
                        <a:t>deprimogen</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20</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2.367,01</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1"/>
                  </a:ext>
                </a:extLst>
              </a:tr>
              <a:tr h="169647">
                <a:tc>
                  <a:txBody>
                    <a:bodyPr/>
                    <a:lstStyle/>
                    <a:p>
                      <a:pPr algn="ctr">
                        <a:lnSpc>
                          <a:spcPct val="115000"/>
                        </a:lnSpc>
                        <a:spcAft>
                          <a:spcPts val="600"/>
                        </a:spcAft>
                      </a:pPr>
                      <a:r>
                        <a:rPr lang="ro-RO" sz="800">
                          <a:effectLst/>
                        </a:rPr>
                        <a:t>Subgrupa 3.2</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Contoare cu pistoane rotative, contoare cu </a:t>
                      </a:r>
                      <a:r>
                        <a:rPr lang="ro-RO" sz="800" dirty="0" smtClean="0">
                          <a:effectLst/>
                        </a:rPr>
                        <a:t>turbină</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15</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75.452,72</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2"/>
                  </a:ext>
                </a:extLst>
              </a:tr>
              <a:tr h="304800">
                <a:tc>
                  <a:txBody>
                    <a:bodyPr/>
                    <a:lstStyle/>
                    <a:p>
                      <a:pPr algn="ctr">
                        <a:lnSpc>
                          <a:spcPct val="115000"/>
                        </a:lnSpc>
                        <a:spcAft>
                          <a:spcPts val="600"/>
                        </a:spcAft>
                      </a:pPr>
                      <a:r>
                        <a:rPr lang="ro-RO" sz="800">
                          <a:effectLst/>
                        </a:rPr>
                        <a:t>Subgrupa 3.3</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Convertoare electronice, calculatoare de debit, alte aparate </a:t>
                      </a:r>
                      <a:r>
                        <a:rPr lang="ro-RO" sz="800" dirty="0" smtClean="0">
                          <a:effectLst/>
                        </a:rPr>
                        <a:t>și instalații </a:t>
                      </a:r>
                      <a:r>
                        <a:rPr lang="ro-RO" sz="800" dirty="0">
                          <a:effectLst/>
                        </a:rPr>
                        <a:t>de </a:t>
                      </a:r>
                      <a:r>
                        <a:rPr lang="ro-RO" sz="800" dirty="0" smtClean="0">
                          <a:effectLst/>
                        </a:rPr>
                        <a:t>măsurare, </a:t>
                      </a:r>
                      <a:r>
                        <a:rPr lang="ro-RO" sz="800" dirty="0">
                          <a:effectLst/>
                        </a:rPr>
                        <a:t>control </a:t>
                      </a:r>
                      <a:r>
                        <a:rPr lang="ro-RO" sz="800" dirty="0" smtClean="0">
                          <a:effectLst/>
                        </a:rPr>
                        <a:t>și </a:t>
                      </a:r>
                      <a:r>
                        <a:rPr lang="ro-RO" sz="800" dirty="0">
                          <a:effectLst/>
                        </a:rPr>
                        <a:t>reglare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10</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7.819.857,70</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3"/>
                  </a:ext>
                </a:extLst>
              </a:tr>
              <a:tr h="141584">
                <a:tc>
                  <a:txBody>
                    <a:bodyPr/>
                    <a:lstStyle/>
                    <a:p>
                      <a:pPr algn="ctr">
                        <a:lnSpc>
                          <a:spcPct val="115000"/>
                        </a:lnSpc>
                        <a:spcAft>
                          <a:spcPts val="600"/>
                        </a:spcAft>
                      </a:pPr>
                      <a:r>
                        <a:rPr lang="ro-RO" sz="800">
                          <a:effectLst/>
                        </a:rPr>
                        <a:t>Grupa 4</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Mijloace de transport</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4.122.717,87</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4"/>
                  </a:ext>
                </a:extLst>
              </a:tr>
              <a:tr h="283167">
                <a:tc>
                  <a:txBody>
                    <a:bodyPr/>
                    <a:lstStyle/>
                    <a:p>
                      <a:pPr algn="ctr">
                        <a:lnSpc>
                          <a:spcPct val="115000"/>
                        </a:lnSpc>
                        <a:spcAft>
                          <a:spcPts val="600"/>
                        </a:spcAft>
                      </a:pPr>
                      <a:r>
                        <a:rPr lang="ro-RO" sz="800">
                          <a:effectLst/>
                        </a:rPr>
                        <a:t>Grupa 5</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Alte </a:t>
                      </a:r>
                      <a:r>
                        <a:rPr lang="ro-RO" sz="800" dirty="0" smtClean="0">
                          <a:effectLst/>
                        </a:rPr>
                        <a:t>imobilizări </a:t>
                      </a:r>
                      <a:r>
                        <a:rPr lang="ro-RO" sz="800" dirty="0">
                          <a:effectLst/>
                        </a:rPr>
                        <a:t>corporale </a:t>
                      </a:r>
                      <a:r>
                        <a:rPr lang="ro-RO" sz="800" dirty="0" smtClean="0">
                          <a:effectLst/>
                        </a:rPr>
                        <a:t>și </a:t>
                      </a:r>
                      <a:r>
                        <a:rPr lang="ro-RO" sz="800" dirty="0">
                          <a:effectLst/>
                        </a:rPr>
                        <a:t>necorporale</a:t>
                      </a:r>
                      <a:endParaRPr lang="ro-RO" sz="700" dirty="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dirty="0">
                          <a:effectLst/>
                        </a:rPr>
                        <a:t>5</a:t>
                      </a:r>
                      <a:endParaRPr lang="ro-RO" sz="700" dirty="0">
                        <a:effectLst/>
                        <a:latin typeface="Calibri"/>
                        <a:ea typeface="Calibri"/>
                        <a:cs typeface="Times New Roman"/>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5.684.433,23</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5"/>
                  </a:ext>
                </a:extLst>
              </a:tr>
              <a:tr h="141584">
                <a:tc>
                  <a:txBody>
                    <a:bodyPr/>
                    <a:lstStyle/>
                    <a:p>
                      <a:pPr algn="ctr">
                        <a:lnSpc>
                          <a:spcPct val="115000"/>
                        </a:lnSpc>
                        <a:spcAft>
                          <a:spcPts val="600"/>
                        </a:spcAft>
                      </a:pPr>
                      <a:r>
                        <a:rPr lang="ro-RO" sz="800">
                          <a:effectLst/>
                        </a:rPr>
                        <a:t>Grupa 6</a:t>
                      </a:r>
                      <a:endParaRPr lang="ro-RO" sz="700">
                        <a:effectLst/>
                        <a:latin typeface="Calibri"/>
                        <a:ea typeface="Calibri"/>
                        <a:cs typeface="Times New Roman"/>
                      </a:endParaRPr>
                    </a:p>
                  </a:txBody>
                  <a:tcPr marL="46169" marR="46169" marT="0" marB="0" anchor="ctr"/>
                </a:tc>
                <a:tc>
                  <a:txBody>
                    <a:bodyPr/>
                    <a:lstStyle/>
                    <a:p>
                      <a:pPr algn="ctr">
                        <a:lnSpc>
                          <a:spcPct val="115000"/>
                        </a:lnSpc>
                        <a:spcAft>
                          <a:spcPts val="600"/>
                        </a:spcAft>
                      </a:pPr>
                      <a:r>
                        <a:rPr lang="ro-RO" sz="800">
                          <a:effectLst/>
                        </a:rPr>
                        <a:t>Terenuri</a:t>
                      </a:r>
                      <a:endParaRPr lang="ro-RO" sz="700">
                        <a:effectLst/>
                        <a:latin typeface="Calibri"/>
                        <a:ea typeface="Calibri"/>
                        <a:cs typeface="Times New Roman"/>
                      </a:endParaRPr>
                    </a:p>
                  </a:txBody>
                  <a:tcPr marL="46169" marR="46169" marT="0" marB="0" anchor="ctr"/>
                </a:tc>
                <a:tc>
                  <a:txBody>
                    <a:bodyPr/>
                    <a:lstStyle/>
                    <a:p>
                      <a:endParaRPr lang="ro-RO" sz="700" dirty="0">
                        <a:effectLst/>
                        <a:latin typeface="Calibri"/>
                      </a:endParaRPr>
                    </a:p>
                  </a:txBody>
                  <a:tcPr marL="46169" marR="46169" marT="0" marB="0" anchor="ctr"/>
                </a:tc>
                <a:tc>
                  <a:txBody>
                    <a:bodyPr/>
                    <a:lstStyle/>
                    <a:p>
                      <a:pPr algn="r">
                        <a:lnSpc>
                          <a:spcPct val="115000"/>
                        </a:lnSpc>
                        <a:spcAft>
                          <a:spcPts val="600"/>
                        </a:spcAft>
                      </a:pPr>
                      <a:r>
                        <a:rPr lang="ro-RO" sz="800" dirty="0">
                          <a:effectLst/>
                          <a:latin typeface="Cambria" panose="02040503050406030204" pitchFamily="18" charset="0"/>
                        </a:rPr>
                        <a:t>15.357,84</a:t>
                      </a:r>
                      <a:endParaRPr lang="ro-RO" sz="700"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6"/>
                  </a:ext>
                </a:extLst>
              </a:tr>
              <a:tr h="141584">
                <a:tc gridSpan="2">
                  <a:txBody>
                    <a:bodyPr/>
                    <a:lstStyle/>
                    <a:p>
                      <a:pPr algn="ctr">
                        <a:lnSpc>
                          <a:spcPct val="115000"/>
                        </a:lnSpc>
                        <a:spcAft>
                          <a:spcPts val="600"/>
                        </a:spcAft>
                      </a:pPr>
                      <a:r>
                        <a:rPr lang="ro-RO" sz="800">
                          <a:effectLst/>
                        </a:rPr>
                        <a:t>TOTAL</a:t>
                      </a:r>
                      <a:endParaRPr lang="ro-RO" sz="700">
                        <a:effectLst/>
                        <a:latin typeface="Calibri"/>
                        <a:ea typeface="Calibri"/>
                        <a:cs typeface="Times New Roman"/>
                      </a:endParaRPr>
                    </a:p>
                  </a:txBody>
                  <a:tcPr marL="46169" marR="46169" marT="0" marB="0" anchor="ctr"/>
                </a:tc>
                <a:tc hMerge="1">
                  <a:txBody>
                    <a:bodyPr/>
                    <a:lstStyle/>
                    <a:p>
                      <a:endParaRPr lang="ro-RO"/>
                    </a:p>
                  </a:txBody>
                  <a:tcPr/>
                </a:tc>
                <a:tc>
                  <a:txBody>
                    <a:bodyPr/>
                    <a:lstStyle/>
                    <a:p>
                      <a:endParaRPr lang="ro-RO" sz="700" dirty="0">
                        <a:effectLst/>
                        <a:latin typeface="Calibri"/>
                      </a:endParaRPr>
                    </a:p>
                  </a:txBody>
                  <a:tcPr marL="46169" marR="46169" marT="0" marB="0" anchor="ctr"/>
                </a:tc>
                <a:tc>
                  <a:txBody>
                    <a:bodyPr/>
                    <a:lstStyle/>
                    <a:p>
                      <a:pPr algn="r">
                        <a:lnSpc>
                          <a:spcPct val="115000"/>
                        </a:lnSpc>
                        <a:spcAft>
                          <a:spcPts val="600"/>
                        </a:spcAft>
                      </a:pPr>
                      <a:r>
                        <a:rPr lang="ro-RO" sz="800" b="1" dirty="0">
                          <a:effectLst/>
                          <a:latin typeface="Cambria" panose="02040503050406030204" pitchFamily="18" charset="0"/>
                        </a:rPr>
                        <a:t>110.635.596,53</a:t>
                      </a:r>
                      <a:endParaRPr lang="ro-RO" sz="700" b="1" dirty="0">
                        <a:effectLst/>
                        <a:latin typeface="Cambria" panose="02040503050406030204" pitchFamily="18" charset="0"/>
                        <a:ea typeface="Calibri"/>
                        <a:cs typeface="Times New Roman"/>
                      </a:endParaRPr>
                    </a:p>
                  </a:txBody>
                  <a:tcPr marL="46169" marR="46169" marT="0" marB="0" anchor="ctr"/>
                </a:tc>
                <a:extLst>
                  <a:ext uri="{0D108BD9-81ED-4DB2-BD59-A6C34878D82A}">
                    <a16:rowId xmlns="" xmlns:a16="http://schemas.microsoft.com/office/drawing/2014/main" val="10017"/>
                  </a:ext>
                </a:extLst>
              </a:tr>
            </a:tbl>
          </a:graphicData>
        </a:graphic>
      </p:graphicFrame>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87000"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346717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4658" y="547513"/>
            <a:ext cx="7462684" cy="457200"/>
          </a:xfrm>
        </p:spPr>
        <p:txBody>
          <a:bodyPr>
            <a:normAutofit fontScale="90000"/>
          </a:bodyPr>
          <a:lstStyle/>
          <a:p>
            <a:r>
              <a:rPr lang="it-IT" sz="2000" dirty="0"/>
              <a:t>Parametrii utilizati la stabilirea venitului OTS pentru perioada 01.10.2018-30.09.2019</a:t>
            </a:r>
            <a:endParaRPr lang="ro-RO" sz="2000" dirty="0"/>
          </a:p>
        </p:txBody>
      </p:sp>
      <p:sp>
        <p:nvSpPr>
          <p:cNvPr id="4" name="Content Placeholder 3"/>
          <p:cNvSpPr>
            <a:spLocks noGrp="1"/>
          </p:cNvSpPr>
          <p:nvPr>
            <p:ph sz="quarter" idx="1"/>
          </p:nvPr>
        </p:nvSpPr>
        <p:spPr>
          <a:xfrm>
            <a:off x="1825752" y="1447800"/>
            <a:ext cx="8503920" cy="4876800"/>
          </a:xfrm>
        </p:spPr>
        <p:txBody>
          <a:bodyPr>
            <a:normAutofit/>
          </a:bodyPr>
          <a:lstStyle/>
          <a:p>
            <a:pPr algn="just"/>
            <a:r>
              <a:rPr lang="ro-RO" sz="1300" i="1" u="sng" dirty="0" smtClean="0"/>
              <a:t>Costurile </a:t>
            </a:r>
            <a:r>
              <a:rPr lang="ro-RO" sz="1300" i="1" u="sng" dirty="0" err="1"/>
              <a:t>operaţionale</a:t>
            </a:r>
            <a:r>
              <a:rPr lang="ro-RO" sz="1300" i="1" u="sng" dirty="0"/>
              <a:t> (OPEX) </a:t>
            </a:r>
            <a:r>
              <a:rPr lang="ro-RO" sz="1300" dirty="0"/>
              <a:t>aprobate pentru </a:t>
            </a:r>
            <a:r>
              <a:rPr lang="en-US" sz="1300" dirty="0" err="1"/>
              <a:t>perioada</a:t>
            </a:r>
            <a:r>
              <a:rPr lang="ro-RO" sz="1300" dirty="0"/>
              <a:t> oct.201</a:t>
            </a:r>
            <a:r>
              <a:rPr lang="en-US" sz="1300" dirty="0"/>
              <a:t>8</a:t>
            </a:r>
            <a:r>
              <a:rPr lang="ro-RO" sz="1300" dirty="0"/>
              <a:t>-sept.201</a:t>
            </a:r>
            <a:r>
              <a:rPr lang="en-US" sz="1300" dirty="0"/>
              <a:t>9</a:t>
            </a:r>
            <a:r>
              <a:rPr lang="ro-RO" sz="1300" dirty="0"/>
              <a:t>  sunt în valoare de </a:t>
            </a:r>
            <a:r>
              <a:rPr lang="en-US" sz="1300" dirty="0"/>
              <a:t>658</a:t>
            </a:r>
            <a:r>
              <a:rPr lang="ro-RO" sz="1300" dirty="0"/>
              <a:t>.</a:t>
            </a:r>
            <a:r>
              <a:rPr lang="en-US" sz="1300" dirty="0"/>
              <a:t>727</a:t>
            </a:r>
            <a:r>
              <a:rPr lang="ro-RO" sz="1300" dirty="0"/>
              <a:t>,</a:t>
            </a:r>
            <a:r>
              <a:rPr lang="en-US" sz="1300" dirty="0"/>
              <a:t>27</a:t>
            </a:r>
            <a:r>
              <a:rPr lang="ro-RO" sz="1300" dirty="0"/>
              <a:t> mii</a:t>
            </a:r>
            <a:r>
              <a:rPr lang="en-US" sz="1300" dirty="0"/>
              <a:t> </a:t>
            </a:r>
            <a:r>
              <a:rPr lang="ro-RO" sz="1300" dirty="0"/>
              <a:t>le</a:t>
            </a:r>
            <a:r>
              <a:rPr lang="en-US" sz="1300" dirty="0" err="1"/>
              <a:t>i</a:t>
            </a:r>
            <a:r>
              <a:rPr lang="ro-RO" sz="1300" dirty="0"/>
              <a:t>, din care consumul tehnologic este în valoare de </a:t>
            </a:r>
            <a:r>
              <a:rPr lang="en-US" sz="1300" dirty="0"/>
              <a:t>85</a:t>
            </a:r>
            <a:r>
              <a:rPr lang="ro-RO" sz="1300" dirty="0"/>
              <a:t>.</a:t>
            </a:r>
            <a:r>
              <a:rPr lang="en-US" sz="1300" dirty="0"/>
              <a:t>425</a:t>
            </a:r>
            <a:r>
              <a:rPr lang="ro-RO" sz="1300" dirty="0"/>
              <a:t>,</a:t>
            </a:r>
            <a:r>
              <a:rPr lang="en-US" sz="1300" dirty="0"/>
              <a:t>62</a:t>
            </a:r>
            <a:r>
              <a:rPr lang="ro-RO" sz="1300" dirty="0"/>
              <a:t> mii lei</a:t>
            </a:r>
          </a:p>
          <a:p>
            <a:pPr algn="just"/>
            <a:r>
              <a:rPr lang="ro-RO" sz="1300" dirty="0" smtClean="0"/>
              <a:t>Costurile </a:t>
            </a:r>
            <a:r>
              <a:rPr lang="ro-RO" sz="1300" dirty="0"/>
              <a:t>preluate direct (CPD) aprobate pentru </a:t>
            </a:r>
            <a:r>
              <a:rPr lang="en-US" sz="1300" dirty="0" err="1"/>
              <a:t>perioada</a:t>
            </a:r>
            <a:r>
              <a:rPr lang="ro-RO" sz="1300" dirty="0"/>
              <a:t> oct.201</a:t>
            </a:r>
            <a:r>
              <a:rPr lang="en-US" sz="1300" dirty="0"/>
              <a:t>8</a:t>
            </a:r>
            <a:r>
              <a:rPr lang="ro-RO" sz="1300" dirty="0"/>
              <a:t>-sept.201</a:t>
            </a:r>
            <a:r>
              <a:rPr lang="en-US" sz="1300" dirty="0"/>
              <a:t>9</a:t>
            </a:r>
            <a:r>
              <a:rPr lang="ro-RO" sz="1300" dirty="0"/>
              <a:t> sunt în valo</a:t>
            </a:r>
            <a:r>
              <a:rPr lang="en-US" sz="1300" dirty="0"/>
              <a:t>a</a:t>
            </a:r>
            <a:r>
              <a:rPr lang="ro-RO" sz="1300" dirty="0"/>
              <a:t>re de </a:t>
            </a:r>
            <a:r>
              <a:rPr lang="en-US" sz="1300" dirty="0"/>
              <a:t>137.921,96</a:t>
            </a:r>
            <a:r>
              <a:rPr lang="ro-RO" sz="1300" dirty="0"/>
              <a:t> mii lei </a:t>
            </a:r>
          </a:p>
          <a:p>
            <a:pPr algn="just"/>
            <a:r>
              <a:rPr lang="ro-RO" sz="1300" i="1" u="sng" dirty="0" smtClean="0"/>
              <a:t>Mecanismele </a:t>
            </a:r>
            <a:r>
              <a:rPr lang="ro-RO" sz="1300" i="1" u="sng" dirty="0"/>
              <a:t>de stimulare şi obiectivele în materie de eficienţă</a:t>
            </a:r>
            <a:r>
              <a:rPr lang="ro-RO" sz="1300" dirty="0"/>
              <a:t> </a:t>
            </a:r>
          </a:p>
          <a:p>
            <a:pPr marL="0" indent="0" algn="just">
              <a:buNone/>
            </a:pPr>
            <a:r>
              <a:rPr lang="ro-RO" sz="1300" dirty="0"/>
              <a:t>Stimularea în materie de eficienţă se realizează prin intermediul elementelor de ajustare a costurilor operaţionale. Conform metodologiei, costurile operaţionale se stabilesc în primul an al unei perioade de reglementare şi se ajustează în următorii ani ai perioadei de reglementare cu diferenţa dintre indicele de inflaţie şi rata anuală de creştere a eficienţei </a:t>
            </a:r>
            <a:r>
              <a:rPr lang="en-US" sz="1300" dirty="0" err="1"/>
              <a:t>economice</a:t>
            </a:r>
            <a:r>
              <a:rPr lang="en-US" sz="1300" dirty="0"/>
              <a:t> a </a:t>
            </a:r>
            <a:r>
              <a:rPr lang="ro-RO" sz="1300" dirty="0"/>
              <a:t>activităţii </a:t>
            </a:r>
            <a:r>
              <a:rPr lang="en-US" sz="1300" dirty="0"/>
              <a:t>de transport al </a:t>
            </a:r>
            <a:r>
              <a:rPr lang="en-US" sz="1300" dirty="0" err="1"/>
              <a:t>gazelor</a:t>
            </a:r>
            <a:r>
              <a:rPr lang="en-US" sz="1300" dirty="0"/>
              <a:t> </a:t>
            </a:r>
            <a:r>
              <a:rPr lang="en-US" sz="1300" dirty="0" err="1"/>
              <a:t>naturale</a:t>
            </a:r>
            <a:r>
              <a:rPr lang="ro-RO" sz="1300" dirty="0"/>
              <a:t>.</a:t>
            </a:r>
          </a:p>
          <a:p>
            <a:pPr marL="0" indent="0" algn="just">
              <a:buNone/>
            </a:pPr>
            <a:r>
              <a:rPr lang="ro-RO" sz="1300" i="1" u="sng" dirty="0"/>
              <a:t>Rata de creştere a eficienţei</a:t>
            </a:r>
            <a:r>
              <a:rPr lang="en-US" sz="1300" i="1" u="sng" dirty="0"/>
              <a:t> </a:t>
            </a:r>
            <a:r>
              <a:rPr lang="en-US" sz="1300" i="1" u="sng" dirty="0" err="1"/>
              <a:t>economice</a:t>
            </a:r>
            <a:r>
              <a:rPr lang="en-US" sz="1300" i="1" u="sng" dirty="0"/>
              <a:t> a</a:t>
            </a:r>
            <a:r>
              <a:rPr lang="ro-RO" sz="1300" i="1" u="sng" dirty="0"/>
              <a:t> activităţii </a:t>
            </a:r>
            <a:r>
              <a:rPr lang="en-US" sz="1300" i="1" u="sng" dirty="0"/>
              <a:t>de transport al </a:t>
            </a:r>
            <a:r>
              <a:rPr lang="en-US" sz="1300" i="1" u="sng" dirty="0" err="1"/>
              <a:t>gazelor</a:t>
            </a:r>
            <a:r>
              <a:rPr lang="en-US" sz="1300" i="1" u="sng" dirty="0"/>
              <a:t> </a:t>
            </a:r>
            <a:r>
              <a:rPr lang="en-US" sz="1300" i="1" u="sng" dirty="0" err="1"/>
              <a:t>naturale</a:t>
            </a:r>
            <a:r>
              <a:rPr lang="ro-RO" sz="1300" dirty="0"/>
              <a:t> reflectă estimările ANRE privind potenţialele economii de costuri operaţionale (OPEX), exclusiv costurile aferente consumului tehnologic, ce pot fi realizate într-un an al perioadei de reglementare pentru îmbunătăţirea performanţelor economice ale titularului de licenţă şi se determină în funcţie de ţinta de eficienţă stabilită pentru o perioadă de reglementare.</a:t>
            </a:r>
          </a:p>
          <a:p>
            <a:pPr marL="0" indent="0" algn="just">
              <a:buNone/>
            </a:pPr>
            <a:r>
              <a:rPr lang="ro-RO" sz="1300" dirty="0"/>
              <a:t>Rata creşterii eficienţei</a:t>
            </a:r>
            <a:r>
              <a:rPr lang="en-US" sz="1300" dirty="0"/>
              <a:t> </a:t>
            </a:r>
            <a:r>
              <a:rPr lang="en-US" sz="1300" dirty="0" err="1"/>
              <a:t>economice</a:t>
            </a:r>
            <a:r>
              <a:rPr lang="en-US" sz="1300" dirty="0"/>
              <a:t> a </a:t>
            </a:r>
            <a:r>
              <a:rPr lang="ro-RO" sz="1300" dirty="0"/>
              <a:t>activităţii de transport al gazelor naturale asigură o cedare de eficienţă economică în favoarea consumatorilor.</a:t>
            </a:r>
          </a:p>
          <a:p>
            <a:pPr marL="0" indent="0" algn="just">
              <a:buNone/>
            </a:pPr>
            <a:r>
              <a:rPr lang="ro-RO" sz="1300" i="1" u="sng" dirty="0"/>
              <a:t>Rata de creştere a eficienţei </a:t>
            </a:r>
            <a:r>
              <a:rPr lang="en-US" sz="1300" i="1" u="sng" dirty="0" err="1"/>
              <a:t>economice</a:t>
            </a:r>
            <a:r>
              <a:rPr lang="en-US" sz="1300" i="1" u="sng" dirty="0"/>
              <a:t> a </a:t>
            </a:r>
            <a:r>
              <a:rPr lang="ro-RO" sz="1300" i="1" u="sng" dirty="0"/>
              <a:t>activităţii </a:t>
            </a:r>
            <a:r>
              <a:rPr lang="en-US" sz="1300" i="1" u="sng" dirty="0"/>
              <a:t>de transport al </a:t>
            </a:r>
            <a:r>
              <a:rPr lang="en-US" sz="1300" i="1" u="sng" dirty="0" err="1"/>
              <a:t>gazelor</a:t>
            </a:r>
            <a:r>
              <a:rPr lang="en-US" sz="1300" i="1" u="sng" dirty="0"/>
              <a:t> </a:t>
            </a:r>
            <a:r>
              <a:rPr lang="en-US" sz="1300" i="1" u="sng" dirty="0" err="1"/>
              <a:t>naturale</a:t>
            </a:r>
            <a:r>
              <a:rPr lang="en-US" sz="1300" i="1" u="sng" dirty="0"/>
              <a:t> </a:t>
            </a:r>
            <a:r>
              <a:rPr lang="ro-RO" sz="1300" dirty="0"/>
              <a:t>stabilită </a:t>
            </a:r>
            <a:r>
              <a:rPr lang="en-US" sz="1300" dirty="0" err="1"/>
              <a:t>prin</a:t>
            </a:r>
            <a:r>
              <a:rPr lang="en-US" sz="1300" dirty="0"/>
              <a:t> </a:t>
            </a:r>
            <a:r>
              <a:rPr lang="en-US" sz="1300" dirty="0" err="1"/>
              <a:t>Ordinul</a:t>
            </a:r>
            <a:r>
              <a:rPr lang="ro-RO" sz="1300" dirty="0"/>
              <a:t> ANRE </a:t>
            </a:r>
            <a:r>
              <a:rPr lang="en-US" sz="1300" dirty="0"/>
              <a:t>Nr.74/2017 pentru </a:t>
            </a:r>
            <a:r>
              <a:rPr lang="en-US" sz="1300" dirty="0" err="1"/>
              <a:t>fiecare</a:t>
            </a:r>
            <a:r>
              <a:rPr lang="en-US" sz="1300" dirty="0"/>
              <a:t> an al </a:t>
            </a:r>
            <a:r>
              <a:rPr lang="en-US" sz="1300" dirty="0" err="1"/>
              <a:t>celei</a:t>
            </a:r>
            <a:r>
              <a:rPr lang="en-US" sz="1300" dirty="0"/>
              <a:t> de a </a:t>
            </a:r>
            <a:r>
              <a:rPr lang="en-US" sz="1300" dirty="0" err="1"/>
              <a:t>treia</a:t>
            </a:r>
            <a:r>
              <a:rPr lang="en-US" sz="1300" dirty="0"/>
              <a:t> </a:t>
            </a:r>
            <a:r>
              <a:rPr lang="en-US" sz="1300" dirty="0" err="1"/>
              <a:t>perioade</a:t>
            </a:r>
            <a:r>
              <a:rPr lang="en-US" sz="1300" dirty="0"/>
              <a:t> de </a:t>
            </a:r>
            <a:r>
              <a:rPr lang="en-US" sz="1300" dirty="0" err="1"/>
              <a:t>reglementare</a:t>
            </a:r>
            <a:r>
              <a:rPr lang="en-US" sz="1300" dirty="0"/>
              <a:t>, </a:t>
            </a:r>
            <a:r>
              <a:rPr lang="en-US" sz="1300" dirty="0" err="1"/>
              <a:t>în</a:t>
            </a:r>
            <a:r>
              <a:rPr lang="en-US" sz="1300" dirty="0"/>
              <a:t> </a:t>
            </a:r>
            <a:r>
              <a:rPr lang="en-US" sz="1300" dirty="0" err="1"/>
              <a:t>intervalul</a:t>
            </a:r>
            <a:r>
              <a:rPr lang="en-US" sz="1300" dirty="0"/>
              <a:t> </a:t>
            </a:r>
            <a:r>
              <a:rPr lang="en-US" sz="1300" dirty="0" err="1"/>
              <a:t>octombrie</a:t>
            </a:r>
            <a:r>
              <a:rPr lang="en-US" sz="1300" dirty="0"/>
              <a:t> 2017-septembrie 2019</a:t>
            </a:r>
            <a:r>
              <a:rPr lang="ro-RO" sz="1300" dirty="0"/>
              <a:t> şi utilizată în determinarea venitului total pentru </a:t>
            </a:r>
            <a:r>
              <a:rPr lang="en-US" sz="1300" dirty="0" err="1"/>
              <a:t>perioada</a:t>
            </a:r>
            <a:r>
              <a:rPr lang="en-US" sz="1300" dirty="0"/>
              <a:t> </a:t>
            </a:r>
            <a:r>
              <a:rPr lang="ro-RO" sz="1300" dirty="0"/>
              <a:t>oct.201</a:t>
            </a:r>
            <a:r>
              <a:rPr lang="en-US" sz="1300" dirty="0"/>
              <a:t>8</a:t>
            </a:r>
            <a:r>
              <a:rPr lang="ro-RO" sz="1300" dirty="0"/>
              <a:t>-sept.201</a:t>
            </a:r>
            <a:r>
              <a:rPr lang="en-US" sz="1300" dirty="0"/>
              <a:t>9</a:t>
            </a:r>
            <a:r>
              <a:rPr lang="ro-RO" sz="1300" dirty="0"/>
              <a:t> este de 3,5%</a:t>
            </a:r>
            <a:r>
              <a:rPr lang="en-US" sz="1300" dirty="0"/>
              <a:t>.</a:t>
            </a:r>
            <a:endParaRPr lang="ro-RO" sz="1300" dirty="0"/>
          </a:p>
          <a:p>
            <a:pPr algn="just"/>
            <a:r>
              <a:rPr lang="ro-RO" sz="1300" i="1" u="sng" dirty="0" smtClean="0"/>
              <a:t>Indicele </a:t>
            </a:r>
            <a:r>
              <a:rPr lang="ro-RO" sz="1300" i="1" u="sng" dirty="0"/>
              <a:t>de inflaţie utilizat </a:t>
            </a:r>
            <a:r>
              <a:rPr lang="ro-RO" sz="1300" dirty="0"/>
              <a:t>pentru determinarea venitului total în </a:t>
            </a:r>
            <a:r>
              <a:rPr lang="en-US" sz="1300" dirty="0" err="1"/>
              <a:t>perioada</a:t>
            </a:r>
            <a:r>
              <a:rPr lang="ro-RO" sz="1300" dirty="0"/>
              <a:t> oct.201</a:t>
            </a:r>
            <a:r>
              <a:rPr lang="en-US" sz="1300" dirty="0"/>
              <a:t>7</a:t>
            </a:r>
            <a:r>
              <a:rPr lang="ro-RO" sz="1300" dirty="0"/>
              <a:t>-sept.201</a:t>
            </a:r>
            <a:r>
              <a:rPr lang="en-US" sz="1300" dirty="0"/>
              <a:t>8</a:t>
            </a:r>
            <a:r>
              <a:rPr lang="ro-RO" sz="1300" dirty="0"/>
              <a:t> este de </a:t>
            </a:r>
            <a:r>
              <a:rPr lang="en-US" sz="1300" dirty="0"/>
              <a:t>2</a:t>
            </a:r>
            <a:r>
              <a:rPr lang="ro-RO" sz="1300" dirty="0"/>
              <a:t>,</a:t>
            </a:r>
            <a:r>
              <a:rPr lang="en-US" sz="1300" dirty="0"/>
              <a:t>57</a:t>
            </a:r>
            <a:r>
              <a:rPr lang="ro-RO" sz="1300" dirty="0"/>
              <a:t>%. Acesta a fost determinat utilizându-se mediile anuale ale inflaţiei pe anii 201</a:t>
            </a:r>
            <a:r>
              <a:rPr lang="en-US" sz="1300" dirty="0"/>
              <a:t>8</a:t>
            </a:r>
            <a:r>
              <a:rPr lang="ro-RO" sz="1300" dirty="0"/>
              <a:t> de </a:t>
            </a:r>
            <a:r>
              <a:rPr lang="en-US" sz="1300" dirty="0"/>
              <a:t>3</a:t>
            </a:r>
            <a:r>
              <a:rPr lang="ro-RO" sz="1300" dirty="0"/>
              <a:t>,</a:t>
            </a:r>
            <a:r>
              <a:rPr lang="en-US" sz="1300" dirty="0"/>
              <a:t>2</a:t>
            </a:r>
            <a:r>
              <a:rPr lang="ro-RO" sz="1300" dirty="0"/>
              <a:t>%</a:t>
            </a:r>
            <a:r>
              <a:rPr lang="en-US" sz="1300" dirty="0"/>
              <a:t> </a:t>
            </a:r>
            <a:r>
              <a:rPr lang="ro-RO" sz="1300" dirty="0" err="1"/>
              <a:t>şi</a:t>
            </a:r>
            <a:r>
              <a:rPr lang="ro-RO" sz="1300" dirty="0"/>
              <a:t> 201</a:t>
            </a:r>
            <a:r>
              <a:rPr lang="en-US" sz="1300" dirty="0"/>
              <a:t>9</a:t>
            </a:r>
            <a:r>
              <a:rPr lang="ro-RO" sz="1300" dirty="0"/>
              <a:t> de 2,</a:t>
            </a:r>
            <a:r>
              <a:rPr lang="en-US" sz="1300" dirty="0"/>
              <a:t>8</a:t>
            </a:r>
            <a:r>
              <a:rPr lang="ro-RO" sz="1300" dirty="0"/>
              <a:t>% conform prognozei de primăvară 201</a:t>
            </a:r>
            <a:r>
              <a:rPr lang="en-US" sz="1300" dirty="0"/>
              <a:t>8 </a:t>
            </a:r>
            <a:r>
              <a:rPr lang="ro-RO" sz="1300" dirty="0"/>
              <a:t>a Comisiei Nationale de Prognoză.</a:t>
            </a:r>
            <a:r>
              <a:rPr lang="en-US" sz="1300"/>
              <a:t> </a:t>
            </a:r>
            <a:endParaRPr lang="ro-RO" sz="1600" dirty="0"/>
          </a:p>
          <a:p>
            <a:endParaRPr lang="ro-RO" sz="1600" dirty="0"/>
          </a:p>
          <a:p>
            <a:endParaRPr lang="ro-RO" sz="1600" dirty="0"/>
          </a:p>
          <a:p>
            <a:endParaRPr lang="ro-RO" sz="16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16154" y="294333"/>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5720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544</Words>
  <Application>Microsoft Office PowerPoint</Application>
  <PresentationFormat>Widescreen</PresentationFormat>
  <Paragraphs>162</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Cambria</vt:lpstr>
      <vt:lpstr>Georgia</vt:lpstr>
      <vt:lpstr>Times New Roman</vt:lpstr>
      <vt:lpstr>Wingdings</vt:lpstr>
      <vt:lpstr>Wingdings 2</vt:lpstr>
      <vt:lpstr>Civic</vt:lpstr>
      <vt:lpstr>Parametrii utilizati la stabilirea venitului OTS pentru perioada 01.10.2018-30.09.2019</vt:lpstr>
      <vt:lpstr>Parametrii utilizati la stabilirea venitului OTS pentru perioada 01.10.2018-30.09.2019</vt:lpstr>
      <vt:lpstr>Parametrii utilizati la stabilirea venitului OTS pentru perioada 01.10.2018-30.09.2019</vt:lpstr>
      <vt:lpstr>Parametrii utilizati la stabilirea venitului OTS pentru perioada 01.10.2018-30.09.2019</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Parametrii utilizati la stabilirea venitului OTS pentru perioada 01.10.2018-30.09.2019</dc:title>
  <dc:creator>Marius Adrian Ionita</dc:creator>
  <cp:lastModifiedBy>Marius Adrian Ionita</cp:lastModifiedBy>
  <cp:revision>3</cp:revision>
  <dcterms:created xsi:type="dcterms:W3CDTF">2018-07-31T10:34:25Z</dcterms:created>
  <dcterms:modified xsi:type="dcterms:W3CDTF">2018-08-01T09:51:59Z</dcterms:modified>
</cp:coreProperties>
</file>