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427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88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6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77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457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1152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5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75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2516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35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7807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4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0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920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32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7713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52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7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1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5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53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13-Aug-25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467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651" y="321551"/>
            <a:ext cx="7192297" cy="690716"/>
          </a:xfrm>
        </p:spPr>
        <p:txBody>
          <a:bodyPr>
            <a:noAutofit/>
          </a:bodyPr>
          <a:lstStyle/>
          <a:p>
            <a:r>
              <a:rPr lang="it-IT" sz="2000" dirty="0"/>
              <a:t>Parameters used on revenue aproval for period 01.10.2025-30.09.20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295400"/>
            <a:ext cx="8503920" cy="480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i="1" u="sng" dirty="0"/>
          </a:p>
          <a:p>
            <a:pPr marL="0" indent="0">
              <a:buNone/>
            </a:pPr>
            <a:r>
              <a:rPr lang="en-US" sz="1200" i="1" u="sng" dirty="0"/>
              <a:t>Types of assets included in the RAB and their value calculated at the beginning of the </a:t>
            </a:r>
            <a:r>
              <a:rPr lang="ro-RO" sz="1200" i="1" u="sng" dirty="0" err="1"/>
              <a:t>fourth</a:t>
            </a:r>
            <a:r>
              <a:rPr lang="en-US" sz="1200" i="1" u="sng" dirty="0"/>
              <a:t> regulatory period, according to Annex </a:t>
            </a:r>
            <a:r>
              <a:rPr lang="ro-RO" sz="1200" i="1" u="sng" dirty="0"/>
              <a:t>1 </a:t>
            </a:r>
            <a:r>
              <a:rPr lang="en-GB" sz="1200" i="1" u="sng" dirty="0"/>
              <a:t>to ANRE Order</a:t>
            </a:r>
            <a:r>
              <a:rPr lang="ro-RO" sz="1200" i="1" u="sng" dirty="0"/>
              <a:t> </a:t>
            </a:r>
            <a:r>
              <a:rPr lang="en-US" sz="1200" i="1" u="sng" dirty="0"/>
              <a:t>7</a:t>
            </a:r>
            <a:r>
              <a:rPr lang="ro-RO" sz="1200" i="1" u="sng" dirty="0"/>
              <a:t>/20</a:t>
            </a:r>
            <a:r>
              <a:rPr lang="en-US" sz="1200" i="1" u="sng" dirty="0"/>
              <a:t>25</a:t>
            </a:r>
            <a:r>
              <a:rPr lang="ro-RO" sz="1200" i="1" u="sng" dirty="0"/>
              <a:t>  </a:t>
            </a:r>
            <a:endParaRPr lang="ro-RO" sz="12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227685"/>
              </p:ext>
            </p:extLst>
          </p:nvPr>
        </p:nvGraphicFramePr>
        <p:xfrm>
          <a:off x="2285998" y="2054221"/>
          <a:ext cx="7467601" cy="420772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54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Tangible</a:t>
                      </a:r>
                      <a:r>
                        <a:rPr lang="en-GB" sz="800" baseline="0" dirty="0">
                          <a:effectLst/>
                        </a:rPr>
                        <a:t>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Regulated value related to the gas transmission activity</a:t>
                      </a:r>
                      <a:r>
                        <a:rPr lang="ro-RO" sz="800" dirty="0">
                          <a:effectLst/>
                        </a:rPr>
                        <a:t> (</a:t>
                      </a:r>
                      <a:r>
                        <a:rPr lang="en-GB" sz="800" dirty="0">
                          <a:effectLst/>
                        </a:rPr>
                        <a:t>RON</a:t>
                      </a:r>
                      <a:r>
                        <a:rPr lang="ro-RO" sz="800" dirty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8,100,181,346.76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135,182,975.85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 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17,703,604.18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 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7,548,864,736.97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2,421,211.02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4,526,103.20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2,023.40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391,480,692.15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 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Technological equipment</a:t>
                      </a:r>
                      <a:r>
                        <a:rPr lang="ro-RO" sz="800" dirty="0">
                          <a:effectLst/>
                        </a:rPr>
                        <a:t>, ma</a:t>
                      </a:r>
                      <a:r>
                        <a:rPr lang="en-GB" sz="800" dirty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287,180,592.44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 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129,306,746.29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Diaphragm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ultrasonic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other deprimogenous</a:t>
                      </a:r>
                      <a:r>
                        <a:rPr lang="en-GB" sz="800" baseline="0" dirty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4,558,673.08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Rotary pistons meter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18,156,731.84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Electronic converters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flow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other measurement,</a:t>
                      </a:r>
                      <a:r>
                        <a:rPr lang="en-GB" sz="800" baseline="0" dirty="0">
                          <a:effectLst/>
                        </a:rPr>
                        <a:t> control and regulation </a:t>
                      </a:r>
                      <a:r>
                        <a:rPr lang="en-GB" sz="800" dirty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106,591,341.37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 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Transportation</a:t>
                      </a:r>
                      <a:r>
                        <a:rPr lang="en-GB" sz="800" baseline="0" dirty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8,719,256.79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92,121,482.70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3,517,718.52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8,621,027,143.50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6" y="261467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70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480" y="294333"/>
            <a:ext cx="7647039" cy="644013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Parameters used on revenue aproval for period 01.10.2025-30.09.20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sz="1600" i="1" u="sng" dirty="0"/>
              <a:t>Capex structure </a:t>
            </a:r>
            <a:r>
              <a:rPr lang="en-GB" sz="1600" i="1" u="sng" dirty="0"/>
              <a:t>approved for period </a:t>
            </a:r>
            <a:r>
              <a:rPr lang="ro-RO" sz="1600" i="1" u="sng" dirty="0"/>
              <a:t>oct.20</a:t>
            </a:r>
            <a:r>
              <a:rPr lang="en-US" sz="1600" i="1" u="sng" dirty="0"/>
              <a:t>25</a:t>
            </a:r>
            <a:r>
              <a:rPr lang="ro-RO" sz="1600" i="1" u="sng" dirty="0"/>
              <a:t>-sept.202</a:t>
            </a:r>
            <a:r>
              <a:rPr lang="en-US" sz="1600" i="1" u="sng" dirty="0"/>
              <a:t>6</a:t>
            </a:r>
          </a:p>
          <a:p>
            <a:endParaRPr lang="en-US" sz="1400" i="1" u="sng" dirty="0"/>
          </a:p>
          <a:p>
            <a:endParaRPr lang="ro-RO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pPr marL="0" indent="0">
              <a:buNone/>
            </a:pPr>
            <a:endParaRPr lang="ro-RO" sz="1400" i="1" u="sng" dirty="0"/>
          </a:p>
          <a:p>
            <a:pPr marL="0" indent="0">
              <a:buNone/>
            </a:pPr>
            <a:endParaRPr lang="en-US" sz="1400" i="1" u="sng" dirty="0"/>
          </a:p>
          <a:p>
            <a:pPr algn="just">
              <a:lnSpc>
                <a:spcPct val="150000"/>
              </a:lnSpc>
            </a:pPr>
            <a:r>
              <a:rPr lang="en-US" sz="1400" dirty="0"/>
              <a:t>For the </a:t>
            </a:r>
            <a:r>
              <a:rPr lang="en-US" sz="1400" dirty="0" err="1"/>
              <a:t>fitfth</a:t>
            </a:r>
            <a:r>
              <a:rPr lang="en-US" sz="1400" dirty="0"/>
              <a:t> regulatory period </a:t>
            </a:r>
            <a:r>
              <a:rPr lang="en-GB" sz="1400" dirty="0"/>
              <a:t>the return on invested capital was set to</a:t>
            </a:r>
            <a:r>
              <a:rPr lang="ro-RO" sz="1400" dirty="0"/>
              <a:t> 6,</a:t>
            </a:r>
            <a:r>
              <a:rPr lang="en-US" sz="1400" dirty="0"/>
              <a:t>94</a:t>
            </a:r>
            <a:r>
              <a:rPr lang="ro-RO" sz="1400" dirty="0"/>
              <a:t>%</a:t>
            </a:r>
            <a:endParaRPr lang="en-US" sz="1400" dirty="0"/>
          </a:p>
          <a:p>
            <a:pPr algn="just">
              <a:lnSpc>
                <a:spcPct val="150000"/>
              </a:lnSpc>
            </a:pPr>
            <a:r>
              <a:rPr lang="en-GB" sz="1400" dirty="0"/>
              <a:t>The methodology for determination of the initial value of the assets is described in Annex no.2 to the Methodology approved by ANRE Order no.</a:t>
            </a:r>
            <a:r>
              <a:rPr lang="en-US" sz="1400" dirty="0"/>
              <a:t>7</a:t>
            </a:r>
            <a:r>
              <a:rPr lang="en-GB" sz="1400" dirty="0"/>
              <a:t>/2025</a:t>
            </a:r>
            <a:endParaRPr lang="en-US" sz="1400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837126"/>
              </p:ext>
            </p:extLst>
          </p:nvPr>
        </p:nvGraphicFramePr>
        <p:xfrm>
          <a:off x="2781299" y="1867183"/>
          <a:ext cx="6629400" cy="16394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0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Indicator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C</a:t>
                      </a:r>
                      <a:r>
                        <a:rPr lang="en-GB" sz="1400" dirty="0">
                          <a:effectLst/>
                        </a:rPr>
                        <a:t>apex structure</a:t>
                      </a:r>
                      <a:r>
                        <a:rPr lang="ro-RO" sz="1400" dirty="0">
                          <a:effectLst/>
                        </a:rPr>
                        <a:t> oct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ro-RO" sz="1400" dirty="0">
                          <a:effectLst/>
                        </a:rPr>
                        <a:t>20</a:t>
                      </a:r>
                      <a:r>
                        <a:rPr lang="en-US" sz="1400" dirty="0">
                          <a:effectLst/>
                        </a:rPr>
                        <a:t>25</a:t>
                      </a:r>
                      <a:r>
                        <a:rPr lang="ro-RO" sz="1400" dirty="0">
                          <a:effectLst/>
                        </a:rPr>
                        <a:t>-sept.202</a:t>
                      </a:r>
                      <a:r>
                        <a:rPr lang="en-US" sz="1400" dirty="0">
                          <a:effectLst/>
                        </a:rPr>
                        <a:t>6 </a:t>
                      </a:r>
                      <a:r>
                        <a:rPr lang="ro-RO" sz="1400" dirty="0">
                          <a:effectLst/>
                        </a:rPr>
                        <a:t>(</a:t>
                      </a:r>
                      <a:r>
                        <a:rPr lang="en-US" sz="1400" dirty="0">
                          <a:effectLst/>
                        </a:rPr>
                        <a:t>thousand RON</a:t>
                      </a:r>
                      <a:r>
                        <a:rPr lang="ro-RO" sz="1400" dirty="0">
                          <a:effectLst/>
                        </a:rPr>
                        <a:t>)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0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1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Depreciation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484.009,22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2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Profit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617.461,90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*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TOTAL CAPEX</a:t>
                      </a:r>
                      <a:endParaRPr lang="ro-R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1.101.471,12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294333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870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/>
              <a:t>Parameters used on revenue aproval for period 01.10.2025-30.09.20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i="1" u="sng" dirty="0"/>
              <a:t>The depreciation periods and the depreciation value of the assets included in the asset base established at the beginning of the </a:t>
            </a:r>
            <a:r>
              <a:rPr lang="ro-RO" sz="1400" i="1" u="sng" dirty="0" err="1"/>
              <a:t>fourth</a:t>
            </a:r>
            <a:r>
              <a:rPr lang="en-US" sz="1400" i="1" u="sng" dirty="0"/>
              <a:t> regulatory period according to Annex </a:t>
            </a:r>
            <a:r>
              <a:rPr lang="ro-RO" sz="1400" i="1" u="sng" dirty="0"/>
              <a:t>1 </a:t>
            </a:r>
            <a:r>
              <a:rPr lang="en-GB" sz="1400" i="1" u="sng" dirty="0"/>
              <a:t>to ANRE Order</a:t>
            </a:r>
            <a:r>
              <a:rPr lang="ro-RO" sz="1400" i="1" u="sng" dirty="0"/>
              <a:t> </a:t>
            </a:r>
            <a:r>
              <a:rPr lang="en-US" sz="1400" i="1" u="sng" dirty="0"/>
              <a:t>7</a:t>
            </a:r>
            <a:r>
              <a:rPr lang="ro-RO" sz="1400" i="1" u="sng" dirty="0"/>
              <a:t>/20</a:t>
            </a:r>
            <a:r>
              <a:rPr lang="en-US" sz="1400" i="1" u="sng" dirty="0"/>
              <a:t>25</a:t>
            </a:r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601516"/>
              </p:ext>
            </p:extLst>
          </p:nvPr>
        </p:nvGraphicFramePr>
        <p:xfrm>
          <a:off x="2209800" y="2182761"/>
          <a:ext cx="7772399" cy="403811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35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Tangible/intangible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Regulated depreciation period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Regulated depreciation</a:t>
                      </a:r>
                      <a:r>
                        <a:rPr lang="ro-RO" sz="800" dirty="0">
                          <a:effectLst/>
                        </a:rPr>
                        <a:t> (</a:t>
                      </a:r>
                      <a:r>
                        <a:rPr lang="en-GB" sz="800" dirty="0">
                          <a:effectLst/>
                        </a:rPr>
                        <a:t>RON</a:t>
                      </a:r>
                      <a:r>
                        <a:rPr lang="ro-RO" sz="800" dirty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364,756,360.36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7,940,549.04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3,471,172.29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 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291,460,995.84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 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303,344.71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191,694.25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61,388,527.03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Technological equipment</a:t>
                      </a:r>
                      <a:r>
                        <a:rPr lang="ro-RO" sz="800" dirty="0">
                          <a:effectLst/>
                        </a:rPr>
                        <a:t>, ma</a:t>
                      </a:r>
                      <a:r>
                        <a:rPr lang="en-GB" sz="800" dirty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52,624,504.94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24,379,350.56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Diaphragm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ultrasonic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other deprimogenous</a:t>
                      </a:r>
                      <a:r>
                        <a:rPr lang="en-GB" sz="800" baseline="0" dirty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435,738.27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Rotary pistons meter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1,974,609.97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Sub</a:t>
                      </a:r>
                      <a:r>
                        <a:rPr lang="en-GB" sz="800" dirty="0">
                          <a:effectLst/>
                        </a:rPr>
                        <a:t>group</a:t>
                      </a:r>
                      <a:r>
                        <a:rPr lang="ro-RO" sz="800" dirty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Electronic converters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flow meters</a:t>
                      </a:r>
                      <a:r>
                        <a:rPr lang="ro-RO" sz="800" dirty="0">
                          <a:effectLst/>
                        </a:rPr>
                        <a:t>, </a:t>
                      </a:r>
                      <a:r>
                        <a:rPr lang="en-GB" sz="800" dirty="0">
                          <a:effectLst/>
                        </a:rPr>
                        <a:t>other measurement,</a:t>
                      </a:r>
                      <a:r>
                        <a:rPr lang="en-GB" sz="800" baseline="0" dirty="0">
                          <a:effectLst/>
                        </a:rPr>
                        <a:t> control and regulation </a:t>
                      </a:r>
                      <a:r>
                        <a:rPr lang="en-GB" sz="800" dirty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21,969,002.32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Transportation</a:t>
                      </a:r>
                      <a:r>
                        <a:rPr lang="en-GB" sz="800" baseline="0" dirty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3,561,185.63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25,444,437.86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Gr</a:t>
                      </a:r>
                      <a:r>
                        <a:rPr lang="en-GB" sz="800" dirty="0">
                          <a:effectLst/>
                        </a:rPr>
                        <a:t>oup</a:t>
                      </a:r>
                      <a:r>
                        <a:rPr lang="ro-RO" sz="800" dirty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27,098.89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Depreciation related to capitalized technological consumption according to regulations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13,216,285.84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59003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484,009,224.07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9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/>
              <a:t>Parameters used on revenue aproval for period 01.10.2025-30.09.20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400" dirty="0"/>
              <a:t>(iii) </a:t>
            </a:r>
            <a:r>
              <a:rPr lang="ro-RO" sz="1400" i="1" u="sng" dirty="0"/>
              <a:t>OPEX </a:t>
            </a:r>
            <a:r>
              <a:rPr lang="ro-RO" sz="1400" dirty="0"/>
              <a:t>ap</a:t>
            </a:r>
            <a:r>
              <a:rPr lang="en-GB" sz="1400" dirty="0"/>
              <a:t>proved for October </a:t>
            </a:r>
            <a:r>
              <a:rPr lang="ro-RO" sz="1400" dirty="0"/>
              <a:t>20</a:t>
            </a:r>
            <a:r>
              <a:rPr lang="en-US" sz="1400" dirty="0"/>
              <a:t>25</a:t>
            </a:r>
            <a:r>
              <a:rPr lang="ro-RO" sz="1400" dirty="0"/>
              <a:t>-</a:t>
            </a:r>
            <a:r>
              <a:rPr lang="en-GB" sz="1400" dirty="0"/>
              <a:t>September </a:t>
            </a:r>
            <a:r>
              <a:rPr lang="ro-RO" sz="1400" dirty="0"/>
              <a:t>202</a:t>
            </a:r>
            <a:r>
              <a:rPr lang="en-US" sz="1400" dirty="0"/>
              <a:t>6</a:t>
            </a:r>
            <a:r>
              <a:rPr lang="ro-RO" sz="1400" dirty="0"/>
              <a:t> </a:t>
            </a:r>
            <a:r>
              <a:rPr lang="en-GB" sz="1400" dirty="0"/>
              <a:t>amount to RON</a:t>
            </a:r>
            <a:r>
              <a:rPr lang="ro-RO" sz="1400" dirty="0"/>
              <a:t> </a:t>
            </a:r>
            <a:r>
              <a:rPr lang="en-US" sz="1400" dirty="0"/>
              <a:t>1.009.106,78 </a:t>
            </a:r>
            <a:r>
              <a:rPr lang="en-GB" sz="1400" dirty="0"/>
              <a:t>thousand</a:t>
            </a:r>
            <a:endParaRPr lang="ro-RO" sz="1400" dirty="0"/>
          </a:p>
          <a:p>
            <a:pPr algn="just"/>
            <a:r>
              <a:rPr lang="ro-RO" sz="1400" dirty="0"/>
              <a:t>(i</a:t>
            </a:r>
            <a:r>
              <a:rPr lang="en-US" sz="1400" dirty="0"/>
              <a:t>v</a:t>
            </a:r>
            <a:r>
              <a:rPr lang="ro-RO" sz="1400" dirty="0"/>
              <a:t>)</a:t>
            </a:r>
            <a:r>
              <a:rPr lang="en-US" sz="1400" dirty="0"/>
              <a:t> Pass-through costs approved for October </a:t>
            </a:r>
            <a:r>
              <a:rPr lang="ro-RO" sz="1400" dirty="0"/>
              <a:t>20</a:t>
            </a:r>
            <a:r>
              <a:rPr lang="en-US" sz="1400" dirty="0"/>
              <a:t>25</a:t>
            </a:r>
            <a:r>
              <a:rPr lang="ro-RO" sz="1400" dirty="0"/>
              <a:t>-</a:t>
            </a:r>
            <a:r>
              <a:rPr lang="en-GB" sz="1400" dirty="0"/>
              <a:t>September </a:t>
            </a:r>
            <a:r>
              <a:rPr lang="ro-RO" sz="1400" dirty="0"/>
              <a:t>202</a:t>
            </a:r>
            <a:r>
              <a:rPr lang="en-US" sz="1400" dirty="0"/>
              <a:t>6</a:t>
            </a:r>
            <a:r>
              <a:rPr lang="ro-RO" sz="1400" dirty="0"/>
              <a:t> </a:t>
            </a:r>
            <a:r>
              <a:rPr lang="en-GB" sz="1400" dirty="0"/>
              <a:t>amount to RON </a:t>
            </a:r>
            <a:r>
              <a:rPr lang="en-US" sz="1400" dirty="0"/>
              <a:t>335.914,82 </a:t>
            </a:r>
            <a:r>
              <a:rPr lang="en-GB" sz="1400" dirty="0"/>
              <a:t>thousand</a:t>
            </a:r>
            <a:r>
              <a:rPr lang="ro-RO" sz="1400" dirty="0"/>
              <a:t> </a:t>
            </a:r>
          </a:p>
          <a:p>
            <a:pPr algn="just"/>
            <a:r>
              <a:rPr lang="ro-RO" sz="1400" dirty="0"/>
              <a:t> (v)</a:t>
            </a:r>
            <a:r>
              <a:rPr lang="en-US" sz="1400" dirty="0"/>
              <a:t> </a:t>
            </a:r>
            <a:r>
              <a:rPr lang="en-US" sz="1400" i="1" u="sng" dirty="0"/>
              <a:t>Incentive mechanisms and efficiency targets</a:t>
            </a:r>
            <a:r>
              <a:rPr lang="ro-RO" sz="1400" dirty="0"/>
              <a:t> </a:t>
            </a:r>
          </a:p>
          <a:p>
            <a:pPr marL="0" indent="0" algn="just">
              <a:buNone/>
            </a:pPr>
            <a:endParaRPr lang="ro-RO" sz="1300" dirty="0"/>
          </a:p>
          <a:p>
            <a:pPr marL="0" indent="0" algn="just">
              <a:buNone/>
            </a:pPr>
            <a:r>
              <a:rPr lang="en-US" sz="1400" dirty="0"/>
              <a:t>Boosting efficiency is achieved by the adjustment of operating costs. According to the methodology, operating costs are established in the first year of a regulatory period and are adjusted in the subsequent years of the regulatory period with the difference between the inflation rate and the annual rate of gas transmission economic efficiency increase</a:t>
            </a:r>
            <a:r>
              <a:rPr lang="en-GB" sz="1400" dirty="0"/>
              <a:t>.</a:t>
            </a:r>
            <a:endParaRPr lang="ro-RO" sz="1400" dirty="0"/>
          </a:p>
          <a:p>
            <a:pPr marL="0" indent="0" algn="just">
              <a:buNone/>
            </a:pPr>
            <a:endParaRPr lang="ro-RO" sz="1400" i="1" u="sng" dirty="0"/>
          </a:p>
          <a:p>
            <a:pPr marL="0" indent="0" algn="just">
              <a:buNone/>
            </a:pPr>
            <a:r>
              <a:rPr lang="en-US" sz="1400" i="1" u="sng" dirty="0"/>
              <a:t>The rate of gas transmission economic efficiency increase </a:t>
            </a:r>
            <a:r>
              <a:rPr lang="en-US" sz="1400" dirty="0"/>
              <a:t>reflects </a:t>
            </a:r>
            <a:r>
              <a:rPr lang="ro-RO" sz="1400" dirty="0"/>
              <a:t>ANRE</a:t>
            </a:r>
            <a:r>
              <a:rPr lang="en-GB" sz="1400" dirty="0"/>
              <a:t>`s estimations regarding possible OPEX savings</a:t>
            </a:r>
            <a:r>
              <a:rPr lang="ro-RO" sz="1400" dirty="0"/>
              <a:t>, </a:t>
            </a:r>
            <a:r>
              <a:rPr lang="en-GB" sz="1400" dirty="0"/>
              <a:t>without the technological consumption costs</a:t>
            </a:r>
            <a:r>
              <a:rPr lang="ro-RO" sz="1400" dirty="0"/>
              <a:t>, </a:t>
            </a:r>
            <a:r>
              <a:rPr lang="en-GB" sz="1400" dirty="0"/>
              <a:t>which may be achieved in a year of the regulatory period  to improve the economic performance of the licence holder and is established depending on the efficiency target set for a regulatory period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r>
              <a:rPr lang="en-GB" sz="1400" dirty="0"/>
              <a:t>The rate of gas transmission economic efficiency increase ensures a transfer of economic efficiency in favour of the consumers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endParaRPr lang="ro-RO" sz="1400" i="1" u="sng" dirty="0"/>
          </a:p>
          <a:p>
            <a:pPr marL="0" indent="0" algn="just">
              <a:buNone/>
            </a:pPr>
            <a:r>
              <a:rPr lang="en-GB" sz="1400" i="1" u="sng" dirty="0"/>
              <a:t>The rate of gas transmission economic efficiency increase </a:t>
            </a:r>
            <a:r>
              <a:rPr lang="en-GB" sz="1400" dirty="0"/>
              <a:t>established by ANRE Order </a:t>
            </a:r>
            <a:r>
              <a:rPr lang="en-US" sz="1400" dirty="0"/>
              <a:t>22/2025 for the first year of the </a:t>
            </a:r>
            <a:r>
              <a:rPr lang="ro-RO" sz="1400" dirty="0"/>
              <a:t>f</a:t>
            </a:r>
            <a:r>
              <a:rPr lang="en-US" sz="1400"/>
              <a:t>ift</a:t>
            </a:r>
            <a:r>
              <a:rPr lang="ro-RO" sz="1400"/>
              <a:t>h</a:t>
            </a:r>
            <a:r>
              <a:rPr lang="en-US" sz="1400" dirty="0"/>
              <a:t> regulatory period </a:t>
            </a:r>
            <a:r>
              <a:rPr lang="en-GB" sz="1400" dirty="0"/>
              <a:t>is </a:t>
            </a:r>
            <a:r>
              <a:rPr lang="en-US" sz="1400" dirty="0"/>
              <a:t>0.6</a:t>
            </a:r>
            <a:r>
              <a:rPr lang="ro-RO" sz="1400" dirty="0"/>
              <a:t>%</a:t>
            </a:r>
            <a:r>
              <a:rPr lang="en-US" sz="1400" dirty="0"/>
              <a:t>.</a:t>
            </a:r>
          </a:p>
          <a:p>
            <a:pPr marL="0" indent="0" algn="just">
              <a:buNone/>
            </a:pPr>
            <a:endParaRPr lang="ro-RO" sz="1600" dirty="0"/>
          </a:p>
          <a:p>
            <a:endParaRPr lang="ro-RO" sz="1600" dirty="0"/>
          </a:p>
          <a:p>
            <a:endParaRPr lang="ro-RO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697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743</Words>
  <Application>Microsoft Office PowerPoint</Application>
  <PresentationFormat>Widescreen</PresentationFormat>
  <Paragraphs>166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Georgia</vt:lpstr>
      <vt:lpstr>Wingdings</vt:lpstr>
      <vt:lpstr>Wingdings 2</vt:lpstr>
      <vt:lpstr>Civic</vt:lpstr>
      <vt:lpstr>1_Civic</vt:lpstr>
      <vt:lpstr>Parameters used on revenue aproval for period 01.10.2025-30.09.2026</vt:lpstr>
      <vt:lpstr>Parameters used on revenue aproval for period 01.10.2025-30.09.2026</vt:lpstr>
      <vt:lpstr>Parameters used on revenue aproval for period 01.10.2025-30.09.2026</vt:lpstr>
      <vt:lpstr>Parameters used on revenue aproval for period 01.10.2025-30.09.2026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Parametrii utilizati la stabilirea venitului OTS pentru perioada 01.10.2018-30.09.2019</dc:title>
  <dc:creator>Marius Adrian Ionita</dc:creator>
  <cp:lastModifiedBy>Marius Adrian Ionita</cp:lastModifiedBy>
  <cp:revision>28</cp:revision>
  <dcterms:created xsi:type="dcterms:W3CDTF">2018-07-31T10:34:25Z</dcterms:created>
  <dcterms:modified xsi:type="dcterms:W3CDTF">2025-08-13T05:51:06Z</dcterms:modified>
</cp:coreProperties>
</file>