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7" r:id="rId3"/>
    <p:sldId id="258" r:id="rId4"/>
    <p:sldId id="261" r:id="rId5"/>
    <p:sldId id="262"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showGuides="1">
      <p:cViewPr varScale="1">
        <p:scale>
          <a:sx n="63" d="100"/>
          <a:sy n="63" d="100"/>
        </p:scale>
        <p:origin x="91" y="1363"/>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9" name="Rectangle 18"/>
          <p:cNvSpPr>
            <a:spLocks noChangeArrowheads="1"/>
          </p:cNvSpPr>
          <p:nvPr/>
        </p:nvSpPr>
        <p:spPr bwMode="white">
          <a:xfrm>
            <a:off x="11988800" y="3048"/>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6" name="Rectangle 15"/>
          <p:cNvSpPr>
            <a:spLocks noChangeArrowheads="1"/>
          </p:cNvSpPr>
          <p:nvPr/>
        </p:nvSpPr>
        <p:spPr bwMode="white">
          <a:xfrm>
            <a:off x="0" y="0"/>
            <a:ext cx="12192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2" name="Rectangle 11"/>
          <p:cNvSpPr>
            <a:spLocks noChangeArrowheads="1"/>
          </p:cNvSpPr>
          <p:nvPr/>
        </p:nvSpPr>
        <p:spPr bwMode="auto">
          <a:xfrm>
            <a:off x="195072" y="6391658"/>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9" name="Subtitle 8"/>
          <p:cNvSpPr>
            <a:spLocks noGrp="1"/>
          </p:cNvSpPr>
          <p:nvPr>
            <p:ph type="subTitle" idx="1"/>
          </p:nvPr>
        </p:nvSpPr>
        <p:spPr>
          <a:xfrm>
            <a:off x="1828800" y="2819400"/>
            <a:ext cx="85344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AA348A40-9BB5-47E2-A42C-ECC6F70C8BE1}" type="datetime1">
              <a:rPr lang="en-US" smtClean="0"/>
              <a:pPr/>
              <a:t>17-Jul-24</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207264" y="2420112"/>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Rectangle 9"/>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3" name="Oval 12"/>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4" name="Oval 13"/>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9" name="Slide Number Placeholder 28"/>
          <p:cNvSpPr>
            <a:spLocks noGrp="1"/>
          </p:cNvSpPr>
          <p:nvPr>
            <p:ph type="sldNum" sz="quarter" idx="12"/>
          </p:nvPr>
        </p:nvSpPr>
        <p:spPr>
          <a:xfrm>
            <a:off x="5791200" y="2199452"/>
            <a:ext cx="609600" cy="441325"/>
          </a:xfrm>
        </p:spPr>
        <p:txBody>
          <a:bodyPr/>
          <a:lstStyle>
            <a:lvl1pPr>
              <a:defRPr>
                <a:solidFill>
                  <a:schemeClr val="accent3">
                    <a:shade val="75000"/>
                  </a:schemeClr>
                </a:solidFill>
              </a:defRPr>
            </a:lvl1p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8" name="Title 7"/>
          <p:cNvSpPr>
            <a:spLocks noGrp="1"/>
          </p:cNvSpPr>
          <p:nvPr>
            <p:ph type="ctrTitle"/>
          </p:nvPr>
        </p:nvSpPr>
        <p:spPr>
          <a:xfrm>
            <a:off x="914400" y="381000"/>
            <a:ext cx="10363200" cy="1752600"/>
          </a:xfrm>
        </p:spPr>
        <p:txBody>
          <a:bodyPr anchor="b"/>
          <a:lstStyle>
            <a:lvl1pPr>
              <a:defRPr sz="4200">
                <a:solidFill>
                  <a:schemeClr val="accent1"/>
                </a:solidFill>
              </a:defRPr>
            </a:lvl1pPr>
          </a:lstStyle>
          <a:p>
            <a:r>
              <a:rPr kumimoji="0" lang="en-US"/>
              <a:t>Click to edit Master title style</a:t>
            </a:r>
          </a:p>
        </p:txBody>
      </p:sp>
    </p:spTree>
    <p:extLst>
      <p:ext uri="{BB962C8B-B14F-4D97-AF65-F5344CB8AC3E}">
        <p14:creationId xmlns:p14="http://schemas.microsoft.com/office/powerpoint/2010/main" val="3218835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68ED029-5226-444C-81BE-0ACA76FADA4E}" type="datetime1">
              <a:rPr lang="en-US" smtClean="0"/>
              <a:pPr/>
              <a:t>17-Jul-24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Tree>
    <p:extLst>
      <p:ext uri="{BB962C8B-B14F-4D97-AF65-F5344CB8AC3E}">
        <p14:creationId xmlns:p14="http://schemas.microsoft.com/office/powerpoint/2010/main" val="16605641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8" name="Rectangle 7"/>
          <p:cNvSpPr>
            <a:spLocks noChangeArrowheads="1"/>
          </p:cNvSpPr>
          <p:nvPr/>
        </p:nvSpPr>
        <p:spPr bwMode="white">
          <a:xfrm>
            <a:off x="9347200" y="0"/>
            <a:ext cx="28448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9" name="Rectangle 8"/>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Rectangle 9"/>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1" name="Rectangle 10"/>
          <p:cNvSpPr>
            <a:spLocks noChangeArrowheads="1"/>
          </p:cNvSpPr>
          <p:nvPr/>
        </p:nvSpPr>
        <p:spPr bwMode="auto">
          <a:xfrm>
            <a:off x="195072" y="6391658"/>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2" name="Rectangle 11"/>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3" name="Straight Connector 12"/>
          <p:cNvSpPr>
            <a:spLocks noChangeShapeType="1"/>
          </p:cNvSpPr>
          <p:nvPr/>
        </p:nvSpPr>
        <p:spPr bwMode="auto">
          <a:xfrm rot="5400000">
            <a:off x="6403340"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4" name="Oval 13"/>
          <p:cNvSpPr/>
          <p:nvPr/>
        </p:nvSpPr>
        <p:spPr>
          <a:xfrm>
            <a:off x="9119616" y="2925763"/>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5" name="Oval 14"/>
          <p:cNvSpPr/>
          <p:nvPr/>
        </p:nvSpPr>
        <p:spPr>
          <a:xfrm>
            <a:off x="9245600" y="3020251"/>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6" name="Slide Number Placeholder 5"/>
          <p:cNvSpPr>
            <a:spLocks noGrp="1"/>
          </p:cNvSpPr>
          <p:nvPr>
            <p:ph type="sldNum" sz="quarter" idx="12"/>
          </p:nvPr>
        </p:nvSpPr>
        <p:spPr>
          <a:xfrm>
            <a:off x="9221216" y="3009903"/>
            <a:ext cx="609600" cy="441325"/>
          </a:xfrm>
        </p:spPr>
        <p:txBody>
          <a:body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3" name="Vertical Text Placeholder 2"/>
          <p:cNvSpPr>
            <a:spLocks noGrp="1"/>
          </p:cNvSpPr>
          <p:nvPr>
            <p:ph type="body" orient="vert" idx="1"/>
          </p:nvPr>
        </p:nvSpPr>
        <p:spPr>
          <a:xfrm>
            <a:off x="406400" y="304800"/>
            <a:ext cx="87376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648864B-4047-44FA-BB3F-77E8F5986E07}" type="datetime1">
              <a:rPr lang="en-US" smtClean="0"/>
              <a:pPr/>
              <a:t>17-Jul-24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9855200" y="304803"/>
            <a:ext cx="1930400" cy="5851525"/>
          </a:xfrm>
        </p:spPr>
        <p:txBody>
          <a:bodyPr vert="eaVert"/>
          <a:lstStyle/>
          <a:p>
            <a:r>
              <a:rPr kumimoji="0" lang="en-US"/>
              <a:t>Click to edit Master title style</a:t>
            </a:r>
          </a:p>
        </p:txBody>
      </p:sp>
    </p:spTree>
    <p:extLst>
      <p:ext uri="{BB962C8B-B14F-4D97-AF65-F5344CB8AC3E}">
        <p14:creationId xmlns:p14="http://schemas.microsoft.com/office/powerpoint/2010/main" val="2057717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9" name="Rectangle 18"/>
          <p:cNvSpPr>
            <a:spLocks noChangeArrowheads="1"/>
          </p:cNvSpPr>
          <p:nvPr/>
        </p:nvSpPr>
        <p:spPr bwMode="white">
          <a:xfrm>
            <a:off x="11988800" y="3048"/>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6" name="Rectangle 15"/>
          <p:cNvSpPr>
            <a:spLocks noChangeArrowheads="1"/>
          </p:cNvSpPr>
          <p:nvPr/>
        </p:nvSpPr>
        <p:spPr bwMode="white">
          <a:xfrm>
            <a:off x="0" y="0"/>
            <a:ext cx="12192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2" name="Rectangle 11"/>
          <p:cNvSpPr>
            <a:spLocks noChangeArrowheads="1"/>
          </p:cNvSpPr>
          <p:nvPr/>
        </p:nvSpPr>
        <p:spPr bwMode="auto">
          <a:xfrm>
            <a:off x="195072" y="6391658"/>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9" name="Subtitle 8"/>
          <p:cNvSpPr>
            <a:spLocks noGrp="1"/>
          </p:cNvSpPr>
          <p:nvPr>
            <p:ph type="subTitle" idx="1"/>
          </p:nvPr>
        </p:nvSpPr>
        <p:spPr>
          <a:xfrm>
            <a:off x="1828800" y="2819400"/>
            <a:ext cx="85344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AA348A40-9BB5-47E2-A42C-ECC6F70C8BE1}" type="datetime1">
              <a:rPr lang="en-US" smtClean="0"/>
              <a:pPr/>
              <a:t>17-Jul-24</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207264" y="2420112"/>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Rectangle 9"/>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3" name="Oval 12"/>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4" name="Oval 13"/>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9" name="Slide Number Placeholder 28"/>
          <p:cNvSpPr>
            <a:spLocks noGrp="1"/>
          </p:cNvSpPr>
          <p:nvPr>
            <p:ph type="sldNum" sz="quarter" idx="12"/>
          </p:nvPr>
        </p:nvSpPr>
        <p:spPr>
          <a:xfrm>
            <a:off x="5791200" y="2199452"/>
            <a:ext cx="609600" cy="441325"/>
          </a:xfrm>
        </p:spPr>
        <p:txBody>
          <a:bodyPr/>
          <a:lstStyle>
            <a:lvl1pPr>
              <a:defRPr>
                <a:solidFill>
                  <a:schemeClr val="accent3">
                    <a:shade val="75000"/>
                  </a:schemeClr>
                </a:solidFill>
              </a:defRPr>
            </a:lvl1p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8" name="Title 7"/>
          <p:cNvSpPr>
            <a:spLocks noGrp="1"/>
          </p:cNvSpPr>
          <p:nvPr>
            <p:ph type="ctrTitle"/>
          </p:nvPr>
        </p:nvSpPr>
        <p:spPr>
          <a:xfrm>
            <a:off x="914400" y="381000"/>
            <a:ext cx="10363200" cy="1752600"/>
          </a:xfrm>
        </p:spPr>
        <p:txBody>
          <a:bodyPr anchor="b"/>
          <a:lstStyle>
            <a:lvl1pPr>
              <a:defRPr sz="4200">
                <a:solidFill>
                  <a:schemeClr val="accent1"/>
                </a:solidFill>
              </a:defRPr>
            </a:lvl1pPr>
          </a:lstStyle>
          <a:p>
            <a:r>
              <a:rPr kumimoji="0" lang="en-US"/>
              <a:t>Click to edit Master title style</a:t>
            </a:r>
          </a:p>
        </p:txBody>
      </p:sp>
    </p:spTree>
    <p:extLst>
      <p:ext uri="{BB962C8B-B14F-4D97-AF65-F5344CB8AC3E}">
        <p14:creationId xmlns:p14="http://schemas.microsoft.com/office/powerpoint/2010/main" val="36445772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6793A5A5-6D3E-4B27-958E-7C2341A4BEA0}" type="datetime1">
              <a:rPr lang="en-US" smtClean="0"/>
              <a:pPr/>
              <a:t>17-Jul-24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5815584" y="1026374"/>
            <a:ext cx="609600" cy="441325"/>
          </a:xfrm>
        </p:spPr>
        <p:txBody>
          <a:body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8" name="Content Placeholder 7"/>
          <p:cNvSpPr>
            <a:spLocks noGrp="1"/>
          </p:cNvSpPr>
          <p:nvPr>
            <p:ph sz="quarter" idx="1"/>
          </p:nvPr>
        </p:nvSpPr>
        <p:spPr>
          <a:xfrm>
            <a:off x="402336" y="1527048"/>
            <a:ext cx="1133856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39711526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6" name="Rectangle 15"/>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white">
          <a:xfrm>
            <a:off x="11988800" y="1905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9" name="Rectangle 18"/>
          <p:cNvSpPr>
            <a:spLocks noChangeArrowheads="1"/>
          </p:cNvSpPr>
          <p:nvPr/>
        </p:nvSpPr>
        <p:spPr bwMode="white">
          <a:xfrm>
            <a:off x="203200" y="2286000"/>
            <a:ext cx="11777472"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2" name="Rectangle 11"/>
          <p:cNvSpPr>
            <a:spLocks noChangeArrowheads="1"/>
          </p:cNvSpPr>
          <p:nvPr/>
        </p:nvSpPr>
        <p:spPr bwMode="auto">
          <a:xfrm>
            <a:off x="207264" y="142352"/>
            <a:ext cx="11777472"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3" name="Text Placeholder 2"/>
          <p:cNvSpPr>
            <a:spLocks noGrp="1"/>
          </p:cNvSpPr>
          <p:nvPr>
            <p:ph type="body" idx="1"/>
          </p:nvPr>
        </p:nvSpPr>
        <p:spPr>
          <a:xfrm>
            <a:off x="1824569" y="2743202"/>
            <a:ext cx="8640233"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95072" y="6391658"/>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4" name="Rectangle 13"/>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3EB9FF78-2FDC-4EE5-8FB5-CB5311265E0D}" type="datetime1">
              <a:rPr lang="en-US" smtClean="0"/>
              <a:pPr/>
              <a:t>17-Jul-24</a:t>
            </a:fld>
            <a:endParaRPr lang="en-US" dirty="0"/>
          </a:p>
        </p:txBody>
      </p:sp>
      <p:sp>
        <p:nvSpPr>
          <p:cNvPr id="8" name="Straight Connector 7"/>
          <p:cNvSpPr>
            <a:spLocks noChangeShapeType="1"/>
          </p:cNvSpPr>
          <p:nvPr/>
        </p:nvSpPr>
        <p:spPr bwMode="auto">
          <a:xfrm>
            <a:off x="203200" y="2438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Oval 9"/>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1" name="Oval 10"/>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6" name="Slide Number Placeholder 5"/>
          <p:cNvSpPr>
            <a:spLocks noGrp="1"/>
          </p:cNvSpPr>
          <p:nvPr>
            <p:ph type="sldNum" sz="quarter" idx="12"/>
          </p:nvPr>
        </p:nvSpPr>
        <p:spPr>
          <a:xfrm>
            <a:off x="5791200" y="2199452"/>
            <a:ext cx="609600" cy="441325"/>
          </a:xfrm>
        </p:spPr>
        <p:txBody>
          <a:bodyPr/>
          <a:lstStyle>
            <a:lvl1pPr>
              <a:defRPr>
                <a:solidFill>
                  <a:schemeClr val="accent3">
                    <a:shade val="75000"/>
                  </a:schemeClr>
                </a:solidFill>
              </a:defRPr>
            </a:lvl1p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2" name="Title 1"/>
          <p:cNvSpPr>
            <a:spLocks noGrp="1"/>
          </p:cNvSpPr>
          <p:nvPr>
            <p:ph type="title"/>
          </p:nvPr>
        </p:nvSpPr>
        <p:spPr>
          <a:xfrm>
            <a:off x="963084" y="533400"/>
            <a:ext cx="103632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extLst>
      <p:ext uri="{BB962C8B-B14F-4D97-AF65-F5344CB8AC3E}">
        <p14:creationId xmlns:p14="http://schemas.microsoft.com/office/powerpoint/2010/main" val="3452655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02336" y="228600"/>
            <a:ext cx="11379200" cy="758952"/>
          </a:xfrm>
        </p:spPr>
        <p:txBody>
          <a:bodyPr/>
          <a:lstStyle/>
          <a:p>
            <a:r>
              <a:rPr kumimoji="0" lang="en-US"/>
              <a:t>Click to edit Master title style</a:t>
            </a:r>
          </a:p>
        </p:txBody>
      </p:sp>
      <p:sp>
        <p:nvSpPr>
          <p:cNvPr id="5" name="Date Placeholder 4"/>
          <p:cNvSpPr>
            <a:spLocks noGrp="1"/>
          </p:cNvSpPr>
          <p:nvPr>
            <p:ph type="dt" sz="half" idx="10"/>
          </p:nvPr>
        </p:nvSpPr>
        <p:spPr>
          <a:xfrm>
            <a:off x="7721600" y="6409944"/>
            <a:ext cx="4059936" cy="365760"/>
          </a:xfrm>
        </p:spPr>
        <p:txBody>
          <a:bodyPr/>
          <a:lstStyle/>
          <a:p>
            <a:fld id="{7607CF45-8A00-4FF7-A7BE-80F7E50264E9}" type="datetime1">
              <a:rPr lang="en-US" smtClean="0"/>
              <a:pPr/>
              <a:t>17-Jul-24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8" name="Straight Connector 7"/>
          <p:cNvSpPr>
            <a:spLocks noChangeShapeType="1"/>
          </p:cNvSpPr>
          <p:nvPr/>
        </p:nvSpPr>
        <p:spPr bwMode="auto">
          <a:xfrm flipV="1">
            <a:off x="6084109" y="1575654"/>
            <a:ext cx="11895"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Content Placeholder 9"/>
          <p:cNvSpPr>
            <a:spLocks noGrp="1"/>
          </p:cNvSpPr>
          <p:nvPr>
            <p:ph sz="half" idx="1"/>
          </p:nvPr>
        </p:nvSpPr>
        <p:spPr>
          <a:xfrm>
            <a:off x="402336" y="1371600"/>
            <a:ext cx="53848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6400800" y="1371600"/>
            <a:ext cx="53848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4257539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6096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0" name="Rectangle 19"/>
          <p:cNvSpPr>
            <a:spLocks noChangeArrowheads="1"/>
          </p:cNvSpPr>
          <p:nvPr/>
        </p:nvSpPr>
        <p:spPr bwMode="white">
          <a:xfrm>
            <a:off x="0" y="0"/>
            <a:ext cx="12192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1" name="Rectangle 20"/>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2" name="Rectangle 21"/>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1" name="Rectangle 10"/>
          <p:cNvSpPr/>
          <p:nvPr/>
        </p:nvSpPr>
        <p:spPr>
          <a:xfrm>
            <a:off x="203200" y="1371600"/>
            <a:ext cx="11777472"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3" name="Rectangle 12"/>
          <p:cNvSpPr>
            <a:spLocks noChangeArrowheads="1"/>
          </p:cNvSpPr>
          <p:nvPr/>
        </p:nvSpPr>
        <p:spPr bwMode="auto">
          <a:xfrm>
            <a:off x="194564" y="6391656"/>
            <a:ext cx="11777472"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3" name="Text Placeholder 2"/>
          <p:cNvSpPr>
            <a:spLocks noGrp="1"/>
          </p:cNvSpPr>
          <p:nvPr>
            <p:ph type="body" idx="1"/>
          </p:nvPr>
        </p:nvSpPr>
        <p:spPr>
          <a:xfrm>
            <a:off x="402338" y="1524001"/>
            <a:ext cx="5386917"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388442" y="1524000"/>
            <a:ext cx="5389033"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0FA6690F-97DD-4A68-82B6-92C26B30ABC5}" type="datetime1">
              <a:rPr lang="en-US" smtClean="0"/>
              <a:pPr/>
              <a:t>17-Jul-24</a:t>
            </a:fld>
            <a:endParaRPr lang="en-US" dirty="0"/>
          </a:p>
        </p:txBody>
      </p:sp>
      <p:sp>
        <p:nvSpPr>
          <p:cNvPr id="8" name="Footer Placeholder 7"/>
          <p:cNvSpPr>
            <a:spLocks noGrp="1"/>
          </p:cNvSpPr>
          <p:nvPr>
            <p:ph type="ftr" sz="quarter" idx="11"/>
          </p:nvPr>
        </p:nvSpPr>
        <p:spPr>
          <a:xfrm>
            <a:off x="406400" y="6409944"/>
            <a:ext cx="4775200" cy="365760"/>
          </a:xfrm>
        </p:spPr>
        <p:txBody>
          <a:bodyPr/>
          <a:lstStyle/>
          <a:p>
            <a:endParaRPr lang="en-US" dirty="0"/>
          </a:p>
        </p:txBody>
      </p:sp>
      <p:sp>
        <p:nvSpPr>
          <p:cNvPr id="15" name="Straight Connector 14"/>
          <p:cNvSpPr>
            <a:spLocks noChangeShapeType="1"/>
          </p:cNvSpPr>
          <p:nvPr/>
        </p:nvSpPr>
        <p:spPr bwMode="auto">
          <a:xfrm>
            <a:off x="203200" y="128016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4" name="Content Placeholder 23"/>
          <p:cNvSpPr>
            <a:spLocks noGrp="1"/>
          </p:cNvSpPr>
          <p:nvPr>
            <p:ph sz="quarter" idx="2"/>
          </p:nvPr>
        </p:nvSpPr>
        <p:spPr>
          <a:xfrm>
            <a:off x="402336" y="2471384"/>
            <a:ext cx="5388864"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6400800" y="2471383"/>
            <a:ext cx="53848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7" name="Oval 26"/>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9" name="Slide Number Placeholder 8"/>
          <p:cNvSpPr>
            <a:spLocks noGrp="1"/>
          </p:cNvSpPr>
          <p:nvPr>
            <p:ph type="sldNum" sz="quarter" idx="12"/>
          </p:nvPr>
        </p:nvSpPr>
        <p:spPr>
          <a:xfrm>
            <a:off x="5791200" y="1042418"/>
            <a:ext cx="609600" cy="441325"/>
          </a:xfrm>
        </p:spPr>
        <p:txBody>
          <a:bodyPr/>
          <a:lstStyle>
            <a:lvl1pPr algn="ctr">
              <a:defRPr/>
            </a:lvl1p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23" name="Title 22"/>
          <p:cNvSpPr>
            <a:spLocks noGrp="1"/>
          </p:cNvSpPr>
          <p:nvPr>
            <p:ph type="title"/>
          </p:nvPr>
        </p:nvSpPr>
        <p:spPr/>
        <p:txBody>
          <a:bodyPr rtlCol="0" anchor="b" anchorCtr="0"/>
          <a:lstStyle/>
          <a:p>
            <a:r>
              <a:rPr kumimoji="0" lang="en-US"/>
              <a:t>Click to edit Master title style</a:t>
            </a:r>
          </a:p>
        </p:txBody>
      </p:sp>
    </p:spTree>
    <p:extLst>
      <p:ext uri="{BB962C8B-B14F-4D97-AF65-F5344CB8AC3E}">
        <p14:creationId xmlns:p14="http://schemas.microsoft.com/office/powerpoint/2010/main" val="17725163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4BF7EF11-735F-4ACC-9151-C3984C16448A}" type="datetime1">
              <a:rPr lang="en-US" smtClean="0"/>
              <a:pPr/>
              <a:t>17-Jul-24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5791200" y="1036022"/>
            <a:ext cx="609600" cy="441325"/>
          </a:xfrm>
        </p:spPr>
        <p:txBody>
          <a:body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Tree>
    <p:extLst>
      <p:ext uri="{BB962C8B-B14F-4D97-AF65-F5344CB8AC3E}">
        <p14:creationId xmlns:p14="http://schemas.microsoft.com/office/powerpoint/2010/main" val="7213911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8" name="Rectangle 7"/>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Rectangle 9"/>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9" name="Rectangle 8"/>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5" name="Rectangle 4"/>
          <p:cNvSpPr>
            <a:spLocks noChangeArrowheads="1"/>
          </p:cNvSpPr>
          <p:nvPr/>
        </p:nvSpPr>
        <p:spPr bwMode="auto">
          <a:xfrm>
            <a:off x="195072" y="6391658"/>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6" name="Rectangle 5"/>
          <p:cNvSpPr>
            <a:spLocks noChangeArrowheads="1"/>
          </p:cNvSpPr>
          <p:nvPr/>
        </p:nvSpPr>
        <p:spPr bwMode="auto">
          <a:xfrm>
            <a:off x="203200" y="158496"/>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 name="Date Placeholder 1"/>
          <p:cNvSpPr>
            <a:spLocks noGrp="1"/>
          </p:cNvSpPr>
          <p:nvPr>
            <p:ph type="dt" sz="half" idx="10"/>
          </p:nvPr>
        </p:nvSpPr>
        <p:spPr/>
        <p:txBody>
          <a:bodyPr/>
          <a:lstStyle/>
          <a:p>
            <a:fld id="{B477495E-D411-46C7-85C8-DB4F8349F469}" type="datetime1">
              <a:rPr lang="en-US" smtClean="0"/>
              <a:pPr/>
              <a:t>17-Jul-24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5689600" y="6324600"/>
            <a:ext cx="812800" cy="441324"/>
          </a:xfrm>
        </p:spPr>
        <p:txBody>
          <a:bodyPr/>
          <a:lstStyle>
            <a:lvl1pPr>
              <a:defRPr>
                <a:solidFill>
                  <a:srgbClr val="FFFFFF"/>
                </a:solidFill>
              </a:defRPr>
            </a:lvl1p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27003356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203200" y="152400"/>
            <a:ext cx="11777472"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6" name="Rectangle 15"/>
          <p:cNvSpPr>
            <a:spLocks noChangeArrowheads="1"/>
          </p:cNvSpPr>
          <p:nvPr/>
        </p:nvSpPr>
        <p:spPr bwMode="white">
          <a:xfrm>
            <a:off x="0" y="0"/>
            <a:ext cx="12192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3" name="Rectangle 12"/>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 name="Title 1"/>
          <p:cNvSpPr>
            <a:spLocks noGrp="1"/>
          </p:cNvSpPr>
          <p:nvPr>
            <p:ph type="title"/>
          </p:nvPr>
        </p:nvSpPr>
        <p:spPr>
          <a:xfrm>
            <a:off x="508000" y="914400"/>
            <a:ext cx="31496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508000" y="1981202"/>
            <a:ext cx="31496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9" name="Straight Connector 8"/>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0" name="Content Placeholder 19"/>
          <p:cNvSpPr>
            <a:spLocks noGrp="1"/>
          </p:cNvSpPr>
          <p:nvPr>
            <p:ph sz="quarter" idx="1"/>
          </p:nvPr>
        </p:nvSpPr>
        <p:spPr>
          <a:xfrm>
            <a:off x="4165600" y="685800"/>
            <a:ext cx="75184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1" name="Oval 10"/>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7" name="Slide Number Placeholder 6"/>
          <p:cNvSpPr>
            <a:spLocks noGrp="1"/>
          </p:cNvSpPr>
          <p:nvPr>
            <p:ph type="sldNum" sz="quarter" idx="12"/>
          </p:nvPr>
        </p:nvSpPr>
        <p:spPr>
          <a:xfrm>
            <a:off x="1828800" y="312740"/>
            <a:ext cx="609600" cy="441325"/>
          </a:xfrm>
        </p:spPr>
        <p:txBody>
          <a:bodyPr/>
          <a:lstStyle>
            <a:lvl1pPr>
              <a:defRPr>
                <a:solidFill>
                  <a:schemeClr val="accent3">
                    <a:shade val="75000"/>
                  </a:schemeClr>
                </a:solidFill>
              </a:defRPr>
            </a:lvl1p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21" name="Rectangle 20"/>
          <p:cNvSpPr>
            <a:spLocks noChangeArrowheads="1"/>
          </p:cNvSpPr>
          <p:nvPr/>
        </p:nvSpPr>
        <p:spPr bwMode="auto">
          <a:xfrm>
            <a:off x="199136" y="638838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5" name="Date Placeholder 4"/>
          <p:cNvSpPr>
            <a:spLocks noGrp="1"/>
          </p:cNvSpPr>
          <p:nvPr>
            <p:ph type="dt" sz="half" idx="10"/>
          </p:nvPr>
        </p:nvSpPr>
        <p:spPr/>
        <p:txBody>
          <a:bodyPr/>
          <a:lstStyle/>
          <a:p>
            <a:fld id="{046EB1EE-35B2-4DC7-A243-62265AB103C8}" type="datetime1">
              <a:rPr lang="en-US" smtClean="0"/>
              <a:pPr/>
              <a:t>17-Jul-24</a:t>
            </a:fld>
            <a:endParaRPr lang="en-US" dirty="0"/>
          </a:p>
        </p:txBody>
      </p:sp>
      <p:sp>
        <p:nvSpPr>
          <p:cNvPr id="6" name="Footer Placeholder 5"/>
          <p:cNvSpPr>
            <a:spLocks noGrp="1"/>
          </p:cNvSpPr>
          <p:nvPr>
            <p:ph type="ftr" sz="quarter" idx="11"/>
          </p:nvPr>
        </p:nvSpPr>
        <p:spPr>
          <a:xfrm>
            <a:off x="402336" y="6410848"/>
            <a:ext cx="4511040" cy="365760"/>
          </a:xfrm>
        </p:spPr>
        <p:txBody>
          <a:bodyPr/>
          <a:lstStyle/>
          <a:p>
            <a:endParaRPr lang="en-US" dirty="0"/>
          </a:p>
        </p:txBody>
      </p:sp>
    </p:spTree>
    <p:extLst>
      <p:ext uri="{BB962C8B-B14F-4D97-AF65-F5344CB8AC3E}">
        <p14:creationId xmlns:p14="http://schemas.microsoft.com/office/powerpoint/2010/main" val="81983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6793A5A5-6D3E-4B27-958E-7C2341A4BEA0}" type="datetime1">
              <a:rPr lang="en-US" smtClean="0"/>
              <a:pPr/>
              <a:t>17-Jul-24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5815584" y="1026374"/>
            <a:ext cx="609600" cy="441325"/>
          </a:xfrm>
        </p:spPr>
        <p:txBody>
          <a:body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8" name="Content Placeholder 7"/>
          <p:cNvSpPr>
            <a:spLocks noGrp="1"/>
          </p:cNvSpPr>
          <p:nvPr>
            <p:ph sz="quarter" idx="1"/>
          </p:nvPr>
        </p:nvSpPr>
        <p:spPr>
          <a:xfrm>
            <a:off x="402336" y="1527048"/>
            <a:ext cx="1133856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40478074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6" name="Rectangle 15"/>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7" name="Rectangle 16"/>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0" name="Rectangle 19"/>
          <p:cNvSpPr>
            <a:spLocks noChangeArrowheads="1"/>
          </p:cNvSpPr>
          <p:nvPr/>
        </p:nvSpPr>
        <p:spPr bwMode="auto">
          <a:xfrm>
            <a:off x="203200" y="152400"/>
            <a:ext cx="11777472"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8" name="Rectangle 7"/>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5" name="Rectangle 14"/>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2" name="Oval 11"/>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3" name="Oval 12"/>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7" name="Slide Number Placeholder 6"/>
          <p:cNvSpPr>
            <a:spLocks noGrp="1"/>
          </p:cNvSpPr>
          <p:nvPr>
            <p:ph type="sldNum" sz="quarter" idx="12"/>
          </p:nvPr>
        </p:nvSpPr>
        <p:spPr>
          <a:xfrm>
            <a:off x="1828800" y="312740"/>
            <a:ext cx="609600" cy="441325"/>
          </a:xfrm>
        </p:spPr>
        <p:txBody>
          <a:body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2" name="Title 1"/>
          <p:cNvSpPr>
            <a:spLocks noGrp="1"/>
          </p:cNvSpPr>
          <p:nvPr>
            <p:ph type="title"/>
          </p:nvPr>
        </p:nvSpPr>
        <p:spPr>
          <a:xfrm>
            <a:off x="4000500" y="5029200"/>
            <a:ext cx="78232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4000500" y="609600"/>
            <a:ext cx="7823200" cy="4267200"/>
          </a:xfrm>
        </p:spPr>
        <p:txBody>
          <a:bodyPr/>
          <a:lstStyle>
            <a:lvl1pPr marL="0" indent="0">
              <a:buNone/>
              <a:defRPr sz="3200"/>
            </a:lvl1pPr>
          </a:lstStyle>
          <a:p>
            <a:r>
              <a:rPr kumimoji="0" lang="en-US" dirty="0"/>
              <a:t>Click icon to add picture</a:t>
            </a:r>
          </a:p>
        </p:txBody>
      </p:sp>
      <p:sp>
        <p:nvSpPr>
          <p:cNvPr id="4" name="Text Placeholder 3"/>
          <p:cNvSpPr>
            <a:spLocks noGrp="1"/>
          </p:cNvSpPr>
          <p:nvPr>
            <p:ph type="body" sz="half" idx="2"/>
          </p:nvPr>
        </p:nvSpPr>
        <p:spPr>
          <a:xfrm>
            <a:off x="508000" y="990600"/>
            <a:ext cx="32512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99136" y="638838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5" name="Date Placeholder 4"/>
          <p:cNvSpPr>
            <a:spLocks noGrp="1"/>
          </p:cNvSpPr>
          <p:nvPr>
            <p:ph type="dt" sz="half" idx="10"/>
          </p:nvPr>
        </p:nvSpPr>
        <p:spPr>
          <a:xfrm>
            <a:off x="7717536" y="6404984"/>
            <a:ext cx="4059936" cy="365760"/>
          </a:xfrm>
        </p:spPr>
        <p:txBody>
          <a:bodyPr/>
          <a:lstStyle/>
          <a:p>
            <a:fld id="{EA70D8B6-9A15-4A12-B1CC-20CEDD1D6C7B}" type="datetime1">
              <a:rPr lang="en-US" smtClean="0"/>
              <a:pPr/>
              <a:t>17-Jul-24</a:t>
            </a:fld>
            <a:endParaRPr lang="en-US" dirty="0"/>
          </a:p>
        </p:txBody>
      </p:sp>
      <p:sp>
        <p:nvSpPr>
          <p:cNvPr id="6" name="Footer Placeholder 5"/>
          <p:cNvSpPr>
            <a:spLocks noGrp="1"/>
          </p:cNvSpPr>
          <p:nvPr>
            <p:ph type="ftr" sz="quarter" idx="11"/>
          </p:nvPr>
        </p:nvSpPr>
        <p:spPr>
          <a:xfrm>
            <a:off x="402336" y="6410848"/>
            <a:ext cx="4779264" cy="365760"/>
          </a:xfrm>
        </p:spPr>
        <p:txBody>
          <a:bodyPr/>
          <a:lstStyle/>
          <a:p>
            <a:endParaRPr lang="en-US" dirty="0"/>
          </a:p>
        </p:txBody>
      </p:sp>
    </p:spTree>
    <p:extLst>
      <p:ext uri="{BB962C8B-B14F-4D97-AF65-F5344CB8AC3E}">
        <p14:creationId xmlns:p14="http://schemas.microsoft.com/office/powerpoint/2010/main" val="33847441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68ED029-5226-444C-81BE-0ACA76FADA4E}" type="datetime1">
              <a:rPr lang="en-US" smtClean="0"/>
              <a:pPr/>
              <a:t>17-Jul-24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Tree>
    <p:extLst>
      <p:ext uri="{BB962C8B-B14F-4D97-AF65-F5344CB8AC3E}">
        <p14:creationId xmlns:p14="http://schemas.microsoft.com/office/powerpoint/2010/main" val="47310249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8" name="Rectangle 7"/>
          <p:cNvSpPr>
            <a:spLocks noChangeArrowheads="1"/>
          </p:cNvSpPr>
          <p:nvPr/>
        </p:nvSpPr>
        <p:spPr bwMode="white">
          <a:xfrm>
            <a:off x="9347200" y="0"/>
            <a:ext cx="28448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9" name="Rectangle 8"/>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Rectangle 9"/>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1" name="Rectangle 10"/>
          <p:cNvSpPr>
            <a:spLocks noChangeArrowheads="1"/>
          </p:cNvSpPr>
          <p:nvPr/>
        </p:nvSpPr>
        <p:spPr bwMode="auto">
          <a:xfrm>
            <a:off x="195072" y="6391658"/>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2" name="Rectangle 11"/>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3" name="Straight Connector 12"/>
          <p:cNvSpPr>
            <a:spLocks noChangeShapeType="1"/>
          </p:cNvSpPr>
          <p:nvPr/>
        </p:nvSpPr>
        <p:spPr bwMode="auto">
          <a:xfrm rot="5400000">
            <a:off x="6403340"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4" name="Oval 13"/>
          <p:cNvSpPr/>
          <p:nvPr/>
        </p:nvSpPr>
        <p:spPr>
          <a:xfrm>
            <a:off x="9119616" y="2925763"/>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5" name="Oval 14"/>
          <p:cNvSpPr/>
          <p:nvPr/>
        </p:nvSpPr>
        <p:spPr>
          <a:xfrm>
            <a:off x="9245600" y="3020251"/>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6" name="Slide Number Placeholder 5"/>
          <p:cNvSpPr>
            <a:spLocks noGrp="1"/>
          </p:cNvSpPr>
          <p:nvPr>
            <p:ph type="sldNum" sz="quarter" idx="12"/>
          </p:nvPr>
        </p:nvSpPr>
        <p:spPr>
          <a:xfrm>
            <a:off x="9221216" y="3009903"/>
            <a:ext cx="609600" cy="441325"/>
          </a:xfrm>
        </p:spPr>
        <p:txBody>
          <a:body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3" name="Vertical Text Placeholder 2"/>
          <p:cNvSpPr>
            <a:spLocks noGrp="1"/>
          </p:cNvSpPr>
          <p:nvPr>
            <p:ph type="body" orient="vert" idx="1"/>
          </p:nvPr>
        </p:nvSpPr>
        <p:spPr>
          <a:xfrm>
            <a:off x="406400" y="304800"/>
            <a:ext cx="87376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648864B-4047-44FA-BB3F-77E8F5986E07}" type="datetime1">
              <a:rPr lang="en-US" smtClean="0"/>
              <a:pPr/>
              <a:t>17-Jul-24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9855200" y="304803"/>
            <a:ext cx="1930400" cy="5851525"/>
          </a:xfrm>
        </p:spPr>
        <p:txBody>
          <a:bodyPr vert="eaVert"/>
          <a:lstStyle/>
          <a:p>
            <a:r>
              <a:rPr kumimoji="0" lang="en-US"/>
              <a:t>Click to edit Master title style</a:t>
            </a:r>
          </a:p>
        </p:txBody>
      </p:sp>
    </p:spTree>
    <p:extLst>
      <p:ext uri="{BB962C8B-B14F-4D97-AF65-F5344CB8AC3E}">
        <p14:creationId xmlns:p14="http://schemas.microsoft.com/office/powerpoint/2010/main" val="949206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6" name="Rectangle 15"/>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white">
          <a:xfrm>
            <a:off x="11988800" y="1905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9" name="Rectangle 18"/>
          <p:cNvSpPr>
            <a:spLocks noChangeArrowheads="1"/>
          </p:cNvSpPr>
          <p:nvPr/>
        </p:nvSpPr>
        <p:spPr bwMode="white">
          <a:xfrm>
            <a:off x="203200" y="2286000"/>
            <a:ext cx="11777472"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2" name="Rectangle 11"/>
          <p:cNvSpPr>
            <a:spLocks noChangeArrowheads="1"/>
          </p:cNvSpPr>
          <p:nvPr/>
        </p:nvSpPr>
        <p:spPr bwMode="auto">
          <a:xfrm>
            <a:off x="207264" y="142352"/>
            <a:ext cx="11777472"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3" name="Text Placeholder 2"/>
          <p:cNvSpPr>
            <a:spLocks noGrp="1"/>
          </p:cNvSpPr>
          <p:nvPr>
            <p:ph type="body" idx="1"/>
          </p:nvPr>
        </p:nvSpPr>
        <p:spPr>
          <a:xfrm>
            <a:off x="1824569" y="2743202"/>
            <a:ext cx="8640233"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95072" y="6391658"/>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4" name="Rectangle 13"/>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3EB9FF78-2FDC-4EE5-8FB5-CB5311265E0D}" type="datetime1">
              <a:rPr lang="en-US" smtClean="0"/>
              <a:pPr/>
              <a:t>17-Jul-24</a:t>
            </a:fld>
            <a:endParaRPr lang="en-US" dirty="0"/>
          </a:p>
        </p:txBody>
      </p:sp>
      <p:sp>
        <p:nvSpPr>
          <p:cNvPr id="8" name="Straight Connector 7"/>
          <p:cNvSpPr>
            <a:spLocks noChangeShapeType="1"/>
          </p:cNvSpPr>
          <p:nvPr/>
        </p:nvSpPr>
        <p:spPr bwMode="auto">
          <a:xfrm>
            <a:off x="203200" y="2438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Oval 9"/>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1" name="Oval 10"/>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6" name="Slide Number Placeholder 5"/>
          <p:cNvSpPr>
            <a:spLocks noGrp="1"/>
          </p:cNvSpPr>
          <p:nvPr>
            <p:ph type="sldNum" sz="quarter" idx="12"/>
          </p:nvPr>
        </p:nvSpPr>
        <p:spPr>
          <a:xfrm>
            <a:off x="5791200" y="2199452"/>
            <a:ext cx="609600" cy="441325"/>
          </a:xfrm>
        </p:spPr>
        <p:txBody>
          <a:bodyPr/>
          <a:lstStyle>
            <a:lvl1pPr>
              <a:defRPr>
                <a:solidFill>
                  <a:schemeClr val="accent3">
                    <a:shade val="75000"/>
                  </a:schemeClr>
                </a:solidFill>
              </a:defRPr>
            </a:lvl1p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2" name="Title 1"/>
          <p:cNvSpPr>
            <a:spLocks noGrp="1"/>
          </p:cNvSpPr>
          <p:nvPr>
            <p:ph type="title"/>
          </p:nvPr>
        </p:nvSpPr>
        <p:spPr>
          <a:xfrm>
            <a:off x="963084" y="533400"/>
            <a:ext cx="103632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extLst>
      <p:ext uri="{BB962C8B-B14F-4D97-AF65-F5344CB8AC3E}">
        <p14:creationId xmlns:p14="http://schemas.microsoft.com/office/powerpoint/2010/main" val="22132685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02336" y="228600"/>
            <a:ext cx="11379200" cy="758952"/>
          </a:xfrm>
        </p:spPr>
        <p:txBody>
          <a:bodyPr/>
          <a:lstStyle/>
          <a:p>
            <a:r>
              <a:rPr kumimoji="0" lang="en-US"/>
              <a:t>Click to edit Master title style</a:t>
            </a:r>
          </a:p>
        </p:txBody>
      </p:sp>
      <p:sp>
        <p:nvSpPr>
          <p:cNvPr id="5" name="Date Placeholder 4"/>
          <p:cNvSpPr>
            <a:spLocks noGrp="1"/>
          </p:cNvSpPr>
          <p:nvPr>
            <p:ph type="dt" sz="half" idx="10"/>
          </p:nvPr>
        </p:nvSpPr>
        <p:spPr>
          <a:xfrm>
            <a:off x="7721600" y="6409944"/>
            <a:ext cx="4059936" cy="365760"/>
          </a:xfrm>
        </p:spPr>
        <p:txBody>
          <a:bodyPr/>
          <a:lstStyle/>
          <a:p>
            <a:fld id="{7607CF45-8A00-4FF7-A7BE-80F7E50264E9}" type="datetime1">
              <a:rPr lang="en-US" smtClean="0"/>
              <a:pPr/>
              <a:t>17-Jul-24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8" name="Straight Connector 7"/>
          <p:cNvSpPr>
            <a:spLocks noChangeShapeType="1"/>
          </p:cNvSpPr>
          <p:nvPr/>
        </p:nvSpPr>
        <p:spPr bwMode="auto">
          <a:xfrm flipV="1">
            <a:off x="6084109" y="1575654"/>
            <a:ext cx="11895"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Content Placeholder 9"/>
          <p:cNvSpPr>
            <a:spLocks noGrp="1"/>
          </p:cNvSpPr>
          <p:nvPr>
            <p:ph sz="half" idx="1"/>
          </p:nvPr>
        </p:nvSpPr>
        <p:spPr>
          <a:xfrm>
            <a:off x="402336" y="1371600"/>
            <a:ext cx="53848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6400800" y="1371600"/>
            <a:ext cx="53848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3177132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6096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0" name="Rectangle 19"/>
          <p:cNvSpPr>
            <a:spLocks noChangeArrowheads="1"/>
          </p:cNvSpPr>
          <p:nvPr/>
        </p:nvSpPr>
        <p:spPr bwMode="white">
          <a:xfrm>
            <a:off x="0" y="0"/>
            <a:ext cx="12192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1" name="Rectangle 20"/>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2" name="Rectangle 21"/>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1" name="Rectangle 10"/>
          <p:cNvSpPr/>
          <p:nvPr/>
        </p:nvSpPr>
        <p:spPr>
          <a:xfrm>
            <a:off x="203200" y="1371600"/>
            <a:ext cx="11777472"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3" name="Rectangle 12"/>
          <p:cNvSpPr>
            <a:spLocks noChangeArrowheads="1"/>
          </p:cNvSpPr>
          <p:nvPr/>
        </p:nvSpPr>
        <p:spPr bwMode="auto">
          <a:xfrm>
            <a:off x="194564" y="6391656"/>
            <a:ext cx="11777472"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3" name="Text Placeholder 2"/>
          <p:cNvSpPr>
            <a:spLocks noGrp="1"/>
          </p:cNvSpPr>
          <p:nvPr>
            <p:ph type="body" idx="1"/>
          </p:nvPr>
        </p:nvSpPr>
        <p:spPr>
          <a:xfrm>
            <a:off x="402338" y="1524001"/>
            <a:ext cx="5386917"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388442" y="1524000"/>
            <a:ext cx="5389033"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0FA6690F-97DD-4A68-82B6-92C26B30ABC5}" type="datetime1">
              <a:rPr lang="en-US" smtClean="0"/>
              <a:pPr/>
              <a:t>17-Jul-24</a:t>
            </a:fld>
            <a:endParaRPr lang="en-US" dirty="0"/>
          </a:p>
        </p:txBody>
      </p:sp>
      <p:sp>
        <p:nvSpPr>
          <p:cNvPr id="8" name="Footer Placeholder 7"/>
          <p:cNvSpPr>
            <a:spLocks noGrp="1"/>
          </p:cNvSpPr>
          <p:nvPr>
            <p:ph type="ftr" sz="quarter" idx="11"/>
          </p:nvPr>
        </p:nvSpPr>
        <p:spPr>
          <a:xfrm>
            <a:off x="406400" y="6409944"/>
            <a:ext cx="4775200" cy="365760"/>
          </a:xfrm>
        </p:spPr>
        <p:txBody>
          <a:bodyPr/>
          <a:lstStyle/>
          <a:p>
            <a:endParaRPr lang="en-US" dirty="0"/>
          </a:p>
        </p:txBody>
      </p:sp>
      <p:sp>
        <p:nvSpPr>
          <p:cNvPr id="15" name="Straight Connector 14"/>
          <p:cNvSpPr>
            <a:spLocks noChangeShapeType="1"/>
          </p:cNvSpPr>
          <p:nvPr/>
        </p:nvSpPr>
        <p:spPr bwMode="auto">
          <a:xfrm>
            <a:off x="203200" y="128016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4" name="Content Placeholder 23"/>
          <p:cNvSpPr>
            <a:spLocks noGrp="1"/>
          </p:cNvSpPr>
          <p:nvPr>
            <p:ph sz="quarter" idx="2"/>
          </p:nvPr>
        </p:nvSpPr>
        <p:spPr>
          <a:xfrm>
            <a:off x="402336" y="2471384"/>
            <a:ext cx="5388864"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6400800" y="2471383"/>
            <a:ext cx="53848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7" name="Oval 26"/>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9" name="Slide Number Placeholder 8"/>
          <p:cNvSpPr>
            <a:spLocks noGrp="1"/>
          </p:cNvSpPr>
          <p:nvPr>
            <p:ph type="sldNum" sz="quarter" idx="12"/>
          </p:nvPr>
        </p:nvSpPr>
        <p:spPr>
          <a:xfrm>
            <a:off x="5791200" y="1042418"/>
            <a:ext cx="609600" cy="441325"/>
          </a:xfrm>
        </p:spPr>
        <p:txBody>
          <a:bodyPr/>
          <a:lstStyle>
            <a:lvl1pPr algn="ctr">
              <a:defRPr/>
            </a:lvl1p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23" name="Title 22"/>
          <p:cNvSpPr>
            <a:spLocks noGrp="1"/>
          </p:cNvSpPr>
          <p:nvPr>
            <p:ph type="title"/>
          </p:nvPr>
        </p:nvSpPr>
        <p:spPr/>
        <p:txBody>
          <a:bodyPr rtlCol="0" anchor="b" anchorCtr="0"/>
          <a:lstStyle/>
          <a:p>
            <a:r>
              <a:rPr kumimoji="0" lang="en-US"/>
              <a:t>Click to edit Master title style</a:t>
            </a:r>
          </a:p>
        </p:txBody>
      </p:sp>
    </p:spTree>
    <p:extLst>
      <p:ext uri="{BB962C8B-B14F-4D97-AF65-F5344CB8AC3E}">
        <p14:creationId xmlns:p14="http://schemas.microsoft.com/office/powerpoint/2010/main" val="326527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4BF7EF11-735F-4ACC-9151-C3984C16448A}" type="datetime1">
              <a:rPr lang="en-US" smtClean="0"/>
              <a:pPr/>
              <a:t>17-Jul-24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5791200" y="1036022"/>
            <a:ext cx="609600" cy="441325"/>
          </a:xfrm>
        </p:spPr>
        <p:txBody>
          <a:body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Tree>
    <p:extLst>
      <p:ext uri="{BB962C8B-B14F-4D97-AF65-F5344CB8AC3E}">
        <p14:creationId xmlns:p14="http://schemas.microsoft.com/office/powerpoint/2010/main" val="1369578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8" name="Rectangle 7"/>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Rectangle 9"/>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9" name="Rectangle 8"/>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5" name="Rectangle 4"/>
          <p:cNvSpPr>
            <a:spLocks noChangeArrowheads="1"/>
          </p:cNvSpPr>
          <p:nvPr/>
        </p:nvSpPr>
        <p:spPr bwMode="auto">
          <a:xfrm>
            <a:off x="195072" y="6391658"/>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6" name="Rectangle 5"/>
          <p:cNvSpPr>
            <a:spLocks noChangeArrowheads="1"/>
          </p:cNvSpPr>
          <p:nvPr/>
        </p:nvSpPr>
        <p:spPr bwMode="auto">
          <a:xfrm>
            <a:off x="203200" y="158496"/>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 name="Date Placeholder 1"/>
          <p:cNvSpPr>
            <a:spLocks noGrp="1"/>
          </p:cNvSpPr>
          <p:nvPr>
            <p:ph type="dt" sz="half" idx="10"/>
          </p:nvPr>
        </p:nvSpPr>
        <p:spPr/>
        <p:txBody>
          <a:bodyPr/>
          <a:lstStyle/>
          <a:p>
            <a:fld id="{B477495E-D411-46C7-85C8-DB4F8349F469}" type="datetime1">
              <a:rPr lang="en-US" smtClean="0"/>
              <a:pPr/>
              <a:t>17-Jul-24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5689600" y="6324600"/>
            <a:ext cx="812800" cy="441324"/>
          </a:xfrm>
        </p:spPr>
        <p:txBody>
          <a:bodyPr/>
          <a:lstStyle>
            <a:lvl1pPr>
              <a:defRPr>
                <a:solidFill>
                  <a:srgbClr val="FFFFFF"/>
                </a:solidFill>
              </a:defRPr>
            </a:lvl1p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2790917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203200" y="152400"/>
            <a:ext cx="11777472"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6" name="Rectangle 15"/>
          <p:cNvSpPr>
            <a:spLocks noChangeArrowheads="1"/>
          </p:cNvSpPr>
          <p:nvPr/>
        </p:nvSpPr>
        <p:spPr bwMode="white">
          <a:xfrm>
            <a:off x="0" y="0"/>
            <a:ext cx="12192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3" name="Rectangle 12"/>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 name="Title 1"/>
          <p:cNvSpPr>
            <a:spLocks noGrp="1"/>
          </p:cNvSpPr>
          <p:nvPr>
            <p:ph type="title"/>
          </p:nvPr>
        </p:nvSpPr>
        <p:spPr>
          <a:xfrm>
            <a:off x="508000" y="914400"/>
            <a:ext cx="31496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508000" y="1981202"/>
            <a:ext cx="31496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9" name="Straight Connector 8"/>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0" name="Content Placeholder 19"/>
          <p:cNvSpPr>
            <a:spLocks noGrp="1"/>
          </p:cNvSpPr>
          <p:nvPr>
            <p:ph sz="quarter" idx="1"/>
          </p:nvPr>
        </p:nvSpPr>
        <p:spPr>
          <a:xfrm>
            <a:off x="4165600" y="685800"/>
            <a:ext cx="75184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1" name="Oval 10"/>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7" name="Slide Number Placeholder 6"/>
          <p:cNvSpPr>
            <a:spLocks noGrp="1"/>
          </p:cNvSpPr>
          <p:nvPr>
            <p:ph type="sldNum" sz="quarter" idx="12"/>
          </p:nvPr>
        </p:nvSpPr>
        <p:spPr>
          <a:xfrm>
            <a:off x="1828800" y="312740"/>
            <a:ext cx="609600" cy="441325"/>
          </a:xfrm>
        </p:spPr>
        <p:txBody>
          <a:bodyPr/>
          <a:lstStyle>
            <a:lvl1pPr>
              <a:defRPr>
                <a:solidFill>
                  <a:schemeClr val="accent3">
                    <a:shade val="75000"/>
                  </a:schemeClr>
                </a:solidFill>
              </a:defRPr>
            </a:lvl1p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21" name="Rectangle 20"/>
          <p:cNvSpPr>
            <a:spLocks noChangeArrowheads="1"/>
          </p:cNvSpPr>
          <p:nvPr/>
        </p:nvSpPr>
        <p:spPr bwMode="auto">
          <a:xfrm>
            <a:off x="199136" y="638838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5" name="Date Placeholder 4"/>
          <p:cNvSpPr>
            <a:spLocks noGrp="1"/>
          </p:cNvSpPr>
          <p:nvPr>
            <p:ph type="dt" sz="half" idx="10"/>
          </p:nvPr>
        </p:nvSpPr>
        <p:spPr/>
        <p:txBody>
          <a:bodyPr/>
          <a:lstStyle/>
          <a:p>
            <a:fld id="{046EB1EE-35B2-4DC7-A243-62265AB103C8}" type="datetime1">
              <a:rPr lang="en-US" smtClean="0"/>
              <a:pPr/>
              <a:t>17-Jul-24</a:t>
            </a:fld>
            <a:endParaRPr lang="en-US" dirty="0"/>
          </a:p>
        </p:txBody>
      </p:sp>
      <p:sp>
        <p:nvSpPr>
          <p:cNvPr id="6" name="Footer Placeholder 5"/>
          <p:cNvSpPr>
            <a:spLocks noGrp="1"/>
          </p:cNvSpPr>
          <p:nvPr>
            <p:ph type="ftr" sz="quarter" idx="11"/>
          </p:nvPr>
        </p:nvSpPr>
        <p:spPr>
          <a:xfrm>
            <a:off x="402336" y="6410848"/>
            <a:ext cx="4511040" cy="365760"/>
          </a:xfrm>
        </p:spPr>
        <p:txBody>
          <a:bodyPr/>
          <a:lstStyle/>
          <a:p>
            <a:endParaRPr lang="en-US" dirty="0"/>
          </a:p>
        </p:txBody>
      </p:sp>
    </p:spTree>
    <p:extLst>
      <p:ext uri="{BB962C8B-B14F-4D97-AF65-F5344CB8AC3E}">
        <p14:creationId xmlns:p14="http://schemas.microsoft.com/office/powerpoint/2010/main" val="983355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6" name="Rectangle 15"/>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7" name="Rectangle 16"/>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0" name="Rectangle 19"/>
          <p:cNvSpPr>
            <a:spLocks noChangeArrowheads="1"/>
          </p:cNvSpPr>
          <p:nvPr/>
        </p:nvSpPr>
        <p:spPr bwMode="auto">
          <a:xfrm>
            <a:off x="203200" y="152400"/>
            <a:ext cx="11777472"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8" name="Rectangle 7"/>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5" name="Rectangle 14"/>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2" name="Oval 11"/>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3" name="Oval 12"/>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7" name="Slide Number Placeholder 6"/>
          <p:cNvSpPr>
            <a:spLocks noGrp="1"/>
          </p:cNvSpPr>
          <p:nvPr>
            <p:ph type="sldNum" sz="quarter" idx="12"/>
          </p:nvPr>
        </p:nvSpPr>
        <p:spPr>
          <a:xfrm>
            <a:off x="1828800" y="312740"/>
            <a:ext cx="609600" cy="441325"/>
          </a:xfrm>
        </p:spPr>
        <p:txBody>
          <a:body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2" name="Title 1"/>
          <p:cNvSpPr>
            <a:spLocks noGrp="1"/>
          </p:cNvSpPr>
          <p:nvPr>
            <p:ph type="title"/>
          </p:nvPr>
        </p:nvSpPr>
        <p:spPr>
          <a:xfrm>
            <a:off x="4000500" y="5029200"/>
            <a:ext cx="78232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4000500" y="609600"/>
            <a:ext cx="7823200" cy="4267200"/>
          </a:xfrm>
        </p:spPr>
        <p:txBody>
          <a:bodyPr/>
          <a:lstStyle>
            <a:lvl1pPr marL="0" indent="0">
              <a:buNone/>
              <a:defRPr sz="3200"/>
            </a:lvl1pPr>
          </a:lstStyle>
          <a:p>
            <a:r>
              <a:rPr kumimoji="0" lang="en-US" dirty="0"/>
              <a:t>Click icon to add picture</a:t>
            </a:r>
          </a:p>
        </p:txBody>
      </p:sp>
      <p:sp>
        <p:nvSpPr>
          <p:cNvPr id="4" name="Text Placeholder 3"/>
          <p:cNvSpPr>
            <a:spLocks noGrp="1"/>
          </p:cNvSpPr>
          <p:nvPr>
            <p:ph type="body" sz="half" idx="2"/>
          </p:nvPr>
        </p:nvSpPr>
        <p:spPr>
          <a:xfrm>
            <a:off x="508000" y="990600"/>
            <a:ext cx="32512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99136" y="638838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5" name="Date Placeholder 4"/>
          <p:cNvSpPr>
            <a:spLocks noGrp="1"/>
          </p:cNvSpPr>
          <p:nvPr>
            <p:ph type="dt" sz="half" idx="10"/>
          </p:nvPr>
        </p:nvSpPr>
        <p:spPr>
          <a:xfrm>
            <a:off x="7717536" y="6404984"/>
            <a:ext cx="4059936" cy="365760"/>
          </a:xfrm>
        </p:spPr>
        <p:txBody>
          <a:bodyPr/>
          <a:lstStyle/>
          <a:p>
            <a:fld id="{EA70D8B6-9A15-4A12-B1CC-20CEDD1D6C7B}" type="datetime1">
              <a:rPr lang="en-US" smtClean="0"/>
              <a:pPr/>
              <a:t>17-Jul-24</a:t>
            </a:fld>
            <a:endParaRPr lang="en-US" dirty="0"/>
          </a:p>
        </p:txBody>
      </p:sp>
      <p:sp>
        <p:nvSpPr>
          <p:cNvPr id="6" name="Footer Placeholder 5"/>
          <p:cNvSpPr>
            <a:spLocks noGrp="1"/>
          </p:cNvSpPr>
          <p:nvPr>
            <p:ph type="ftr" sz="quarter" idx="11"/>
          </p:nvPr>
        </p:nvSpPr>
        <p:spPr>
          <a:xfrm>
            <a:off x="402336" y="6410848"/>
            <a:ext cx="4779264" cy="365760"/>
          </a:xfrm>
        </p:spPr>
        <p:txBody>
          <a:bodyPr/>
          <a:lstStyle/>
          <a:p>
            <a:endParaRPr lang="en-US" dirty="0"/>
          </a:p>
        </p:txBody>
      </p:sp>
    </p:spTree>
    <p:extLst>
      <p:ext uri="{BB962C8B-B14F-4D97-AF65-F5344CB8AC3E}">
        <p14:creationId xmlns:p14="http://schemas.microsoft.com/office/powerpoint/2010/main" val="3588174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6" name="Rectangle 15"/>
          <p:cNvSpPr>
            <a:spLocks noChangeArrowheads="1"/>
          </p:cNvSpPr>
          <p:nvPr/>
        </p:nvSpPr>
        <p:spPr bwMode="white">
          <a:xfrm>
            <a:off x="0" y="2"/>
            <a:ext cx="12192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9" name="Rectangle 18"/>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9" name="Rectangle 8"/>
          <p:cNvSpPr>
            <a:spLocks noChangeArrowheads="1"/>
          </p:cNvSpPr>
          <p:nvPr/>
        </p:nvSpPr>
        <p:spPr bwMode="auto">
          <a:xfrm>
            <a:off x="199136" y="638838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4" name="Date Placeholder 13"/>
          <p:cNvSpPr>
            <a:spLocks noGrp="1"/>
          </p:cNvSpPr>
          <p:nvPr>
            <p:ph type="dt" sz="half" idx="2"/>
          </p:nvPr>
        </p:nvSpPr>
        <p:spPr>
          <a:xfrm>
            <a:off x="7721600" y="6404984"/>
            <a:ext cx="4059936" cy="365760"/>
          </a:xfrm>
          <a:prstGeom prst="rect">
            <a:avLst/>
          </a:prstGeom>
        </p:spPr>
        <p:txBody>
          <a:bodyPr vert="horz"/>
          <a:lstStyle>
            <a:lvl1pPr algn="r" eaLnBrk="1" latinLnBrk="0" hangingPunct="1">
              <a:defRPr kumimoji="0" sz="1400">
                <a:solidFill>
                  <a:srgbClr val="FFFFFF"/>
                </a:solidFill>
              </a:defRPr>
            </a:lvl1pPr>
          </a:lstStyle>
          <a:p>
            <a:fld id="{0CDA8CEF-D296-433A-BBDF-4CEAAF87FB58}" type="datetime1">
              <a:rPr lang="en-US" smtClean="0"/>
              <a:pPr/>
              <a:t>17-Jul-24</a:t>
            </a:fld>
            <a:endParaRPr lang="en-US" dirty="0"/>
          </a:p>
        </p:txBody>
      </p:sp>
      <p:sp>
        <p:nvSpPr>
          <p:cNvPr id="3" name="Footer Placeholder 2"/>
          <p:cNvSpPr>
            <a:spLocks noGrp="1"/>
          </p:cNvSpPr>
          <p:nvPr>
            <p:ph type="ftr" sz="quarter" idx="3"/>
          </p:nvPr>
        </p:nvSpPr>
        <p:spPr>
          <a:xfrm>
            <a:off x="406400" y="6410848"/>
            <a:ext cx="47752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Straight Connector 9"/>
          <p:cNvSpPr>
            <a:spLocks noChangeShapeType="1"/>
          </p:cNvSpPr>
          <p:nvPr/>
        </p:nvSpPr>
        <p:spPr bwMode="auto">
          <a:xfrm>
            <a:off x="203200" y="1276743"/>
            <a:ext cx="1177747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2" name="Oval 11"/>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5" name="Oval 14"/>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3" name="Slide Number Placeholder 22"/>
          <p:cNvSpPr>
            <a:spLocks noGrp="1"/>
          </p:cNvSpPr>
          <p:nvPr>
            <p:ph type="sldNum" sz="quarter" idx="4"/>
          </p:nvPr>
        </p:nvSpPr>
        <p:spPr>
          <a:xfrm>
            <a:off x="5791200" y="1040176"/>
            <a:ext cx="6096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22" name="Title Placeholder 21"/>
          <p:cNvSpPr>
            <a:spLocks noGrp="1"/>
          </p:cNvSpPr>
          <p:nvPr>
            <p:ph type="title"/>
          </p:nvPr>
        </p:nvSpPr>
        <p:spPr>
          <a:xfrm>
            <a:off x="402336" y="228600"/>
            <a:ext cx="113792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02336" y="1524000"/>
            <a:ext cx="113792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extLst>
      <p:ext uri="{BB962C8B-B14F-4D97-AF65-F5344CB8AC3E}">
        <p14:creationId xmlns:p14="http://schemas.microsoft.com/office/powerpoint/2010/main" val="17253446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6" name="Rectangle 15"/>
          <p:cNvSpPr>
            <a:spLocks noChangeArrowheads="1"/>
          </p:cNvSpPr>
          <p:nvPr/>
        </p:nvSpPr>
        <p:spPr bwMode="white">
          <a:xfrm>
            <a:off x="0" y="2"/>
            <a:ext cx="12192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9" name="Rectangle 18"/>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9" name="Rectangle 8"/>
          <p:cNvSpPr>
            <a:spLocks noChangeArrowheads="1"/>
          </p:cNvSpPr>
          <p:nvPr/>
        </p:nvSpPr>
        <p:spPr bwMode="auto">
          <a:xfrm>
            <a:off x="199136" y="638838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4" name="Date Placeholder 13"/>
          <p:cNvSpPr>
            <a:spLocks noGrp="1"/>
          </p:cNvSpPr>
          <p:nvPr>
            <p:ph type="dt" sz="half" idx="2"/>
          </p:nvPr>
        </p:nvSpPr>
        <p:spPr>
          <a:xfrm>
            <a:off x="7721600" y="6404984"/>
            <a:ext cx="4059936" cy="365760"/>
          </a:xfrm>
          <a:prstGeom prst="rect">
            <a:avLst/>
          </a:prstGeom>
        </p:spPr>
        <p:txBody>
          <a:bodyPr vert="horz"/>
          <a:lstStyle>
            <a:lvl1pPr algn="r" eaLnBrk="1" latinLnBrk="0" hangingPunct="1">
              <a:defRPr kumimoji="0" sz="1400">
                <a:solidFill>
                  <a:srgbClr val="FFFFFF"/>
                </a:solidFill>
              </a:defRPr>
            </a:lvl1pPr>
          </a:lstStyle>
          <a:p>
            <a:fld id="{0CDA8CEF-D296-433A-BBDF-4CEAAF87FB58}" type="datetime1">
              <a:rPr lang="en-US" smtClean="0"/>
              <a:pPr/>
              <a:t>17-Jul-24</a:t>
            </a:fld>
            <a:endParaRPr lang="en-US" dirty="0"/>
          </a:p>
        </p:txBody>
      </p:sp>
      <p:sp>
        <p:nvSpPr>
          <p:cNvPr id="3" name="Footer Placeholder 2"/>
          <p:cNvSpPr>
            <a:spLocks noGrp="1"/>
          </p:cNvSpPr>
          <p:nvPr>
            <p:ph type="ftr" sz="quarter" idx="3"/>
          </p:nvPr>
        </p:nvSpPr>
        <p:spPr>
          <a:xfrm>
            <a:off x="406400" y="6410848"/>
            <a:ext cx="47752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Straight Connector 9"/>
          <p:cNvSpPr>
            <a:spLocks noChangeShapeType="1"/>
          </p:cNvSpPr>
          <p:nvPr/>
        </p:nvSpPr>
        <p:spPr bwMode="auto">
          <a:xfrm>
            <a:off x="203200" y="1276743"/>
            <a:ext cx="1177747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2" name="Oval 11"/>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5" name="Oval 14"/>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3" name="Slide Number Placeholder 22"/>
          <p:cNvSpPr>
            <a:spLocks noGrp="1"/>
          </p:cNvSpPr>
          <p:nvPr>
            <p:ph type="sldNum" sz="quarter" idx="4"/>
          </p:nvPr>
        </p:nvSpPr>
        <p:spPr>
          <a:xfrm>
            <a:off x="5791200" y="1040176"/>
            <a:ext cx="6096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22" name="Title Placeholder 21"/>
          <p:cNvSpPr>
            <a:spLocks noGrp="1"/>
          </p:cNvSpPr>
          <p:nvPr>
            <p:ph type="title"/>
          </p:nvPr>
        </p:nvSpPr>
        <p:spPr>
          <a:xfrm>
            <a:off x="402336" y="228600"/>
            <a:ext cx="113792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02336" y="1524000"/>
            <a:ext cx="113792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extLst>
      <p:ext uri="{BB962C8B-B14F-4D97-AF65-F5344CB8AC3E}">
        <p14:creationId xmlns:p14="http://schemas.microsoft.com/office/powerpoint/2010/main" val="109467150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23651" y="321551"/>
            <a:ext cx="7192297" cy="690716"/>
          </a:xfrm>
        </p:spPr>
        <p:txBody>
          <a:bodyPr>
            <a:noAutofit/>
          </a:bodyPr>
          <a:lstStyle/>
          <a:p>
            <a:r>
              <a:rPr lang="it-IT" sz="2000" dirty="0"/>
              <a:t>Parameters used on revenue aproval for period 01.10.2024-30.09.20</a:t>
            </a:r>
            <a:r>
              <a:rPr lang="ro-RO" sz="2000" dirty="0"/>
              <a:t>2</a:t>
            </a:r>
            <a:r>
              <a:rPr lang="en-US" sz="2000" dirty="0"/>
              <a:t>5</a:t>
            </a:r>
            <a:endParaRPr lang="ro-RO" sz="2000" dirty="0"/>
          </a:p>
        </p:txBody>
      </p:sp>
      <p:sp>
        <p:nvSpPr>
          <p:cNvPr id="4" name="Content Placeholder 3"/>
          <p:cNvSpPr>
            <a:spLocks noGrp="1"/>
          </p:cNvSpPr>
          <p:nvPr>
            <p:ph sz="quarter" idx="1"/>
          </p:nvPr>
        </p:nvSpPr>
        <p:spPr>
          <a:xfrm>
            <a:off x="1825752" y="1295400"/>
            <a:ext cx="8503920" cy="4803648"/>
          </a:xfrm>
        </p:spPr>
        <p:txBody>
          <a:bodyPr>
            <a:normAutofit/>
          </a:bodyPr>
          <a:lstStyle/>
          <a:p>
            <a:pPr marL="0" indent="0">
              <a:buNone/>
            </a:pPr>
            <a:endParaRPr lang="en-US" sz="1200" i="1" u="sng" dirty="0"/>
          </a:p>
          <a:p>
            <a:pPr marL="0" indent="0">
              <a:buNone/>
            </a:pPr>
            <a:r>
              <a:rPr lang="en-US" sz="1200" i="1" u="sng" dirty="0"/>
              <a:t>Types of assets included in the RAB and their value calculated at the beginning of the </a:t>
            </a:r>
            <a:r>
              <a:rPr lang="ro-RO" sz="1200" i="1" u="sng" dirty="0" err="1"/>
              <a:t>fourth</a:t>
            </a:r>
            <a:r>
              <a:rPr lang="en-US" sz="1200" i="1" u="sng" dirty="0"/>
              <a:t> regulatory period, according to Annex </a:t>
            </a:r>
            <a:r>
              <a:rPr lang="ro-RO" sz="1200" i="1" u="sng" dirty="0"/>
              <a:t>1 </a:t>
            </a:r>
            <a:r>
              <a:rPr lang="en-GB" sz="1200" i="1" u="sng" dirty="0"/>
              <a:t>to ANRE Order</a:t>
            </a:r>
            <a:r>
              <a:rPr lang="ro-RO" sz="1200" i="1" u="sng" dirty="0"/>
              <a:t> 41/2019  </a:t>
            </a:r>
            <a:endParaRPr lang="ro-RO" sz="1200" dirty="0"/>
          </a:p>
          <a:p>
            <a:pPr marL="0" indent="0">
              <a:buNone/>
            </a:pPr>
            <a:endParaRPr lang="ro-RO" sz="1600" dirty="0"/>
          </a:p>
        </p:txBody>
      </p:sp>
      <p:graphicFrame>
        <p:nvGraphicFramePr>
          <p:cNvPr id="5" name="Table 4"/>
          <p:cNvGraphicFramePr>
            <a:graphicFrameLocks noGrp="1"/>
          </p:cNvGraphicFramePr>
          <p:nvPr>
            <p:extLst>
              <p:ext uri="{D42A27DB-BD31-4B8C-83A1-F6EECF244321}">
                <p14:modId xmlns:p14="http://schemas.microsoft.com/office/powerpoint/2010/main" val="675132851"/>
              </p:ext>
            </p:extLst>
          </p:nvPr>
        </p:nvGraphicFramePr>
        <p:xfrm>
          <a:off x="2285998" y="2054221"/>
          <a:ext cx="7467601" cy="4281915"/>
        </p:xfrm>
        <a:graphic>
          <a:graphicData uri="http://schemas.openxmlformats.org/drawingml/2006/table">
            <a:tbl>
              <a:tblPr firstRow="1" firstCol="1" bandRow="1">
                <a:tableStyleId>{F5AB1C69-6EDB-4FF4-983F-18BD219EF322}</a:tableStyleId>
              </a:tblPr>
              <a:tblGrid>
                <a:gridCol w="1354198">
                  <a:extLst>
                    <a:ext uri="{9D8B030D-6E8A-4147-A177-3AD203B41FA5}">
                      <a16:colId xmlns:a16="http://schemas.microsoft.com/office/drawing/2014/main" val="20000"/>
                    </a:ext>
                  </a:extLst>
                </a:gridCol>
                <a:gridCol w="4284602">
                  <a:extLst>
                    <a:ext uri="{9D8B030D-6E8A-4147-A177-3AD203B41FA5}">
                      <a16:colId xmlns:a16="http://schemas.microsoft.com/office/drawing/2014/main" val="20001"/>
                    </a:ext>
                  </a:extLst>
                </a:gridCol>
                <a:gridCol w="1828801">
                  <a:extLst>
                    <a:ext uri="{9D8B030D-6E8A-4147-A177-3AD203B41FA5}">
                      <a16:colId xmlns:a16="http://schemas.microsoft.com/office/drawing/2014/main" val="20002"/>
                    </a:ext>
                  </a:extLst>
                </a:gridCol>
              </a:tblGrid>
              <a:tr h="457200">
                <a:tc gridSpan="2">
                  <a:txBody>
                    <a:bodyPr/>
                    <a:lstStyle/>
                    <a:p>
                      <a:pPr algn="ctr">
                        <a:lnSpc>
                          <a:spcPct val="115000"/>
                        </a:lnSpc>
                        <a:spcAft>
                          <a:spcPts val="600"/>
                        </a:spcAft>
                      </a:pPr>
                      <a:r>
                        <a:rPr lang="en-GB" sz="800" dirty="0">
                          <a:effectLst/>
                        </a:rPr>
                        <a:t>Tangible</a:t>
                      </a:r>
                      <a:r>
                        <a:rPr lang="en-GB" sz="800" baseline="0" dirty="0">
                          <a:effectLst/>
                        </a:rPr>
                        <a:t>/intangible assets</a:t>
                      </a:r>
                      <a:endParaRPr lang="ro-RO" sz="700" dirty="0">
                        <a:effectLst/>
                        <a:latin typeface="Calibri"/>
                        <a:ea typeface="Calibri"/>
                        <a:cs typeface="Times New Roman"/>
                      </a:endParaRPr>
                    </a:p>
                  </a:txBody>
                  <a:tcPr marL="46169" marR="46169" marT="0" marB="0" anchor="ctr"/>
                </a:tc>
                <a:tc hMerge="1">
                  <a:txBody>
                    <a:bodyPr/>
                    <a:lstStyle/>
                    <a:p>
                      <a:endParaRPr lang="ro-RO"/>
                    </a:p>
                  </a:txBody>
                  <a:tcPr/>
                </a:tc>
                <a:tc>
                  <a:txBody>
                    <a:bodyPr/>
                    <a:lstStyle/>
                    <a:p>
                      <a:pPr algn="ctr">
                        <a:lnSpc>
                          <a:spcPct val="115000"/>
                        </a:lnSpc>
                        <a:spcAft>
                          <a:spcPts val="600"/>
                        </a:spcAft>
                      </a:pPr>
                      <a:r>
                        <a:rPr lang="en-GB" sz="800" dirty="0">
                          <a:effectLst/>
                        </a:rPr>
                        <a:t>Regulated value related to the gas transmission activity</a:t>
                      </a:r>
                      <a:r>
                        <a:rPr lang="ro-RO" sz="800" dirty="0">
                          <a:effectLst/>
                        </a:rPr>
                        <a:t> (</a:t>
                      </a:r>
                      <a:r>
                        <a:rPr lang="en-GB" sz="800" dirty="0">
                          <a:effectLst/>
                        </a:rPr>
                        <a:t>RON</a:t>
                      </a:r>
                      <a:r>
                        <a:rPr lang="ro-RO" sz="800" dirty="0">
                          <a:effectLst/>
                        </a:rPr>
                        <a:t>)</a:t>
                      </a:r>
                      <a:endParaRPr lang="ro-RO" sz="700" dirty="0">
                        <a:effectLst/>
                        <a:latin typeface="Calibri"/>
                        <a:ea typeface="Calibri"/>
                        <a:cs typeface="Times New Roman"/>
                      </a:endParaRPr>
                    </a:p>
                  </a:txBody>
                  <a:tcPr marL="46169" marR="46169" marT="0" marB="0" anchor="ctr"/>
                </a:tc>
                <a:extLst>
                  <a:ext uri="{0D108BD9-81ED-4DB2-BD59-A6C34878D82A}">
                    <a16:rowId xmlns:a16="http://schemas.microsoft.com/office/drawing/2014/main" val="10000"/>
                  </a:ext>
                </a:extLst>
              </a:tr>
              <a:tr h="209896">
                <a:tc>
                  <a:txBody>
                    <a:bodyPr/>
                    <a:lstStyle/>
                    <a:p>
                      <a:pPr algn="ctr">
                        <a:lnSpc>
                          <a:spcPct val="115000"/>
                        </a:lnSpc>
                        <a:spcAft>
                          <a:spcPts val="600"/>
                        </a:spcAft>
                      </a:pPr>
                      <a:r>
                        <a:rPr lang="ro-RO" sz="800" dirty="0">
                          <a:effectLst/>
                        </a:rPr>
                        <a:t>Gr</a:t>
                      </a:r>
                      <a:r>
                        <a:rPr lang="en-GB" sz="800" dirty="0">
                          <a:effectLst/>
                        </a:rPr>
                        <a:t>oup</a:t>
                      </a:r>
                      <a:r>
                        <a:rPr lang="ro-RO" sz="800" dirty="0">
                          <a:effectLst/>
                        </a:rPr>
                        <a:t> 1</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en-GB" sz="800" dirty="0">
                          <a:effectLst/>
                        </a:rPr>
                        <a:t>Constructions</a:t>
                      </a:r>
                      <a:endParaRPr lang="ro-RO" sz="700" dirty="0">
                        <a:effectLst/>
                        <a:latin typeface="Calibri"/>
                        <a:ea typeface="Calibri"/>
                        <a:cs typeface="Times New Roman"/>
                      </a:endParaRPr>
                    </a:p>
                  </a:txBody>
                  <a:tcPr marL="46169" marR="46169" marT="0" marB="0" anchor="ctr"/>
                </a:tc>
                <a:tc>
                  <a:txBody>
                    <a:bodyPr/>
                    <a:lstStyle/>
                    <a:p>
                      <a:pPr algn="r" fontAlgn="b"/>
                      <a:r>
                        <a:rPr lang="en-US" sz="1100" b="1" i="0" u="none" strike="noStrike" dirty="0">
                          <a:solidFill>
                            <a:srgbClr val="000000"/>
                          </a:solidFill>
                          <a:effectLst/>
                          <a:latin typeface="Calibri" panose="020F0502020204030204" pitchFamily="34" charset="0"/>
                        </a:rPr>
                        <a:t>5.825.740.863,23</a:t>
                      </a:r>
                    </a:p>
                  </a:txBody>
                  <a:tcPr marL="7620" marR="7620" marT="7620" marB="0" anchor="b"/>
                </a:tc>
                <a:extLst>
                  <a:ext uri="{0D108BD9-81ED-4DB2-BD59-A6C34878D82A}">
                    <a16:rowId xmlns:a16="http://schemas.microsoft.com/office/drawing/2014/main" val="10001"/>
                  </a:ext>
                </a:extLst>
              </a:tr>
              <a:tr h="141584">
                <a:tc>
                  <a:txBody>
                    <a:bodyPr/>
                    <a:lstStyle/>
                    <a:p>
                      <a:pPr algn="ctr">
                        <a:lnSpc>
                          <a:spcPct val="115000"/>
                        </a:lnSpc>
                        <a:spcAft>
                          <a:spcPts val="600"/>
                        </a:spcAft>
                      </a:pPr>
                      <a:r>
                        <a:rPr lang="ro-RO" sz="800" dirty="0">
                          <a:effectLst/>
                        </a:rPr>
                        <a:t>Subgr</a:t>
                      </a:r>
                      <a:r>
                        <a:rPr lang="en-GB" sz="800" dirty="0">
                          <a:effectLst/>
                        </a:rPr>
                        <a:t>oup</a:t>
                      </a:r>
                      <a:r>
                        <a:rPr lang="ro-RO" sz="800" dirty="0">
                          <a:effectLst/>
                        </a:rPr>
                        <a:t> 1.1</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en-GB" sz="800" dirty="0">
                          <a:effectLst/>
                        </a:rPr>
                        <a:t>Buildings</a:t>
                      </a:r>
                      <a:endParaRPr lang="ro-RO" sz="700" dirty="0">
                        <a:effectLst/>
                        <a:latin typeface="Calibri"/>
                        <a:ea typeface="Calibri"/>
                        <a:cs typeface="Times New Roman"/>
                      </a:endParaRPr>
                    </a:p>
                  </a:txBody>
                  <a:tcPr marL="46169" marR="46169" marT="0" marB="0" anchor="ctr"/>
                </a:tc>
                <a:tc>
                  <a:txBody>
                    <a:bodyPr/>
                    <a:lstStyle/>
                    <a:p>
                      <a:pPr algn="r" fontAlgn="b"/>
                      <a:r>
                        <a:rPr lang="en-US" sz="1100" b="0" i="0" u="none" strike="noStrike" dirty="0">
                          <a:solidFill>
                            <a:srgbClr val="000000"/>
                          </a:solidFill>
                          <a:effectLst/>
                          <a:latin typeface="Calibri" panose="020F0502020204030204" pitchFamily="34" charset="0"/>
                        </a:rPr>
                        <a:t>136.727.346,97</a:t>
                      </a:r>
                    </a:p>
                  </a:txBody>
                  <a:tcPr marL="7620" marR="7620" marT="7620" marB="0" anchor="b"/>
                </a:tc>
                <a:extLst>
                  <a:ext uri="{0D108BD9-81ED-4DB2-BD59-A6C34878D82A}">
                    <a16:rowId xmlns:a16="http://schemas.microsoft.com/office/drawing/2014/main" val="10002"/>
                  </a:ext>
                </a:extLst>
              </a:tr>
              <a:tr h="141584">
                <a:tc>
                  <a:txBody>
                    <a:bodyPr/>
                    <a:lstStyle/>
                    <a:p>
                      <a:pPr algn="ctr">
                        <a:lnSpc>
                          <a:spcPct val="115000"/>
                        </a:lnSpc>
                        <a:spcAft>
                          <a:spcPts val="600"/>
                        </a:spcAft>
                      </a:pPr>
                      <a:r>
                        <a:rPr lang="ro-RO" sz="800" dirty="0">
                          <a:effectLst/>
                        </a:rPr>
                        <a:t>Subgr</a:t>
                      </a:r>
                      <a:r>
                        <a:rPr lang="en-GB" sz="800" dirty="0">
                          <a:effectLst/>
                        </a:rPr>
                        <a:t>oup</a:t>
                      </a:r>
                      <a:r>
                        <a:rPr lang="ro-RO" sz="800" dirty="0">
                          <a:effectLst/>
                        </a:rPr>
                        <a:t>  1.2</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en-GB" sz="800" dirty="0">
                          <a:effectLst/>
                        </a:rPr>
                        <a:t>Light constructions</a:t>
                      </a:r>
                      <a:endParaRPr lang="ro-RO" sz="700" dirty="0">
                        <a:effectLst/>
                        <a:latin typeface="Calibri"/>
                        <a:ea typeface="Calibri"/>
                        <a:cs typeface="Times New Roman"/>
                      </a:endParaRPr>
                    </a:p>
                  </a:txBody>
                  <a:tcPr marL="46169" marR="46169" marT="0" marB="0" anchor="ctr"/>
                </a:tc>
                <a:tc>
                  <a:txBody>
                    <a:bodyPr/>
                    <a:lstStyle/>
                    <a:p>
                      <a:pPr algn="r" fontAlgn="b"/>
                      <a:r>
                        <a:rPr lang="en-US" sz="1100" b="0" i="0" u="none" strike="noStrike" dirty="0">
                          <a:solidFill>
                            <a:srgbClr val="000000"/>
                          </a:solidFill>
                          <a:effectLst/>
                          <a:latin typeface="Calibri" panose="020F0502020204030204" pitchFamily="34" charset="0"/>
                        </a:rPr>
                        <a:t>20.407.086,56</a:t>
                      </a:r>
                    </a:p>
                  </a:txBody>
                  <a:tcPr marL="7620" marR="7620" marT="7620" marB="0" anchor="b"/>
                </a:tc>
                <a:extLst>
                  <a:ext uri="{0D108BD9-81ED-4DB2-BD59-A6C34878D82A}">
                    <a16:rowId xmlns:a16="http://schemas.microsoft.com/office/drawing/2014/main" val="10003"/>
                  </a:ext>
                </a:extLst>
              </a:tr>
              <a:tr h="141584">
                <a:tc>
                  <a:txBody>
                    <a:bodyPr/>
                    <a:lstStyle/>
                    <a:p>
                      <a:pPr algn="ctr">
                        <a:lnSpc>
                          <a:spcPct val="115000"/>
                        </a:lnSpc>
                        <a:spcAft>
                          <a:spcPts val="600"/>
                        </a:spcAft>
                      </a:pPr>
                      <a:r>
                        <a:rPr lang="ro-RO" sz="800" dirty="0">
                          <a:effectLst/>
                        </a:rPr>
                        <a:t>Subgr</a:t>
                      </a:r>
                      <a:r>
                        <a:rPr lang="en-GB" sz="800" dirty="0">
                          <a:effectLst/>
                        </a:rPr>
                        <a:t>oup</a:t>
                      </a:r>
                      <a:r>
                        <a:rPr lang="ro-RO" sz="800" dirty="0">
                          <a:effectLst/>
                        </a:rPr>
                        <a:t>  1.3</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en-GB" sz="800" dirty="0">
                          <a:effectLst/>
                        </a:rPr>
                        <a:t>Main pipelines</a:t>
                      </a:r>
                      <a:endParaRPr lang="ro-RO" sz="700" dirty="0">
                        <a:effectLst/>
                        <a:latin typeface="Calibri"/>
                        <a:ea typeface="Calibri"/>
                        <a:cs typeface="Times New Roman"/>
                      </a:endParaRPr>
                    </a:p>
                  </a:txBody>
                  <a:tcPr marL="46169" marR="46169" marT="0" marB="0" anchor="ctr"/>
                </a:tc>
                <a:tc>
                  <a:txBody>
                    <a:bodyPr/>
                    <a:lstStyle/>
                    <a:p>
                      <a:pPr algn="r" fontAlgn="b"/>
                      <a:r>
                        <a:rPr lang="en-US" sz="1100" b="0" i="0" u="none" strike="noStrike" dirty="0">
                          <a:solidFill>
                            <a:srgbClr val="000000"/>
                          </a:solidFill>
                          <a:effectLst/>
                          <a:latin typeface="Calibri" panose="020F0502020204030204" pitchFamily="34" charset="0"/>
                        </a:rPr>
                        <a:t>5.272.902.706,36</a:t>
                      </a:r>
                    </a:p>
                  </a:txBody>
                  <a:tcPr marL="7620" marR="7620" marT="7620" marB="0" anchor="b"/>
                </a:tc>
                <a:extLst>
                  <a:ext uri="{0D108BD9-81ED-4DB2-BD59-A6C34878D82A}">
                    <a16:rowId xmlns:a16="http://schemas.microsoft.com/office/drawing/2014/main" val="10004"/>
                  </a:ext>
                </a:extLst>
              </a:tr>
              <a:tr h="283167">
                <a:tc>
                  <a:txBody>
                    <a:bodyPr/>
                    <a:lstStyle/>
                    <a:p>
                      <a:pPr algn="ctr">
                        <a:lnSpc>
                          <a:spcPct val="115000"/>
                        </a:lnSpc>
                        <a:spcAft>
                          <a:spcPts val="600"/>
                        </a:spcAft>
                      </a:pPr>
                      <a:r>
                        <a:rPr lang="ro-RO" sz="800" dirty="0">
                          <a:effectLst/>
                        </a:rPr>
                        <a:t>Subgr</a:t>
                      </a:r>
                      <a:r>
                        <a:rPr lang="en-GB" sz="800" dirty="0">
                          <a:effectLst/>
                        </a:rPr>
                        <a:t>oup</a:t>
                      </a:r>
                      <a:r>
                        <a:rPr lang="ro-RO" sz="800" dirty="0">
                          <a:effectLst/>
                        </a:rPr>
                        <a:t> 1.4</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en-GB" sz="800" dirty="0">
                          <a:effectLst/>
                        </a:rPr>
                        <a:t>Wells for injection/extraction of gas from underground storages</a:t>
                      </a:r>
                      <a:endParaRPr lang="ro-RO" sz="700" dirty="0">
                        <a:effectLst/>
                        <a:latin typeface="Calibri"/>
                        <a:ea typeface="Calibri"/>
                        <a:cs typeface="Times New Roman"/>
                      </a:endParaRPr>
                    </a:p>
                  </a:txBody>
                  <a:tcPr marL="46169" marR="46169" marT="0" marB="0" anchor="ctr"/>
                </a:tc>
                <a:tc>
                  <a:txBody>
                    <a:bodyPr/>
                    <a:lstStyle/>
                    <a:p>
                      <a:pPr algn="r" fontAlgn="b"/>
                      <a:r>
                        <a:rPr lang="en-US" sz="1100" b="0" i="0" u="none" strike="noStrike" dirty="0">
                          <a:solidFill>
                            <a:srgbClr val="000000"/>
                          </a:solidFill>
                          <a:effectLst/>
                          <a:latin typeface="Calibri" panose="020F0502020204030204" pitchFamily="34" charset="0"/>
                        </a:rPr>
                        <a:t>2.597.767,80</a:t>
                      </a:r>
                    </a:p>
                  </a:txBody>
                  <a:tcPr marL="7620" marR="7620" marT="7620" marB="0" anchor="b"/>
                </a:tc>
                <a:extLst>
                  <a:ext uri="{0D108BD9-81ED-4DB2-BD59-A6C34878D82A}">
                    <a16:rowId xmlns:a16="http://schemas.microsoft.com/office/drawing/2014/main" val="10005"/>
                  </a:ext>
                </a:extLst>
              </a:tr>
              <a:tr h="141584">
                <a:tc>
                  <a:txBody>
                    <a:bodyPr/>
                    <a:lstStyle/>
                    <a:p>
                      <a:pPr algn="ctr">
                        <a:lnSpc>
                          <a:spcPct val="115000"/>
                        </a:lnSpc>
                        <a:spcAft>
                          <a:spcPts val="600"/>
                        </a:spcAft>
                      </a:pPr>
                      <a:r>
                        <a:rPr lang="ro-RO" sz="800" dirty="0">
                          <a:effectLst/>
                        </a:rPr>
                        <a:t>Subgr</a:t>
                      </a:r>
                      <a:r>
                        <a:rPr lang="en-GB" sz="800" dirty="0">
                          <a:effectLst/>
                        </a:rPr>
                        <a:t>oup</a:t>
                      </a:r>
                      <a:r>
                        <a:rPr lang="ro-RO" sz="800" dirty="0">
                          <a:effectLst/>
                        </a:rPr>
                        <a:t> 1.5</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en-GB" sz="800" dirty="0">
                          <a:effectLst/>
                        </a:rPr>
                        <a:t>Steel distribution pipelines</a:t>
                      </a:r>
                      <a:endParaRPr lang="ro-RO" sz="700" dirty="0">
                        <a:effectLst/>
                        <a:latin typeface="Calibri"/>
                        <a:ea typeface="Calibri"/>
                        <a:cs typeface="Times New Roman"/>
                      </a:endParaRPr>
                    </a:p>
                  </a:txBody>
                  <a:tcPr marL="46169" marR="46169" marT="0" marB="0" anchor="ctr"/>
                </a:tc>
                <a:tc>
                  <a:txBody>
                    <a:bodyPr/>
                    <a:lstStyle/>
                    <a:p>
                      <a:pPr algn="r" fontAlgn="b"/>
                      <a:r>
                        <a:rPr lang="en-US" sz="1100" b="0" i="0" u="none" strike="noStrike" dirty="0">
                          <a:solidFill>
                            <a:srgbClr val="000000"/>
                          </a:solidFill>
                          <a:effectLst/>
                          <a:latin typeface="Calibri" panose="020F0502020204030204" pitchFamily="34" charset="0"/>
                        </a:rPr>
                        <a:t>4.508.530,61</a:t>
                      </a:r>
                    </a:p>
                  </a:txBody>
                  <a:tcPr marL="7620" marR="7620" marT="7620" marB="0" anchor="b"/>
                </a:tc>
                <a:extLst>
                  <a:ext uri="{0D108BD9-81ED-4DB2-BD59-A6C34878D82A}">
                    <a16:rowId xmlns:a16="http://schemas.microsoft.com/office/drawing/2014/main" val="10006"/>
                  </a:ext>
                </a:extLst>
              </a:tr>
              <a:tr h="141584">
                <a:tc>
                  <a:txBody>
                    <a:bodyPr/>
                    <a:lstStyle/>
                    <a:p>
                      <a:pPr algn="ctr">
                        <a:lnSpc>
                          <a:spcPct val="115000"/>
                        </a:lnSpc>
                        <a:spcAft>
                          <a:spcPts val="600"/>
                        </a:spcAft>
                      </a:pPr>
                      <a:r>
                        <a:rPr lang="ro-RO" sz="800" dirty="0">
                          <a:effectLst/>
                        </a:rPr>
                        <a:t>Subgr</a:t>
                      </a:r>
                      <a:r>
                        <a:rPr lang="en-GB" sz="800" dirty="0">
                          <a:effectLst/>
                        </a:rPr>
                        <a:t>oup</a:t>
                      </a:r>
                      <a:r>
                        <a:rPr lang="ro-RO" sz="800" dirty="0">
                          <a:effectLst/>
                        </a:rPr>
                        <a:t> 1.6</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en-GB" sz="800" dirty="0">
                          <a:effectLst/>
                        </a:rPr>
                        <a:t>Polyethylene distribution pipelines</a:t>
                      </a:r>
                      <a:endParaRPr lang="ro-RO" sz="700" dirty="0">
                        <a:effectLst/>
                        <a:latin typeface="Calibri"/>
                        <a:ea typeface="Calibri"/>
                        <a:cs typeface="Times New Roman"/>
                      </a:endParaRPr>
                    </a:p>
                  </a:txBody>
                  <a:tcPr marL="46169" marR="46169" marT="0" marB="0" anchor="ctr"/>
                </a:tc>
                <a:tc>
                  <a:txBody>
                    <a:bodyPr/>
                    <a:lstStyle/>
                    <a:p>
                      <a:pPr algn="r" fontAlgn="b"/>
                      <a:r>
                        <a:rPr lang="en-US" sz="1100" b="0" i="0" u="none" strike="noStrike" dirty="0">
                          <a:solidFill>
                            <a:srgbClr val="000000"/>
                          </a:solidFill>
                          <a:effectLst/>
                          <a:latin typeface="Calibri" panose="020F0502020204030204" pitchFamily="34" charset="0"/>
                        </a:rPr>
                        <a:t>2.007,22</a:t>
                      </a:r>
                    </a:p>
                  </a:txBody>
                  <a:tcPr marL="7620" marR="7620" marT="7620" marB="0" anchor="b"/>
                </a:tc>
                <a:extLst>
                  <a:ext uri="{0D108BD9-81ED-4DB2-BD59-A6C34878D82A}">
                    <a16:rowId xmlns:a16="http://schemas.microsoft.com/office/drawing/2014/main" val="10007"/>
                  </a:ext>
                </a:extLst>
              </a:tr>
              <a:tr h="141584">
                <a:tc>
                  <a:txBody>
                    <a:bodyPr/>
                    <a:lstStyle/>
                    <a:p>
                      <a:pPr algn="ctr">
                        <a:lnSpc>
                          <a:spcPct val="115000"/>
                        </a:lnSpc>
                        <a:spcAft>
                          <a:spcPts val="600"/>
                        </a:spcAft>
                      </a:pPr>
                      <a:r>
                        <a:rPr lang="ro-RO" sz="800" dirty="0">
                          <a:effectLst/>
                        </a:rPr>
                        <a:t>Subgr</a:t>
                      </a:r>
                      <a:r>
                        <a:rPr lang="en-GB" sz="800" dirty="0">
                          <a:effectLst/>
                        </a:rPr>
                        <a:t>oup</a:t>
                      </a:r>
                      <a:r>
                        <a:rPr lang="ro-RO" sz="800" dirty="0">
                          <a:effectLst/>
                        </a:rPr>
                        <a:t> 1.7</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en-GB" sz="800" dirty="0">
                          <a:effectLst/>
                        </a:rPr>
                        <a:t>Other constructions</a:t>
                      </a:r>
                      <a:endParaRPr lang="ro-RO" sz="700" dirty="0">
                        <a:effectLst/>
                        <a:latin typeface="Calibri"/>
                        <a:ea typeface="Calibri"/>
                        <a:cs typeface="Times New Roman"/>
                      </a:endParaRPr>
                    </a:p>
                  </a:txBody>
                  <a:tcPr marL="46169" marR="46169" marT="0" marB="0" anchor="ctr"/>
                </a:tc>
                <a:tc>
                  <a:txBody>
                    <a:bodyPr/>
                    <a:lstStyle/>
                    <a:p>
                      <a:pPr algn="r" fontAlgn="b"/>
                      <a:r>
                        <a:rPr lang="en-US" sz="1100" b="0" i="0" u="none" strike="noStrike" dirty="0">
                          <a:solidFill>
                            <a:srgbClr val="000000"/>
                          </a:solidFill>
                          <a:effectLst/>
                          <a:latin typeface="Calibri" panose="020F0502020204030204" pitchFamily="34" charset="0"/>
                        </a:rPr>
                        <a:t>388.595.417,71</a:t>
                      </a:r>
                    </a:p>
                  </a:txBody>
                  <a:tcPr marL="7620" marR="7620" marT="7620" marB="0" anchor="b"/>
                </a:tc>
                <a:extLst>
                  <a:ext uri="{0D108BD9-81ED-4DB2-BD59-A6C34878D82A}">
                    <a16:rowId xmlns:a16="http://schemas.microsoft.com/office/drawing/2014/main" val="10008"/>
                  </a:ext>
                </a:extLst>
              </a:tr>
              <a:tr h="283167">
                <a:tc>
                  <a:txBody>
                    <a:bodyPr/>
                    <a:lstStyle/>
                    <a:p>
                      <a:pPr algn="ctr">
                        <a:lnSpc>
                          <a:spcPct val="115000"/>
                        </a:lnSpc>
                        <a:spcAft>
                          <a:spcPts val="600"/>
                        </a:spcAft>
                      </a:pPr>
                      <a:r>
                        <a:rPr lang="ro-RO" sz="800" dirty="0">
                          <a:effectLst/>
                        </a:rPr>
                        <a:t>Gr</a:t>
                      </a:r>
                      <a:r>
                        <a:rPr lang="en-GB" sz="800" dirty="0">
                          <a:effectLst/>
                        </a:rPr>
                        <a:t>oup</a:t>
                      </a:r>
                      <a:r>
                        <a:rPr lang="ro-RO" sz="800" dirty="0">
                          <a:effectLst/>
                        </a:rPr>
                        <a:t>  2</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en-GB" sz="800" dirty="0">
                          <a:effectLst/>
                        </a:rPr>
                        <a:t>Technological equipment</a:t>
                      </a:r>
                      <a:r>
                        <a:rPr lang="ro-RO" sz="800" dirty="0">
                          <a:effectLst/>
                        </a:rPr>
                        <a:t>, ma</a:t>
                      </a:r>
                      <a:r>
                        <a:rPr lang="en-GB" sz="800" dirty="0">
                          <a:effectLst/>
                        </a:rPr>
                        <a:t>chinery and work equipment</a:t>
                      </a:r>
                      <a:endParaRPr lang="ro-RO" sz="700" dirty="0">
                        <a:effectLst/>
                        <a:latin typeface="Calibri"/>
                        <a:ea typeface="Calibri"/>
                        <a:cs typeface="Times New Roman"/>
                      </a:endParaRPr>
                    </a:p>
                  </a:txBody>
                  <a:tcPr marL="46169" marR="46169" marT="0" marB="0" anchor="ctr"/>
                </a:tc>
                <a:tc>
                  <a:txBody>
                    <a:bodyPr/>
                    <a:lstStyle/>
                    <a:p>
                      <a:pPr algn="r" fontAlgn="b"/>
                      <a:r>
                        <a:rPr lang="en-US" sz="1100" b="1" i="0" u="none" strike="noStrike" dirty="0">
                          <a:solidFill>
                            <a:srgbClr val="000000"/>
                          </a:solidFill>
                          <a:effectLst/>
                          <a:latin typeface="Calibri" panose="020F0502020204030204" pitchFamily="34" charset="0"/>
                        </a:rPr>
                        <a:t>325.880.205,35</a:t>
                      </a:r>
                    </a:p>
                  </a:txBody>
                  <a:tcPr marL="7620" marR="7620" marT="7620" marB="0" anchor="b"/>
                </a:tc>
                <a:extLst>
                  <a:ext uri="{0D108BD9-81ED-4DB2-BD59-A6C34878D82A}">
                    <a16:rowId xmlns:a16="http://schemas.microsoft.com/office/drawing/2014/main" val="10009"/>
                  </a:ext>
                </a:extLst>
              </a:tr>
              <a:tr h="283167">
                <a:tc>
                  <a:txBody>
                    <a:bodyPr/>
                    <a:lstStyle/>
                    <a:p>
                      <a:pPr algn="ctr">
                        <a:lnSpc>
                          <a:spcPct val="115000"/>
                        </a:lnSpc>
                        <a:spcAft>
                          <a:spcPts val="600"/>
                        </a:spcAft>
                      </a:pPr>
                      <a:r>
                        <a:rPr lang="ro-RO" sz="800" dirty="0">
                          <a:effectLst/>
                        </a:rPr>
                        <a:t>Gr</a:t>
                      </a:r>
                      <a:r>
                        <a:rPr lang="en-GB" sz="800" dirty="0">
                          <a:effectLst/>
                        </a:rPr>
                        <a:t>oup</a:t>
                      </a:r>
                      <a:r>
                        <a:rPr lang="ro-RO" sz="800" dirty="0">
                          <a:effectLst/>
                        </a:rPr>
                        <a:t>  3</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en-GB" sz="800" dirty="0">
                          <a:effectLst/>
                        </a:rPr>
                        <a:t>Measuring, control and regulation devices and installations</a:t>
                      </a:r>
                      <a:endParaRPr lang="ro-RO" sz="700" dirty="0">
                        <a:effectLst/>
                        <a:latin typeface="Calibri"/>
                        <a:ea typeface="Calibri"/>
                        <a:cs typeface="Times New Roman"/>
                      </a:endParaRPr>
                    </a:p>
                  </a:txBody>
                  <a:tcPr marL="46169" marR="46169" marT="0" marB="0" anchor="ctr"/>
                </a:tc>
                <a:tc>
                  <a:txBody>
                    <a:bodyPr/>
                    <a:lstStyle/>
                    <a:p>
                      <a:pPr algn="r" fontAlgn="b"/>
                      <a:r>
                        <a:rPr lang="en-US" sz="1100" b="1" i="0" u="none" strike="noStrike" dirty="0">
                          <a:solidFill>
                            <a:srgbClr val="000000"/>
                          </a:solidFill>
                          <a:effectLst/>
                          <a:latin typeface="Calibri" panose="020F0502020204030204" pitchFamily="34" charset="0"/>
                        </a:rPr>
                        <a:t>148.975.972,04</a:t>
                      </a:r>
                    </a:p>
                  </a:txBody>
                  <a:tcPr marL="7620" marR="7620" marT="7620" marB="0" anchor="b"/>
                </a:tc>
                <a:extLst>
                  <a:ext uri="{0D108BD9-81ED-4DB2-BD59-A6C34878D82A}">
                    <a16:rowId xmlns:a16="http://schemas.microsoft.com/office/drawing/2014/main" val="10010"/>
                  </a:ext>
                </a:extLst>
              </a:tr>
              <a:tr h="424751">
                <a:tc>
                  <a:txBody>
                    <a:bodyPr/>
                    <a:lstStyle/>
                    <a:p>
                      <a:pPr algn="ctr">
                        <a:lnSpc>
                          <a:spcPct val="115000"/>
                        </a:lnSpc>
                        <a:spcAft>
                          <a:spcPts val="600"/>
                        </a:spcAft>
                      </a:pPr>
                      <a:r>
                        <a:rPr lang="ro-RO" sz="800" dirty="0">
                          <a:effectLst/>
                        </a:rPr>
                        <a:t>Subgr</a:t>
                      </a:r>
                      <a:r>
                        <a:rPr lang="en-GB" sz="800" dirty="0">
                          <a:effectLst/>
                        </a:rPr>
                        <a:t>oup</a:t>
                      </a:r>
                      <a:r>
                        <a:rPr lang="ro-RO" sz="800" dirty="0">
                          <a:effectLst/>
                        </a:rPr>
                        <a:t> 3.1</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en-GB" sz="800" dirty="0">
                          <a:effectLst/>
                        </a:rPr>
                        <a:t>Diaphragm meters</a:t>
                      </a:r>
                      <a:r>
                        <a:rPr lang="ro-RO" sz="800" dirty="0">
                          <a:effectLst/>
                        </a:rPr>
                        <a:t>, </a:t>
                      </a:r>
                      <a:r>
                        <a:rPr lang="en-GB" sz="800" dirty="0">
                          <a:effectLst/>
                        </a:rPr>
                        <a:t>ultrasonic meters</a:t>
                      </a:r>
                      <a:r>
                        <a:rPr lang="ro-RO" sz="800" dirty="0">
                          <a:effectLst/>
                        </a:rPr>
                        <a:t>, </a:t>
                      </a:r>
                      <a:r>
                        <a:rPr lang="en-GB" sz="800" dirty="0">
                          <a:effectLst/>
                        </a:rPr>
                        <a:t>other deprimogenous</a:t>
                      </a:r>
                      <a:r>
                        <a:rPr lang="en-GB" sz="800" baseline="0" dirty="0">
                          <a:effectLst/>
                        </a:rPr>
                        <a:t> systems</a:t>
                      </a:r>
                      <a:endParaRPr lang="ro-RO" sz="700" dirty="0">
                        <a:effectLst/>
                        <a:latin typeface="Calibri"/>
                        <a:ea typeface="Calibri"/>
                        <a:cs typeface="Times New Roman"/>
                      </a:endParaRPr>
                    </a:p>
                  </a:txBody>
                  <a:tcPr marL="46169" marR="46169" marT="0" marB="0" anchor="ctr"/>
                </a:tc>
                <a:tc>
                  <a:txBody>
                    <a:bodyPr/>
                    <a:lstStyle/>
                    <a:p>
                      <a:pPr algn="r" fontAlgn="b"/>
                      <a:r>
                        <a:rPr lang="en-US" sz="1100" b="0" i="0" u="none" strike="noStrike" dirty="0">
                          <a:solidFill>
                            <a:srgbClr val="000000"/>
                          </a:solidFill>
                          <a:effectLst/>
                          <a:latin typeface="Calibri" panose="020F0502020204030204" pitchFamily="34" charset="0"/>
                        </a:rPr>
                        <a:t>4.443.466,09</a:t>
                      </a:r>
                    </a:p>
                  </a:txBody>
                  <a:tcPr marL="7620" marR="7620" marT="7620" marB="0" anchor="b"/>
                </a:tc>
                <a:extLst>
                  <a:ext uri="{0D108BD9-81ED-4DB2-BD59-A6C34878D82A}">
                    <a16:rowId xmlns:a16="http://schemas.microsoft.com/office/drawing/2014/main" val="10011"/>
                  </a:ext>
                </a:extLst>
              </a:tr>
              <a:tr h="169647">
                <a:tc>
                  <a:txBody>
                    <a:bodyPr/>
                    <a:lstStyle/>
                    <a:p>
                      <a:pPr algn="ctr">
                        <a:lnSpc>
                          <a:spcPct val="115000"/>
                        </a:lnSpc>
                        <a:spcAft>
                          <a:spcPts val="600"/>
                        </a:spcAft>
                      </a:pPr>
                      <a:r>
                        <a:rPr lang="ro-RO" sz="800" dirty="0">
                          <a:effectLst/>
                        </a:rPr>
                        <a:t>Subgr</a:t>
                      </a:r>
                      <a:r>
                        <a:rPr lang="en-GB" sz="800" dirty="0">
                          <a:effectLst/>
                        </a:rPr>
                        <a:t>oup</a:t>
                      </a:r>
                      <a:r>
                        <a:rPr lang="ro-RO" sz="800" dirty="0">
                          <a:effectLst/>
                        </a:rPr>
                        <a:t> 3.2</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en-GB" sz="800" dirty="0">
                          <a:effectLst/>
                        </a:rPr>
                        <a:t>Rotary pistons meter</a:t>
                      </a:r>
                      <a:r>
                        <a:rPr lang="ro-RO" sz="800" dirty="0">
                          <a:effectLst/>
                        </a:rPr>
                        <a:t>, </a:t>
                      </a:r>
                      <a:r>
                        <a:rPr lang="en-GB" sz="800" dirty="0">
                          <a:effectLst/>
                        </a:rPr>
                        <a:t>turbine meters</a:t>
                      </a:r>
                      <a:endParaRPr lang="ro-RO" sz="700" dirty="0">
                        <a:effectLst/>
                        <a:latin typeface="Calibri"/>
                        <a:ea typeface="Calibri"/>
                        <a:cs typeface="Times New Roman"/>
                      </a:endParaRPr>
                    </a:p>
                  </a:txBody>
                  <a:tcPr marL="46169" marR="46169" marT="0" marB="0" anchor="ctr"/>
                </a:tc>
                <a:tc>
                  <a:txBody>
                    <a:bodyPr/>
                    <a:lstStyle/>
                    <a:p>
                      <a:pPr algn="r" fontAlgn="b"/>
                      <a:r>
                        <a:rPr lang="en-US" sz="1100" b="0" i="0" u="none" strike="noStrike" dirty="0">
                          <a:solidFill>
                            <a:srgbClr val="000000"/>
                          </a:solidFill>
                          <a:effectLst/>
                          <a:latin typeface="Calibri" panose="020F0502020204030204" pitchFamily="34" charset="0"/>
                        </a:rPr>
                        <a:t>13.411.137,49</a:t>
                      </a:r>
                    </a:p>
                  </a:txBody>
                  <a:tcPr marL="7620" marR="7620" marT="7620" marB="0" anchor="b"/>
                </a:tc>
                <a:extLst>
                  <a:ext uri="{0D108BD9-81ED-4DB2-BD59-A6C34878D82A}">
                    <a16:rowId xmlns:a16="http://schemas.microsoft.com/office/drawing/2014/main" val="10012"/>
                  </a:ext>
                </a:extLst>
              </a:tr>
              <a:tr h="304800">
                <a:tc>
                  <a:txBody>
                    <a:bodyPr/>
                    <a:lstStyle/>
                    <a:p>
                      <a:pPr algn="ctr">
                        <a:lnSpc>
                          <a:spcPct val="115000"/>
                        </a:lnSpc>
                        <a:spcAft>
                          <a:spcPts val="600"/>
                        </a:spcAft>
                      </a:pPr>
                      <a:r>
                        <a:rPr lang="ro-RO" sz="800" dirty="0">
                          <a:effectLst/>
                        </a:rPr>
                        <a:t>Subgr</a:t>
                      </a:r>
                      <a:r>
                        <a:rPr lang="en-GB" sz="800" dirty="0">
                          <a:effectLst/>
                        </a:rPr>
                        <a:t>oup</a:t>
                      </a:r>
                      <a:r>
                        <a:rPr lang="ro-RO" sz="800" dirty="0">
                          <a:effectLst/>
                        </a:rPr>
                        <a:t> 3.3</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en-GB" sz="800" dirty="0">
                          <a:effectLst/>
                        </a:rPr>
                        <a:t>Electronic converters</a:t>
                      </a:r>
                      <a:r>
                        <a:rPr lang="ro-RO" sz="800" dirty="0">
                          <a:effectLst/>
                        </a:rPr>
                        <a:t>, </a:t>
                      </a:r>
                      <a:r>
                        <a:rPr lang="en-GB" sz="800" dirty="0">
                          <a:effectLst/>
                        </a:rPr>
                        <a:t>flow meters</a:t>
                      </a:r>
                      <a:r>
                        <a:rPr lang="ro-RO" sz="800" dirty="0">
                          <a:effectLst/>
                        </a:rPr>
                        <a:t>, </a:t>
                      </a:r>
                      <a:r>
                        <a:rPr lang="en-GB" sz="800" dirty="0">
                          <a:effectLst/>
                        </a:rPr>
                        <a:t>other measurement,</a:t>
                      </a:r>
                      <a:r>
                        <a:rPr lang="en-GB" sz="800" baseline="0" dirty="0">
                          <a:effectLst/>
                        </a:rPr>
                        <a:t> control and regulation </a:t>
                      </a:r>
                      <a:r>
                        <a:rPr lang="en-GB" sz="800" dirty="0">
                          <a:effectLst/>
                        </a:rPr>
                        <a:t>devices and installations </a:t>
                      </a:r>
                      <a:endParaRPr lang="ro-RO" sz="700" dirty="0">
                        <a:effectLst/>
                        <a:latin typeface="Calibri"/>
                        <a:ea typeface="Calibri"/>
                        <a:cs typeface="Times New Roman"/>
                      </a:endParaRPr>
                    </a:p>
                  </a:txBody>
                  <a:tcPr marL="46169" marR="46169" marT="0" marB="0" anchor="ctr"/>
                </a:tc>
                <a:tc>
                  <a:txBody>
                    <a:bodyPr/>
                    <a:lstStyle/>
                    <a:p>
                      <a:pPr algn="r" fontAlgn="b"/>
                      <a:r>
                        <a:rPr lang="en-US" sz="1100" b="0" i="0" u="none" strike="noStrike" dirty="0">
                          <a:solidFill>
                            <a:srgbClr val="000000"/>
                          </a:solidFill>
                          <a:effectLst/>
                          <a:latin typeface="Calibri" panose="020F0502020204030204" pitchFamily="34" charset="0"/>
                        </a:rPr>
                        <a:t>131.121.368,46</a:t>
                      </a:r>
                    </a:p>
                  </a:txBody>
                  <a:tcPr marL="7620" marR="7620" marT="7620" marB="0" anchor="b"/>
                </a:tc>
                <a:extLst>
                  <a:ext uri="{0D108BD9-81ED-4DB2-BD59-A6C34878D82A}">
                    <a16:rowId xmlns:a16="http://schemas.microsoft.com/office/drawing/2014/main" val="10013"/>
                  </a:ext>
                </a:extLst>
              </a:tr>
              <a:tr h="141584">
                <a:tc>
                  <a:txBody>
                    <a:bodyPr/>
                    <a:lstStyle/>
                    <a:p>
                      <a:pPr algn="ctr">
                        <a:lnSpc>
                          <a:spcPct val="115000"/>
                        </a:lnSpc>
                        <a:spcAft>
                          <a:spcPts val="600"/>
                        </a:spcAft>
                      </a:pPr>
                      <a:r>
                        <a:rPr lang="ro-RO" sz="800" dirty="0">
                          <a:effectLst/>
                        </a:rPr>
                        <a:t>Gr</a:t>
                      </a:r>
                      <a:r>
                        <a:rPr lang="en-GB" sz="800" dirty="0">
                          <a:effectLst/>
                        </a:rPr>
                        <a:t>oup</a:t>
                      </a:r>
                      <a:r>
                        <a:rPr lang="ro-RO" sz="800" dirty="0">
                          <a:effectLst/>
                        </a:rPr>
                        <a:t>  4</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en-GB" sz="800" dirty="0">
                          <a:effectLst/>
                        </a:rPr>
                        <a:t>Transportation</a:t>
                      </a:r>
                      <a:r>
                        <a:rPr lang="en-GB" sz="800" baseline="0" dirty="0">
                          <a:effectLst/>
                        </a:rPr>
                        <a:t> means</a:t>
                      </a:r>
                      <a:endParaRPr lang="ro-RO" sz="700" dirty="0">
                        <a:effectLst/>
                        <a:latin typeface="Calibri"/>
                        <a:ea typeface="Calibri"/>
                        <a:cs typeface="Times New Roman"/>
                      </a:endParaRPr>
                    </a:p>
                  </a:txBody>
                  <a:tcPr marL="46169" marR="46169" marT="0" marB="0" anchor="ctr"/>
                </a:tc>
                <a:tc>
                  <a:txBody>
                    <a:bodyPr/>
                    <a:lstStyle/>
                    <a:p>
                      <a:pPr algn="r" fontAlgn="b"/>
                      <a:r>
                        <a:rPr lang="en-US" sz="1100" b="1" i="0" u="none" strike="noStrike" dirty="0">
                          <a:solidFill>
                            <a:srgbClr val="000000"/>
                          </a:solidFill>
                          <a:effectLst/>
                          <a:latin typeface="Calibri" panose="020F0502020204030204" pitchFamily="34" charset="0"/>
                        </a:rPr>
                        <a:t>10.042.447,48</a:t>
                      </a:r>
                    </a:p>
                  </a:txBody>
                  <a:tcPr marL="7620" marR="7620" marT="7620" marB="0" anchor="b"/>
                </a:tc>
                <a:extLst>
                  <a:ext uri="{0D108BD9-81ED-4DB2-BD59-A6C34878D82A}">
                    <a16:rowId xmlns:a16="http://schemas.microsoft.com/office/drawing/2014/main" val="10014"/>
                  </a:ext>
                </a:extLst>
              </a:tr>
              <a:tr h="283167">
                <a:tc>
                  <a:txBody>
                    <a:bodyPr/>
                    <a:lstStyle/>
                    <a:p>
                      <a:pPr algn="ctr">
                        <a:lnSpc>
                          <a:spcPct val="115000"/>
                        </a:lnSpc>
                        <a:spcAft>
                          <a:spcPts val="600"/>
                        </a:spcAft>
                      </a:pPr>
                      <a:r>
                        <a:rPr lang="ro-RO" sz="800" dirty="0">
                          <a:effectLst/>
                        </a:rPr>
                        <a:t>Gr</a:t>
                      </a:r>
                      <a:r>
                        <a:rPr lang="en-GB" sz="800" dirty="0">
                          <a:effectLst/>
                        </a:rPr>
                        <a:t>oup</a:t>
                      </a:r>
                      <a:r>
                        <a:rPr lang="ro-RO" sz="800" dirty="0">
                          <a:effectLst/>
                        </a:rPr>
                        <a:t> 5</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en-GB" sz="800" dirty="0">
                          <a:effectLst/>
                        </a:rPr>
                        <a:t>Other tangible and intangible assets</a:t>
                      </a:r>
                      <a:endParaRPr lang="ro-RO" sz="700" dirty="0">
                        <a:effectLst/>
                        <a:latin typeface="Calibri"/>
                        <a:ea typeface="Calibri"/>
                        <a:cs typeface="Times New Roman"/>
                      </a:endParaRPr>
                    </a:p>
                  </a:txBody>
                  <a:tcPr marL="46169" marR="46169" marT="0" marB="0" anchor="ctr"/>
                </a:tc>
                <a:tc>
                  <a:txBody>
                    <a:bodyPr/>
                    <a:lstStyle/>
                    <a:p>
                      <a:pPr algn="r" fontAlgn="b"/>
                      <a:r>
                        <a:rPr lang="en-US" sz="1100" b="1" i="0" u="none" strike="noStrike" dirty="0">
                          <a:solidFill>
                            <a:srgbClr val="000000"/>
                          </a:solidFill>
                          <a:effectLst/>
                          <a:latin typeface="Calibri" panose="020F0502020204030204" pitchFamily="34" charset="0"/>
                        </a:rPr>
                        <a:t>84.245.824,39</a:t>
                      </a:r>
                    </a:p>
                  </a:txBody>
                  <a:tcPr marL="7620" marR="7620" marT="7620" marB="0" anchor="b"/>
                </a:tc>
                <a:extLst>
                  <a:ext uri="{0D108BD9-81ED-4DB2-BD59-A6C34878D82A}">
                    <a16:rowId xmlns:a16="http://schemas.microsoft.com/office/drawing/2014/main" val="10015"/>
                  </a:ext>
                </a:extLst>
              </a:tr>
              <a:tr h="141584">
                <a:tc>
                  <a:txBody>
                    <a:bodyPr/>
                    <a:lstStyle/>
                    <a:p>
                      <a:pPr algn="ctr">
                        <a:lnSpc>
                          <a:spcPct val="115000"/>
                        </a:lnSpc>
                        <a:spcAft>
                          <a:spcPts val="600"/>
                        </a:spcAft>
                      </a:pPr>
                      <a:r>
                        <a:rPr lang="ro-RO" sz="800" dirty="0">
                          <a:effectLst/>
                        </a:rPr>
                        <a:t>Gr</a:t>
                      </a:r>
                      <a:r>
                        <a:rPr lang="en-GB" sz="800" dirty="0">
                          <a:effectLst/>
                        </a:rPr>
                        <a:t>oup</a:t>
                      </a:r>
                      <a:r>
                        <a:rPr lang="ro-RO" sz="800" dirty="0">
                          <a:effectLst/>
                        </a:rPr>
                        <a:t> 6</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en-GB" sz="800" dirty="0">
                          <a:effectLst/>
                        </a:rPr>
                        <a:t>Lands</a:t>
                      </a:r>
                      <a:endParaRPr lang="ro-RO" sz="700" dirty="0">
                        <a:effectLst/>
                        <a:latin typeface="Calibri"/>
                        <a:ea typeface="Calibri"/>
                        <a:cs typeface="Times New Roman"/>
                      </a:endParaRPr>
                    </a:p>
                  </a:txBody>
                  <a:tcPr marL="46169" marR="46169" marT="0" marB="0" anchor="ctr"/>
                </a:tc>
                <a:tc>
                  <a:txBody>
                    <a:bodyPr/>
                    <a:lstStyle/>
                    <a:p>
                      <a:pPr algn="r" fontAlgn="b"/>
                      <a:r>
                        <a:rPr lang="en-US" sz="1100" b="1" i="0" u="none" strike="noStrike" dirty="0">
                          <a:solidFill>
                            <a:srgbClr val="000000"/>
                          </a:solidFill>
                          <a:effectLst/>
                          <a:latin typeface="Calibri" panose="020F0502020204030204" pitchFamily="34" charset="0"/>
                        </a:rPr>
                        <a:t>3.390.132,61</a:t>
                      </a:r>
                    </a:p>
                  </a:txBody>
                  <a:tcPr marL="7620" marR="7620" marT="7620" marB="0" anchor="b"/>
                </a:tc>
                <a:extLst>
                  <a:ext uri="{0D108BD9-81ED-4DB2-BD59-A6C34878D82A}">
                    <a16:rowId xmlns:a16="http://schemas.microsoft.com/office/drawing/2014/main" val="10016"/>
                  </a:ext>
                </a:extLst>
              </a:tr>
              <a:tr h="141584">
                <a:tc gridSpan="2">
                  <a:txBody>
                    <a:bodyPr/>
                    <a:lstStyle/>
                    <a:p>
                      <a:pPr algn="ctr">
                        <a:lnSpc>
                          <a:spcPct val="115000"/>
                        </a:lnSpc>
                        <a:spcAft>
                          <a:spcPts val="600"/>
                        </a:spcAft>
                      </a:pPr>
                      <a:r>
                        <a:rPr lang="ro-RO" sz="800" dirty="0">
                          <a:effectLst/>
                        </a:rPr>
                        <a:t>TOTAL</a:t>
                      </a:r>
                      <a:endParaRPr lang="ro-RO" sz="700" dirty="0">
                        <a:effectLst/>
                        <a:latin typeface="Calibri"/>
                        <a:ea typeface="Calibri"/>
                        <a:cs typeface="Times New Roman"/>
                      </a:endParaRPr>
                    </a:p>
                  </a:txBody>
                  <a:tcPr marL="46169" marR="46169" marT="0" marB="0" anchor="ctr"/>
                </a:tc>
                <a:tc hMerge="1">
                  <a:txBody>
                    <a:bodyPr/>
                    <a:lstStyle/>
                    <a:p>
                      <a:endParaRPr lang="ro-RO"/>
                    </a:p>
                  </a:txBody>
                  <a:tcPr/>
                </a:tc>
                <a:tc>
                  <a:txBody>
                    <a:bodyPr/>
                    <a:lstStyle/>
                    <a:p>
                      <a:pPr algn="r" fontAlgn="b"/>
                      <a:r>
                        <a:rPr lang="en-US" sz="1100" b="1" i="0" u="none" strike="noStrike" dirty="0">
                          <a:solidFill>
                            <a:srgbClr val="000000"/>
                          </a:solidFill>
                          <a:effectLst/>
                          <a:latin typeface="Calibri" panose="020F0502020204030204" pitchFamily="34" charset="0"/>
                        </a:rPr>
                        <a:t>6.398.275.445,11</a:t>
                      </a:r>
                    </a:p>
                  </a:txBody>
                  <a:tcPr marL="7620" marR="7620" marT="7620" marB="0" anchor="b"/>
                </a:tc>
                <a:extLst>
                  <a:ext uri="{0D108BD9-81ED-4DB2-BD59-A6C34878D82A}">
                    <a16:rowId xmlns:a16="http://schemas.microsoft.com/office/drawing/2014/main" val="10017"/>
                  </a:ext>
                </a:extLst>
              </a:tr>
            </a:tbl>
          </a:graphicData>
        </a:graphic>
      </p:graphicFrame>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230466" y="261467"/>
            <a:ext cx="1227035" cy="4676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35706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2480" y="294333"/>
            <a:ext cx="7647039" cy="644013"/>
          </a:xfrm>
        </p:spPr>
        <p:txBody>
          <a:bodyPr>
            <a:normAutofit fontScale="90000"/>
          </a:bodyPr>
          <a:lstStyle/>
          <a:p>
            <a:r>
              <a:rPr lang="it-IT" sz="2000" dirty="0"/>
              <a:t>Parameters used on revenue aproval for period 01.10.2024-30.09.20</a:t>
            </a:r>
            <a:r>
              <a:rPr lang="ro-RO" sz="2000" dirty="0"/>
              <a:t>2</a:t>
            </a:r>
            <a:r>
              <a:rPr lang="en-US" sz="2000" dirty="0"/>
              <a:t>5</a:t>
            </a:r>
            <a:endParaRPr lang="ro-RO" sz="2000" dirty="0"/>
          </a:p>
        </p:txBody>
      </p:sp>
      <p:sp>
        <p:nvSpPr>
          <p:cNvPr id="4" name="Content Placeholder 3"/>
          <p:cNvSpPr>
            <a:spLocks noGrp="1"/>
          </p:cNvSpPr>
          <p:nvPr>
            <p:ph sz="quarter" idx="1"/>
          </p:nvPr>
        </p:nvSpPr>
        <p:spPr>
          <a:xfrm>
            <a:off x="1825752" y="1527048"/>
            <a:ext cx="8503920" cy="4797552"/>
          </a:xfrm>
        </p:spPr>
        <p:txBody>
          <a:bodyPr>
            <a:normAutofit fontScale="77500" lnSpcReduction="20000"/>
          </a:bodyPr>
          <a:lstStyle/>
          <a:p>
            <a:r>
              <a:rPr lang="en-US" sz="1600" i="1" u="sng" dirty="0"/>
              <a:t>Capex structure </a:t>
            </a:r>
            <a:r>
              <a:rPr lang="en-GB" sz="1600" i="1" u="sng" dirty="0"/>
              <a:t>approved for period </a:t>
            </a:r>
            <a:r>
              <a:rPr lang="ro-RO" sz="1600" i="1" u="sng" dirty="0"/>
              <a:t>oct.20</a:t>
            </a:r>
            <a:r>
              <a:rPr lang="en-US" sz="1600" i="1" u="sng" dirty="0"/>
              <a:t>23</a:t>
            </a:r>
            <a:r>
              <a:rPr lang="ro-RO" sz="1600" i="1" u="sng" dirty="0"/>
              <a:t>-sept.202</a:t>
            </a:r>
            <a:r>
              <a:rPr lang="en-US" sz="1600" i="1" u="sng" dirty="0"/>
              <a:t>4</a:t>
            </a:r>
          </a:p>
          <a:p>
            <a:endParaRPr lang="en-US" sz="1400" i="1" u="sng" dirty="0"/>
          </a:p>
          <a:p>
            <a:endParaRPr lang="ro-RO" sz="1400" i="1" u="sng" dirty="0"/>
          </a:p>
          <a:p>
            <a:endParaRPr lang="en-US" sz="1400" i="1" u="sng" dirty="0"/>
          </a:p>
          <a:p>
            <a:endParaRPr lang="en-US" sz="1400" i="1" u="sng" dirty="0"/>
          </a:p>
          <a:p>
            <a:endParaRPr lang="en-US" sz="1400" i="1" u="sng" dirty="0"/>
          </a:p>
          <a:p>
            <a:endParaRPr lang="en-US" sz="1400" i="1" u="sng" dirty="0"/>
          </a:p>
          <a:p>
            <a:endParaRPr lang="en-US" sz="1400" i="1" u="sng" dirty="0"/>
          </a:p>
          <a:p>
            <a:pPr marL="0" indent="0">
              <a:buNone/>
            </a:pPr>
            <a:endParaRPr lang="ro-RO" sz="1400" i="1" u="sng" dirty="0"/>
          </a:p>
          <a:p>
            <a:pPr marL="0" indent="0">
              <a:buNone/>
            </a:pPr>
            <a:endParaRPr lang="en-US" sz="1400" i="1" u="sng" dirty="0"/>
          </a:p>
          <a:p>
            <a:pPr marL="0" indent="0">
              <a:buNone/>
            </a:pPr>
            <a:endParaRPr lang="en-US" sz="1400" i="1" u="sng" dirty="0"/>
          </a:p>
          <a:p>
            <a:pPr marL="0" indent="0">
              <a:buNone/>
            </a:pPr>
            <a:endParaRPr lang="en-US" sz="1400" i="1" u="sng" dirty="0"/>
          </a:p>
          <a:p>
            <a:pPr algn="just">
              <a:lnSpc>
                <a:spcPct val="150000"/>
              </a:lnSpc>
            </a:pPr>
            <a:r>
              <a:rPr lang="en-US" sz="1400" dirty="0"/>
              <a:t>Starting with 13.05.2020</a:t>
            </a:r>
            <a:r>
              <a:rPr lang="en-GB" sz="1400" dirty="0"/>
              <a:t> the return on invested capital was set to</a:t>
            </a:r>
            <a:r>
              <a:rPr lang="ro-RO" sz="1400" dirty="0"/>
              <a:t> 6,</a:t>
            </a:r>
            <a:r>
              <a:rPr lang="en-US" sz="1400" dirty="0"/>
              <a:t>39</a:t>
            </a:r>
            <a:r>
              <a:rPr lang="ro-RO" sz="1400" dirty="0"/>
              <a:t>%</a:t>
            </a:r>
            <a:endParaRPr lang="en-US" sz="1400" dirty="0"/>
          </a:p>
          <a:p>
            <a:pPr algn="just">
              <a:lnSpc>
                <a:spcPct val="150000"/>
              </a:lnSpc>
            </a:pPr>
            <a:r>
              <a:rPr lang="en-US" sz="1400" dirty="0"/>
              <a:t>For the capital invested in tangible / intangible assets put into operation in the fourth regulatory period, which are objectives of the NTS, is an incentive worth 1 percentage point above the regulated rate of return</a:t>
            </a:r>
          </a:p>
          <a:p>
            <a:pPr algn="just">
              <a:lnSpc>
                <a:spcPct val="150000"/>
              </a:lnSpc>
            </a:pPr>
            <a:r>
              <a:rPr lang="en-US" sz="1600" dirty="0"/>
              <a:t>For investments in tangible and intangible assets, put into operation within the fourth regulatory period, which are objectives of the natural gas transmission system, made from own funds in projects in which European non-reimbursable funds were attracted, is an incentive of 2 percentage points above the approved rate of return on invested capital. This provision does not apply to investments in tangible and intangible assets made following the development of investment projects related to Regulation (EU) no. 347/2013.</a:t>
            </a:r>
            <a:endParaRPr lang="ro-RO" sz="1600" dirty="0"/>
          </a:p>
          <a:p>
            <a:pPr algn="just">
              <a:lnSpc>
                <a:spcPct val="150000"/>
              </a:lnSpc>
            </a:pPr>
            <a:r>
              <a:rPr lang="en-GB" sz="1400" dirty="0"/>
              <a:t>The methodology for determination of the initial value of the assets is described in Annex no.2 to the Methodology approved by ANRE Order no.</a:t>
            </a:r>
            <a:r>
              <a:rPr lang="ro-RO" sz="1400" dirty="0"/>
              <a:t>41</a:t>
            </a:r>
            <a:r>
              <a:rPr lang="en-GB" sz="1400" dirty="0"/>
              <a:t>/201</a:t>
            </a:r>
            <a:r>
              <a:rPr lang="ro-RO" sz="1400" dirty="0"/>
              <a:t>9</a:t>
            </a:r>
            <a:endParaRPr lang="en-US" sz="1400" dirty="0"/>
          </a:p>
          <a:p>
            <a:endParaRPr lang="ro-RO" sz="1400" dirty="0"/>
          </a:p>
        </p:txBody>
      </p:sp>
      <p:graphicFrame>
        <p:nvGraphicFramePr>
          <p:cNvPr id="5" name="Table 4"/>
          <p:cNvGraphicFramePr>
            <a:graphicFrameLocks noGrp="1"/>
          </p:cNvGraphicFramePr>
          <p:nvPr>
            <p:extLst>
              <p:ext uri="{D42A27DB-BD31-4B8C-83A1-F6EECF244321}">
                <p14:modId xmlns:p14="http://schemas.microsoft.com/office/powerpoint/2010/main" val="362237397"/>
              </p:ext>
            </p:extLst>
          </p:nvPr>
        </p:nvGraphicFramePr>
        <p:xfrm>
          <a:off x="2781299" y="1867183"/>
          <a:ext cx="6629400" cy="1639443"/>
        </p:xfrm>
        <a:graphic>
          <a:graphicData uri="http://schemas.openxmlformats.org/drawingml/2006/table">
            <a:tbl>
              <a:tblPr firstRow="1" firstCol="1" bandRow="1">
                <a:tableStyleId>{F5AB1C69-6EDB-4FF4-983F-18BD219EF322}</a:tableStyleId>
              </a:tblPr>
              <a:tblGrid>
                <a:gridCol w="630559">
                  <a:extLst>
                    <a:ext uri="{9D8B030D-6E8A-4147-A177-3AD203B41FA5}">
                      <a16:colId xmlns:a16="http://schemas.microsoft.com/office/drawing/2014/main" val="20000"/>
                    </a:ext>
                  </a:extLst>
                </a:gridCol>
                <a:gridCol w="3867962">
                  <a:extLst>
                    <a:ext uri="{9D8B030D-6E8A-4147-A177-3AD203B41FA5}">
                      <a16:colId xmlns:a16="http://schemas.microsoft.com/office/drawing/2014/main" val="20001"/>
                    </a:ext>
                  </a:extLst>
                </a:gridCol>
                <a:gridCol w="2130879">
                  <a:extLst>
                    <a:ext uri="{9D8B030D-6E8A-4147-A177-3AD203B41FA5}">
                      <a16:colId xmlns:a16="http://schemas.microsoft.com/office/drawing/2014/main" val="20002"/>
                    </a:ext>
                  </a:extLst>
                </a:gridCol>
              </a:tblGrid>
              <a:tr h="381000">
                <a:tc>
                  <a:txBody>
                    <a:bodyPr/>
                    <a:lstStyle/>
                    <a:p>
                      <a:pPr algn="ctr">
                        <a:lnSpc>
                          <a:spcPct val="115000"/>
                        </a:lnSpc>
                        <a:spcAft>
                          <a:spcPts val="0"/>
                        </a:spcAft>
                      </a:pPr>
                      <a:r>
                        <a:rPr lang="en-US" sz="1400" dirty="0">
                          <a:effectLst/>
                        </a:rPr>
                        <a:t>No.</a:t>
                      </a:r>
                      <a:endParaRPr lang="ro-RO" sz="1400" dirty="0">
                        <a:effectLst/>
                        <a:latin typeface="Calibri"/>
                        <a:ea typeface="Calibri"/>
                        <a:cs typeface="Times New Roman"/>
                      </a:endParaRPr>
                    </a:p>
                  </a:txBody>
                  <a:tcPr marL="68580" marR="68580" marT="0" marB="0" anchor="b"/>
                </a:tc>
                <a:tc>
                  <a:txBody>
                    <a:bodyPr/>
                    <a:lstStyle/>
                    <a:p>
                      <a:pPr algn="ctr">
                        <a:lnSpc>
                          <a:spcPct val="115000"/>
                        </a:lnSpc>
                        <a:spcAft>
                          <a:spcPts val="0"/>
                        </a:spcAft>
                      </a:pPr>
                      <a:r>
                        <a:rPr lang="ro-RO" sz="1400" dirty="0">
                          <a:effectLst/>
                        </a:rPr>
                        <a:t>Indicator</a:t>
                      </a:r>
                      <a:endParaRPr lang="ro-RO" sz="1400" dirty="0">
                        <a:effectLst/>
                        <a:latin typeface="Calibri"/>
                        <a:ea typeface="Calibri"/>
                        <a:cs typeface="Times New Roman"/>
                      </a:endParaRPr>
                    </a:p>
                  </a:txBody>
                  <a:tcPr marL="68580" marR="68580" marT="0" marB="0" anchor="b"/>
                </a:tc>
                <a:tc>
                  <a:txBody>
                    <a:bodyPr/>
                    <a:lstStyle/>
                    <a:p>
                      <a:pPr algn="ctr">
                        <a:lnSpc>
                          <a:spcPct val="115000"/>
                        </a:lnSpc>
                        <a:spcAft>
                          <a:spcPts val="0"/>
                        </a:spcAft>
                      </a:pPr>
                      <a:r>
                        <a:rPr lang="ro-RO" sz="1400" dirty="0">
                          <a:effectLst/>
                        </a:rPr>
                        <a:t>C</a:t>
                      </a:r>
                      <a:r>
                        <a:rPr lang="en-GB" sz="1400" dirty="0">
                          <a:effectLst/>
                        </a:rPr>
                        <a:t>apex structure</a:t>
                      </a:r>
                      <a:r>
                        <a:rPr lang="ro-RO" sz="1400" dirty="0">
                          <a:effectLst/>
                        </a:rPr>
                        <a:t> oct</a:t>
                      </a:r>
                      <a:r>
                        <a:rPr lang="en-US" sz="1400" dirty="0">
                          <a:effectLst/>
                        </a:rPr>
                        <a:t>.</a:t>
                      </a:r>
                      <a:r>
                        <a:rPr lang="ro-RO" sz="1400" dirty="0">
                          <a:effectLst/>
                        </a:rPr>
                        <a:t>20</a:t>
                      </a:r>
                      <a:r>
                        <a:rPr lang="en-US" sz="1400" dirty="0">
                          <a:effectLst/>
                        </a:rPr>
                        <a:t>24</a:t>
                      </a:r>
                      <a:r>
                        <a:rPr lang="ro-RO" sz="1400" dirty="0">
                          <a:effectLst/>
                        </a:rPr>
                        <a:t>-sept.202</a:t>
                      </a:r>
                      <a:r>
                        <a:rPr lang="en-US" sz="1400" dirty="0">
                          <a:effectLst/>
                        </a:rPr>
                        <a:t>5 </a:t>
                      </a:r>
                      <a:r>
                        <a:rPr lang="ro-RO" sz="1400" dirty="0">
                          <a:effectLst/>
                        </a:rPr>
                        <a:t>(</a:t>
                      </a:r>
                      <a:r>
                        <a:rPr lang="en-US" sz="1400" dirty="0">
                          <a:effectLst/>
                        </a:rPr>
                        <a:t>thousand RON</a:t>
                      </a:r>
                      <a:r>
                        <a:rPr lang="ro-RO" sz="1400" dirty="0">
                          <a:effectLst/>
                        </a:rPr>
                        <a:t>)</a:t>
                      </a:r>
                      <a:endParaRPr lang="ro-RO" sz="1400" dirty="0">
                        <a:effectLst/>
                        <a:latin typeface="Calibri"/>
                        <a:ea typeface="Calibri"/>
                        <a:cs typeface="Times New Roman"/>
                      </a:endParaRPr>
                    </a:p>
                  </a:txBody>
                  <a:tcPr marL="68580" marR="68580" marT="0" marB="0" anchor="b"/>
                </a:tc>
                <a:extLst>
                  <a:ext uri="{0D108BD9-81ED-4DB2-BD59-A6C34878D82A}">
                    <a16:rowId xmlns:a16="http://schemas.microsoft.com/office/drawing/2014/main" val="10000"/>
                  </a:ext>
                </a:extLst>
              </a:tr>
              <a:tr h="190500">
                <a:tc>
                  <a:txBody>
                    <a:bodyPr/>
                    <a:lstStyle/>
                    <a:p>
                      <a:pPr algn="ctr">
                        <a:lnSpc>
                          <a:spcPct val="115000"/>
                        </a:lnSpc>
                        <a:spcAft>
                          <a:spcPts val="0"/>
                        </a:spcAft>
                      </a:pPr>
                      <a:r>
                        <a:rPr lang="ro-RO" sz="1400">
                          <a:effectLst/>
                        </a:rPr>
                        <a:t>0</a:t>
                      </a:r>
                      <a:endParaRPr lang="ro-RO" sz="1400">
                        <a:effectLst/>
                        <a:latin typeface="Calibri"/>
                        <a:ea typeface="Calibri"/>
                        <a:cs typeface="Times New Roman"/>
                      </a:endParaRPr>
                    </a:p>
                  </a:txBody>
                  <a:tcPr marL="68580" marR="68580" marT="0" marB="0" anchor="b"/>
                </a:tc>
                <a:tc>
                  <a:txBody>
                    <a:bodyPr/>
                    <a:lstStyle/>
                    <a:p>
                      <a:pPr algn="ctr">
                        <a:lnSpc>
                          <a:spcPct val="115000"/>
                        </a:lnSpc>
                        <a:spcAft>
                          <a:spcPts val="0"/>
                        </a:spcAft>
                      </a:pPr>
                      <a:r>
                        <a:rPr lang="ro-RO" sz="1400" dirty="0">
                          <a:effectLst/>
                        </a:rPr>
                        <a:t>1</a:t>
                      </a:r>
                      <a:endParaRPr lang="ro-RO" sz="1400" dirty="0">
                        <a:effectLst/>
                        <a:latin typeface="Calibri"/>
                        <a:ea typeface="Calibri"/>
                        <a:cs typeface="Times New Roman"/>
                      </a:endParaRPr>
                    </a:p>
                  </a:txBody>
                  <a:tcPr marL="68580" marR="68580" marT="0" marB="0" anchor="b"/>
                </a:tc>
                <a:tc>
                  <a:txBody>
                    <a:bodyPr/>
                    <a:lstStyle/>
                    <a:p>
                      <a:pPr algn="ctr">
                        <a:lnSpc>
                          <a:spcPct val="115000"/>
                        </a:lnSpc>
                        <a:spcAft>
                          <a:spcPts val="0"/>
                        </a:spcAft>
                      </a:pPr>
                      <a:r>
                        <a:rPr lang="ro-RO" sz="1400" dirty="0">
                          <a:effectLst/>
                        </a:rPr>
                        <a:t>2</a:t>
                      </a:r>
                      <a:endParaRPr lang="ro-RO" sz="1400" dirty="0">
                        <a:effectLst/>
                        <a:latin typeface="Calibri"/>
                        <a:ea typeface="Calibri"/>
                        <a:cs typeface="Times New Roman"/>
                      </a:endParaRPr>
                    </a:p>
                  </a:txBody>
                  <a:tcPr marL="68580" marR="68580" marT="0" marB="0" anchor="b"/>
                </a:tc>
                <a:extLst>
                  <a:ext uri="{0D108BD9-81ED-4DB2-BD59-A6C34878D82A}">
                    <a16:rowId xmlns:a16="http://schemas.microsoft.com/office/drawing/2014/main" val="10001"/>
                  </a:ext>
                </a:extLst>
              </a:tr>
              <a:tr h="190500">
                <a:tc>
                  <a:txBody>
                    <a:bodyPr/>
                    <a:lstStyle/>
                    <a:p>
                      <a:pPr algn="ctr">
                        <a:lnSpc>
                          <a:spcPct val="115000"/>
                        </a:lnSpc>
                        <a:spcAft>
                          <a:spcPts val="0"/>
                        </a:spcAft>
                      </a:pPr>
                      <a:r>
                        <a:rPr lang="ro-RO" sz="1400">
                          <a:effectLst/>
                        </a:rPr>
                        <a:t>1</a:t>
                      </a:r>
                      <a:endParaRPr lang="ro-RO" sz="1400">
                        <a:effectLst/>
                        <a:latin typeface="Calibri"/>
                        <a:ea typeface="Calibri"/>
                        <a:cs typeface="Times New Roman"/>
                      </a:endParaRPr>
                    </a:p>
                  </a:txBody>
                  <a:tcPr marL="68580" marR="68580" marT="0" marB="0" anchor="b"/>
                </a:tc>
                <a:tc>
                  <a:txBody>
                    <a:bodyPr/>
                    <a:lstStyle/>
                    <a:p>
                      <a:pPr>
                        <a:lnSpc>
                          <a:spcPct val="115000"/>
                        </a:lnSpc>
                        <a:spcAft>
                          <a:spcPts val="0"/>
                        </a:spcAft>
                      </a:pPr>
                      <a:r>
                        <a:rPr lang="en-US" sz="1400" dirty="0">
                          <a:effectLst/>
                        </a:rPr>
                        <a:t>Depreciation</a:t>
                      </a:r>
                      <a:endParaRPr lang="ro-RO" sz="1400" dirty="0">
                        <a:effectLst/>
                        <a:latin typeface="Calibri"/>
                        <a:ea typeface="Calibri"/>
                        <a:cs typeface="Times New Roman"/>
                      </a:endParaRPr>
                    </a:p>
                  </a:txBody>
                  <a:tcPr marL="68580" marR="68580" marT="0" marB="0" anchor="b"/>
                </a:tc>
                <a:tc>
                  <a:txBody>
                    <a:bodyPr/>
                    <a:lstStyle/>
                    <a:p>
                      <a:pPr algn="r" rtl="0" fontAlgn="b"/>
                      <a:r>
                        <a:rPr lang="en-US" sz="1200" b="0" i="0" u="none" strike="noStrike" dirty="0">
                          <a:solidFill>
                            <a:srgbClr val="000000"/>
                          </a:solidFill>
                          <a:effectLst/>
                          <a:latin typeface="Calibri" panose="020F0502020204030204" pitchFamily="34" charset="0"/>
                        </a:rPr>
                        <a:t>418.113,08</a:t>
                      </a:r>
                    </a:p>
                  </a:txBody>
                  <a:tcPr marL="0" marR="0" marT="0" marB="0" anchor="b"/>
                </a:tc>
                <a:extLst>
                  <a:ext uri="{0D108BD9-81ED-4DB2-BD59-A6C34878D82A}">
                    <a16:rowId xmlns:a16="http://schemas.microsoft.com/office/drawing/2014/main" val="10002"/>
                  </a:ext>
                </a:extLst>
              </a:tr>
              <a:tr h="190500">
                <a:tc>
                  <a:txBody>
                    <a:bodyPr/>
                    <a:lstStyle/>
                    <a:p>
                      <a:pPr algn="ctr">
                        <a:lnSpc>
                          <a:spcPct val="115000"/>
                        </a:lnSpc>
                        <a:spcAft>
                          <a:spcPts val="0"/>
                        </a:spcAft>
                      </a:pPr>
                      <a:r>
                        <a:rPr lang="ro-RO" sz="1400">
                          <a:effectLst/>
                        </a:rPr>
                        <a:t>2</a:t>
                      </a:r>
                      <a:endParaRPr lang="ro-RO" sz="1400">
                        <a:effectLst/>
                        <a:latin typeface="Calibri"/>
                        <a:ea typeface="Calibri"/>
                        <a:cs typeface="Times New Roman"/>
                      </a:endParaRPr>
                    </a:p>
                  </a:txBody>
                  <a:tcPr marL="68580" marR="68580" marT="0" marB="0" anchor="b"/>
                </a:tc>
                <a:tc>
                  <a:txBody>
                    <a:bodyPr/>
                    <a:lstStyle/>
                    <a:p>
                      <a:pPr>
                        <a:lnSpc>
                          <a:spcPct val="115000"/>
                        </a:lnSpc>
                        <a:spcAft>
                          <a:spcPts val="0"/>
                        </a:spcAft>
                      </a:pPr>
                      <a:r>
                        <a:rPr lang="ro-RO" sz="1400" dirty="0">
                          <a:effectLst/>
                        </a:rPr>
                        <a:t>Profit</a:t>
                      </a:r>
                      <a:endParaRPr lang="ro-RO" sz="1400" dirty="0">
                        <a:effectLst/>
                        <a:latin typeface="Calibri"/>
                        <a:ea typeface="Calibri"/>
                        <a:cs typeface="Times New Roman"/>
                      </a:endParaRPr>
                    </a:p>
                  </a:txBody>
                  <a:tcPr marL="68580" marR="68580" marT="0" marB="0" anchor="b"/>
                </a:tc>
                <a:tc>
                  <a:txBody>
                    <a:bodyPr/>
                    <a:lstStyle/>
                    <a:p>
                      <a:pPr algn="r" rtl="0" fontAlgn="b"/>
                      <a:r>
                        <a:rPr lang="en-US" sz="1200" b="0" i="0" u="none" strike="noStrike" dirty="0">
                          <a:solidFill>
                            <a:srgbClr val="000000"/>
                          </a:solidFill>
                          <a:effectLst/>
                          <a:latin typeface="Calibri" panose="020F0502020204030204" pitchFamily="34" charset="0"/>
                        </a:rPr>
                        <a:t>459.095,54</a:t>
                      </a:r>
                    </a:p>
                  </a:txBody>
                  <a:tcPr marL="0" marR="0" marT="0" marB="0" anchor="b"/>
                </a:tc>
                <a:extLst>
                  <a:ext uri="{0D108BD9-81ED-4DB2-BD59-A6C34878D82A}">
                    <a16:rowId xmlns:a16="http://schemas.microsoft.com/office/drawing/2014/main" val="10003"/>
                  </a:ext>
                </a:extLst>
              </a:tr>
              <a:tr h="200025">
                <a:tc>
                  <a:txBody>
                    <a:bodyPr/>
                    <a:lstStyle/>
                    <a:p>
                      <a:pPr algn="ctr">
                        <a:lnSpc>
                          <a:spcPct val="115000"/>
                        </a:lnSpc>
                        <a:spcAft>
                          <a:spcPts val="0"/>
                        </a:spcAft>
                      </a:pPr>
                      <a:r>
                        <a:rPr lang="ro-RO" sz="1400">
                          <a:effectLst/>
                        </a:rPr>
                        <a:t>*</a:t>
                      </a:r>
                      <a:endParaRPr lang="ro-RO" sz="1400">
                        <a:effectLst/>
                        <a:latin typeface="Calibri"/>
                        <a:ea typeface="Calibri"/>
                        <a:cs typeface="Times New Roman"/>
                      </a:endParaRPr>
                    </a:p>
                  </a:txBody>
                  <a:tcPr marL="68580" marR="68580" marT="0" marB="0" anchor="b"/>
                </a:tc>
                <a:tc>
                  <a:txBody>
                    <a:bodyPr/>
                    <a:lstStyle/>
                    <a:p>
                      <a:pPr>
                        <a:lnSpc>
                          <a:spcPct val="115000"/>
                        </a:lnSpc>
                        <a:spcAft>
                          <a:spcPts val="0"/>
                        </a:spcAft>
                      </a:pPr>
                      <a:r>
                        <a:rPr lang="ro-RO" sz="1400" b="1" dirty="0">
                          <a:effectLst/>
                        </a:rPr>
                        <a:t>TOTAL CAPEX</a:t>
                      </a:r>
                      <a:endParaRPr lang="ro-RO" sz="1400" b="1" dirty="0">
                        <a:effectLst/>
                        <a:latin typeface="Calibri"/>
                        <a:ea typeface="Calibri"/>
                        <a:cs typeface="Times New Roman"/>
                      </a:endParaRPr>
                    </a:p>
                  </a:txBody>
                  <a:tcPr marL="68580" marR="68580" marT="0" marB="0" anchor="b"/>
                </a:tc>
                <a:tc>
                  <a:txBody>
                    <a:bodyPr/>
                    <a:lstStyle/>
                    <a:p>
                      <a:pPr algn="r" rtl="0" fontAlgn="b"/>
                      <a:r>
                        <a:rPr lang="en-US" sz="1200" b="1" i="0" u="none" strike="noStrike" dirty="0">
                          <a:solidFill>
                            <a:srgbClr val="000000"/>
                          </a:solidFill>
                          <a:effectLst/>
                          <a:latin typeface="Calibri" panose="020F0502020204030204" pitchFamily="34" charset="0"/>
                        </a:rPr>
                        <a:t>877.208,62</a:t>
                      </a:r>
                    </a:p>
                  </a:txBody>
                  <a:tcPr marL="0" marR="0" marT="0" marB="0" anchor="b"/>
                </a:tc>
                <a:extLst>
                  <a:ext uri="{0D108BD9-81ED-4DB2-BD59-A6C34878D82A}">
                    <a16:rowId xmlns:a16="http://schemas.microsoft.com/office/drawing/2014/main" val="10004"/>
                  </a:ext>
                </a:extLst>
              </a:tr>
            </a:tbl>
          </a:graphicData>
        </a:graphic>
      </p:graphicFrame>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230465" y="294333"/>
            <a:ext cx="1227035" cy="4676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15870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533400"/>
            <a:ext cx="8534400" cy="457200"/>
          </a:xfrm>
        </p:spPr>
        <p:txBody>
          <a:bodyPr>
            <a:normAutofit/>
          </a:bodyPr>
          <a:lstStyle/>
          <a:p>
            <a:r>
              <a:rPr lang="it-IT" sz="2000" dirty="0"/>
              <a:t>Parameters used on revenue aproval for period 01.10.2024-30.09.20</a:t>
            </a:r>
            <a:r>
              <a:rPr lang="ro-RO" sz="2000" dirty="0"/>
              <a:t>2</a:t>
            </a:r>
            <a:r>
              <a:rPr lang="en-US" sz="2000" dirty="0"/>
              <a:t>5</a:t>
            </a:r>
            <a:endParaRPr lang="ro-RO" sz="2000" dirty="0"/>
          </a:p>
        </p:txBody>
      </p:sp>
      <p:sp>
        <p:nvSpPr>
          <p:cNvPr id="4" name="Content Placeholder 3"/>
          <p:cNvSpPr>
            <a:spLocks noGrp="1"/>
          </p:cNvSpPr>
          <p:nvPr>
            <p:ph sz="quarter" idx="1"/>
          </p:nvPr>
        </p:nvSpPr>
        <p:spPr/>
        <p:txBody>
          <a:bodyPr>
            <a:normAutofit/>
          </a:bodyPr>
          <a:lstStyle/>
          <a:p>
            <a:pPr algn="just"/>
            <a:r>
              <a:rPr lang="en-US" sz="1400" i="1" u="sng" dirty="0"/>
              <a:t>The depreciation periods and the depreciation value of the assets included in the asset base established at the beginning of the </a:t>
            </a:r>
            <a:r>
              <a:rPr lang="ro-RO" sz="1400" i="1" u="sng" dirty="0" err="1"/>
              <a:t>fourth</a:t>
            </a:r>
            <a:r>
              <a:rPr lang="en-US" sz="1400" i="1" u="sng" dirty="0"/>
              <a:t> regulatory period according to Annex </a:t>
            </a:r>
            <a:r>
              <a:rPr lang="ro-RO" sz="1400" i="1" u="sng" dirty="0"/>
              <a:t>1 </a:t>
            </a:r>
            <a:r>
              <a:rPr lang="en-GB" sz="1400" i="1" u="sng" dirty="0"/>
              <a:t>to ANRE Order</a:t>
            </a:r>
            <a:r>
              <a:rPr lang="ro-RO" sz="1400" i="1" u="sng" dirty="0"/>
              <a:t> 41/2019</a:t>
            </a:r>
            <a:endParaRPr lang="en-US" sz="1400" i="1" u="sng" dirty="0"/>
          </a:p>
          <a:p>
            <a:endParaRPr lang="ro-RO" sz="1400" dirty="0"/>
          </a:p>
        </p:txBody>
      </p:sp>
      <p:graphicFrame>
        <p:nvGraphicFramePr>
          <p:cNvPr id="5" name="Table 4"/>
          <p:cNvGraphicFramePr>
            <a:graphicFrameLocks noGrp="1"/>
          </p:cNvGraphicFramePr>
          <p:nvPr>
            <p:extLst>
              <p:ext uri="{D42A27DB-BD31-4B8C-83A1-F6EECF244321}">
                <p14:modId xmlns:p14="http://schemas.microsoft.com/office/powerpoint/2010/main" val="4143803666"/>
              </p:ext>
            </p:extLst>
          </p:nvPr>
        </p:nvGraphicFramePr>
        <p:xfrm>
          <a:off x="2209800" y="2182761"/>
          <a:ext cx="7772399" cy="4119925"/>
        </p:xfrm>
        <a:graphic>
          <a:graphicData uri="http://schemas.openxmlformats.org/drawingml/2006/table">
            <a:tbl>
              <a:tblPr firstRow="1" firstCol="1" bandRow="1">
                <a:tableStyleId>{F5AB1C69-6EDB-4FF4-983F-18BD219EF322}</a:tableStyleId>
              </a:tblPr>
              <a:tblGrid>
                <a:gridCol w="1335711">
                  <a:extLst>
                    <a:ext uri="{9D8B030D-6E8A-4147-A177-3AD203B41FA5}">
                      <a16:colId xmlns:a16="http://schemas.microsoft.com/office/drawing/2014/main" val="20000"/>
                    </a:ext>
                  </a:extLst>
                </a:gridCol>
                <a:gridCol w="4007133">
                  <a:extLst>
                    <a:ext uri="{9D8B030D-6E8A-4147-A177-3AD203B41FA5}">
                      <a16:colId xmlns:a16="http://schemas.microsoft.com/office/drawing/2014/main" val="20001"/>
                    </a:ext>
                  </a:extLst>
                </a:gridCol>
                <a:gridCol w="1004798">
                  <a:extLst>
                    <a:ext uri="{9D8B030D-6E8A-4147-A177-3AD203B41FA5}">
                      <a16:colId xmlns:a16="http://schemas.microsoft.com/office/drawing/2014/main" val="20002"/>
                    </a:ext>
                  </a:extLst>
                </a:gridCol>
                <a:gridCol w="1424757">
                  <a:extLst>
                    <a:ext uri="{9D8B030D-6E8A-4147-A177-3AD203B41FA5}">
                      <a16:colId xmlns:a16="http://schemas.microsoft.com/office/drawing/2014/main" val="20003"/>
                    </a:ext>
                  </a:extLst>
                </a:gridCol>
              </a:tblGrid>
              <a:tr h="457200">
                <a:tc gridSpan="2">
                  <a:txBody>
                    <a:bodyPr/>
                    <a:lstStyle/>
                    <a:p>
                      <a:pPr algn="ctr">
                        <a:lnSpc>
                          <a:spcPct val="115000"/>
                        </a:lnSpc>
                        <a:spcAft>
                          <a:spcPts val="600"/>
                        </a:spcAft>
                      </a:pPr>
                      <a:r>
                        <a:rPr lang="en-GB" sz="800" dirty="0">
                          <a:effectLst/>
                        </a:rPr>
                        <a:t>Tangible/intangible assets</a:t>
                      </a:r>
                      <a:endParaRPr lang="ro-RO" sz="700" dirty="0">
                        <a:effectLst/>
                        <a:latin typeface="Calibri"/>
                        <a:ea typeface="Calibri"/>
                        <a:cs typeface="Times New Roman"/>
                      </a:endParaRPr>
                    </a:p>
                  </a:txBody>
                  <a:tcPr marL="46169" marR="46169" marT="0" marB="0" anchor="ctr"/>
                </a:tc>
                <a:tc hMerge="1">
                  <a:txBody>
                    <a:bodyPr/>
                    <a:lstStyle/>
                    <a:p>
                      <a:endParaRPr lang="ro-RO"/>
                    </a:p>
                  </a:txBody>
                  <a:tcPr/>
                </a:tc>
                <a:tc>
                  <a:txBody>
                    <a:bodyPr/>
                    <a:lstStyle/>
                    <a:p>
                      <a:pPr algn="ctr">
                        <a:lnSpc>
                          <a:spcPct val="115000"/>
                        </a:lnSpc>
                        <a:spcAft>
                          <a:spcPts val="600"/>
                        </a:spcAft>
                      </a:pPr>
                      <a:r>
                        <a:rPr lang="en-GB" sz="800" dirty="0">
                          <a:effectLst/>
                        </a:rPr>
                        <a:t>Regulated depreciation period</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en-GB" sz="800" dirty="0">
                          <a:effectLst/>
                        </a:rPr>
                        <a:t>Regulated depreciation</a:t>
                      </a:r>
                      <a:r>
                        <a:rPr lang="ro-RO" sz="800" dirty="0">
                          <a:effectLst/>
                        </a:rPr>
                        <a:t> (</a:t>
                      </a:r>
                      <a:r>
                        <a:rPr lang="en-GB" sz="800" dirty="0">
                          <a:effectLst/>
                        </a:rPr>
                        <a:t>RON</a:t>
                      </a:r>
                      <a:r>
                        <a:rPr lang="ro-RO" sz="800" dirty="0">
                          <a:effectLst/>
                        </a:rPr>
                        <a:t>)</a:t>
                      </a:r>
                      <a:endParaRPr lang="ro-RO" sz="700" dirty="0">
                        <a:effectLst/>
                        <a:latin typeface="Calibri"/>
                        <a:ea typeface="Calibri"/>
                        <a:cs typeface="Times New Roman"/>
                      </a:endParaRPr>
                    </a:p>
                  </a:txBody>
                  <a:tcPr marL="46169" marR="46169" marT="0" marB="0" anchor="ctr"/>
                </a:tc>
                <a:extLst>
                  <a:ext uri="{0D108BD9-81ED-4DB2-BD59-A6C34878D82A}">
                    <a16:rowId xmlns:a16="http://schemas.microsoft.com/office/drawing/2014/main" val="10000"/>
                  </a:ext>
                </a:extLst>
              </a:tr>
              <a:tr h="209896">
                <a:tc>
                  <a:txBody>
                    <a:bodyPr/>
                    <a:lstStyle/>
                    <a:p>
                      <a:pPr algn="ctr">
                        <a:lnSpc>
                          <a:spcPct val="115000"/>
                        </a:lnSpc>
                        <a:spcAft>
                          <a:spcPts val="600"/>
                        </a:spcAft>
                      </a:pPr>
                      <a:r>
                        <a:rPr lang="ro-RO" sz="800" dirty="0">
                          <a:effectLst/>
                        </a:rPr>
                        <a:t>Gr</a:t>
                      </a:r>
                      <a:r>
                        <a:rPr lang="en-GB" sz="800" dirty="0">
                          <a:effectLst/>
                        </a:rPr>
                        <a:t>oup</a:t>
                      </a:r>
                      <a:r>
                        <a:rPr lang="ro-RO" sz="800" dirty="0">
                          <a:effectLst/>
                        </a:rPr>
                        <a:t> 1</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en-GB" sz="800" dirty="0">
                          <a:effectLst/>
                        </a:rPr>
                        <a:t>Constructions</a:t>
                      </a:r>
                      <a:endParaRPr lang="ro-RO" sz="700" dirty="0">
                        <a:effectLst/>
                        <a:latin typeface="Calibri"/>
                        <a:ea typeface="Calibri"/>
                        <a:cs typeface="Times New Roman"/>
                      </a:endParaRPr>
                    </a:p>
                  </a:txBody>
                  <a:tcPr marL="46169" marR="46169" marT="0" marB="0" anchor="ctr"/>
                </a:tc>
                <a:tc>
                  <a:txBody>
                    <a:bodyPr/>
                    <a:lstStyle/>
                    <a:p>
                      <a:endParaRPr lang="ro-RO" sz="700" dirty="0">
                        <a:effectLst/>
                        <a:latin typeface="Calibri"/>
                      </a:endParaRPr>
                    </a:p>
                  </a:txBody>
                  <a:tcPr marL="46169" marR="46169" marT="0" marB="0" anchor="ctr"/>
                </a:tc>
                <a:tc>
                  <a:txBody>
                    <a:bodyPr/>
                    <a:lstStyle/>
                    <a:p>
                      <a:pPr algn="r" fontAlgn="b"/>
                      <a:r>
                        <a:rPr lang="en-US" sz="1100" b="1" i="0" u="none" strike="noStrike" dirty="0">
                          <a:solidFill>
                            <a:srgbClr val="000000"/>
                          </a:solidFill>
                          <a:effectLst/>
                          <a:latin typeface="Calibri" panose="020F0502020204030204" pitchFamily="34" charset="0"/>
                        </a:rPr>
                        <a:t>290.239.959,78</a:t>
                      </a:r>
                    </a:p>
                  </a:txBody>
                  <a:tcPr marL="7620" marR="7620" marT="7620" marB="0" anchor="b"/>
                </a:tc>
                <a:extLst>
                  <a:ext uri="{0D108BD9-81ED-4DB2-BD59-A6C34878D82A}">
                    <a16:rowId xmlns:a16="http://schemas.microsoft.com/office/drawing/2014/main" val="10001"/>
                  </a:ext>
                </a:extLst>
              </a:tr>
              <a:tr h="141584">
                <a:tc>
                  <a:txBody>
                    <a:bodyPr/>
                    <a:lstStyle/>
                    <a:p>
                      <a:pPr algn="ctr">
                        <a:lnSpc>
                          <a:spcPct val="115000"/>
                        </a:lnSpc>
                        <a:spcAft>
                          <a:spcPts val="600"/>
                        </a:spcAft>
                      </a:pPr>
                      <a:r>
                        <a:rPr lang="ro-RO" sz="800" dirty="0">
                          <a:effectLst/>
                        </a:rPr>
                        <a:t>Sub</a:t>
                      </a:r>
                      <a:r>
                        <a:rPr lang="en-GB" sz="800" dirty="0">
                          <a:effectLst/>
                        </a:rPr>
                        <a:t>group</a:t>
                      </a:r>
                      <a:r>
                        <a:rPr lang="ro-RO" sz="800" dirty="0">
                          <a:effectLst/>
                        </a:rPr>
                        <a:t> 1.1</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en-GB" sz="800" dirty="0">
                          <a:effectLst/>
                        </a:rPr>
                        <a:t>Buildings</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50</a:t>
                      </a:r>
                      <a:endParaRPr lang="ro-RO" sz="700" dirty="0">
                        <a:effectLst/>
                        <a:latin typeface="Calibri"/>
                        <a:ea typeface="Calibri"/>
                        <a:cs typeface="Times New Roman"/>
                      </a:endParaRPr>
                    </a:p>
                  </a:txBody>
                  <a:tcPr marL="46169" marR="46169" marT="0" marB="0" anchor="ctr"/>
                </a:tc>
                <a:tc>
                  <a:txBody>
                    <a:bodyPr/>
                    <a:lstStyle/>
                    <a:p>
                      <a:pPr algn="r" fontAlgn="b"/>
                      <a:r>
                        <a:rPr lang="en-US" sz="1100" b="0" i="0" u="none" strike="noStrike" dirty="0">
                          <a:solidFill>
                            <a:srgbClr val="000000"/>
                          </a:solidFill>
                          <a:effectLst/>
                          <a:latin typeface="Calibri" panose="020F0502020204030204" pitchFamily="34" charset="0"/>
                        </a:rPr>
                        <a:t>8.001.774,43</a:t>
                      </a:r>
                    </a:p>
                  </a:txBody>
                  <a:tcPr marL="7620" marR="7620" marT="7620" marB="0" anchor="b"/>
                </a:tc>
                <a:extLst>
                  <a:ext uri="{0D108BD9-81ED-4DB2-BD59-A6C34878D82A}">
                    <a16:rowId xmlns:a16="http://schemas.microsoft.com/office/drawing/2014/main" val="10002"/>
                  </a:ext>
                </a:extLst>
              </a:tr>
              <a:tr h="141584">
                <a:tc>
                  <a:txBody>
                    <a:bodyPr/>
                    <a:lstStyle/>
                    <a:p>
                      <a:pPr algn="ctr">
                        <a:lnSpc>
                          <a:spcPct val="115000"/>
                        </a:lnSpc>
                        <a:spcAft>
                          <a:spcPts val="600"/>
                        </a:spcAft>
                      </a:pPr>
                      <a:r>
                        <a:rPr lang="ro-RO" sz="800" dirty="0">
                          <a:effectLst/>
                        </a:rPr>
                        <a:t>Sub</a:t>
                      </a:r>
                      <a:r>
                        <a:rPr lang="en-GB" sz="800" dirty="0">
                          <a:effectLst/>
                        </a:rPr>
                        <a:t>group</a:t>
                      </a:r>
                      <a:r>
                        <a:rPr lang="ro-RO" sz="800" dirty="0">
                          <a:effectLst/>
                        </a:rPr>
                        <a:t> 1.2</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en-GB" sz="800" dirty="0">
                          <a:effectLst/>
                        </a:rPr>
                        <a:t>Light constructions</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10</a:t>
                      </a:r>
                      <a:endParaRPr lang="ro-RO" sz="700" dirty="0">
                        <a:effectLst/>
                        <a:latin typeface="Calibri"/>
                        <a:ea typeface="Calibri"/>
                        <a:cs typeface="Times New Roman"/>
                      </a:endParaRPr>
                    </a:p>
                  </a:txBody>
                  <a:tcPr marL="46169" marR="46169" marT="0" marB="0" anchor="ctr"/>
                </a:tc>
                <a:tc>
                  <a:txBody>
                    <a:bodyPr/>
                    <a:lstStyle/>
                    <a:p>
                      <a:pPr algn="r" fontAlgn="b"/>
                      <a:r>
                        <a:rPr lang="en-US" sz="1100" b="0" i="0" u="none" strike="noStrike" dirty="0">
                          <a:solidFill>
                            <a:srgbClr val="000000"/>
                          </a:solidFill>
                          <a:effectLst/>
                          <a:latin typeface="Calibri" panose="020F0502020204030204" pitchFamily="34" charset="0"/>
                        </a:rPr>
                        <a:t>3.620.000,76</a:t>
                      </a:r>
                    </a:p>
                  </a:txBody>
                  <a:tcPr marL="7620" marR="7620" marT="7620" marB="0" anchor="b"/>
                </a:tc>
                <a:extLst>
                  <a:ext uri="{0D108BD9-81ED-4DB2-BD59-A6C34878D82A}">
                    <a16:rowId xmlns:a16="http://schemas.microsoft.com/office/drawing/2014/main" val="10003"/>
                  </a:ext>
                </a:extLst>
              </a:tr>
              <a:tr h="141584">
                <a:tc>
                  <a:txBody>
                    <a:bodyPr/>
                    <a:lstStyle/>
                    <a:p>
                      <a:pPr algn="ctr">
                        <a:lnSpc>
                          <a:spcPct val="115000"/>
                        </a:lnSpc>
                        <a:spcAft>
                          <a:spcPts val="600"/>
                        </a:spcAft>
                      </a:pPr>
                      <a:r>
                        <a:rPr lang="ro-RO" sz="800" dirty="0">
                          <a:effectLst/>
                        </a:rPr>
                        <a:t>Sub</a:t>
                      </a:r>
                      <a:r>
                        <a:rPr lang="en-GB" sz="800" dirty="0">
                          <a:effectLst/>
                        </a:rPr>
                        <a:t>group</a:t>
                      </a:r>
                      <a:r>
                        <a:rPr lang="ro-RO" sz="800" dirty="0">
                          <a:effectLst/>
                        </a:rPr>
                        <a:t>  1.3</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en-GB" sz="800" dirty="0">
                          <a:effectLst/>
                        </a:rPr>
                        <a:t>Main pipelines</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40</a:t>
                      </a:r>
                      <a:endParaRPr lang="ro-RO" sz="700" dirty="0">
                        <a:effectLst/>
                        <a:latin typeface="Calibri"/>
                        <a:ea typeface="Calibri"/>
                        <a:cs typeface="Times New Roman"/>
                      </a:endParaRPr>
                    </a:p>
                  </a:txBody>
                  <a:tcPr marL="46169" marR="46169" marT="0" marB="0" anchor="ctr"/>
                </a:tc>
                <a:tc>
                  <a:txBody>
                    <a:bodyPr/>
                    <a:lstStyle/>
                    <a:p>
                      <a:pPr algn="r" fontAlgn="b"/>
                      <a:r>
                        <a:rPr lang="en-US" sz="1100" b="0" i="0" u="none" strike="noStrike" dirty="0">
                          <a:solidFill>
                            <a:srgbClr val="000000"/>
                          </a:solidFill>
                          <a:effectLst/>
                          <a:latin typeface="Calibri" panose="020F0502020204030204" pitchFamily="34" charset="0"/>
                        </a:rPr>
                        <a:t>222.119.635,44</a:t>
                      </a:r>
                    </a:p>
                  </a:txBody>
                  <a:tcPr marL="7620" marR="7620" marT="7620" marB="0" anchor="b"/>
                </a:tc>
                <a:extLst>
                  <a:ext uri="{0D108BD9-81ED-4DB2-BD59-A6C34878D82A}">
                    <a16:rowId xmlns:a16="http://schemas.microsoft.com/office/drawing/2014/main" val="10004"/>
                  </a:ext>
                </a:extLst>
              </a:tr>
              <a:tr h="283167">
                <a:tc>
                  <a:txBody>
                    <a:bodyPr/>
                    <a:lstStyle/>
                    <a:p>
                      <a:pPr algn="ctr">
                        <a:lnSpc>
                          <a:spcPct val="115000"/>
                        </a:lnSpc>
                        <a:spcAft>
                          <a:spcPts val="600"/>
                        </a:spcAft>
                      </a:pPr>
                      <a:r>
                        <a:rPr lang="ro-RO" sz="800" dirty="0">
                          <a:effectLst/>
                        </a:rPr>
                        <a:t>Sub</a:t>
                      </a:r>
                      <a:r>
                        <a:rPr lang="en-GB" sz="800" dirty="0">
                          <a:effectLst/>
                        </a:rPr>
                        <a:t>group</a:t>
                      </a:r>
                      <a:r>
                        <a:rPr lang="ro-RO" sz="800" dirty="0">
                          <a:effectLst/>
                        </a:rPr>
                        <a:t>  1.4</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en-GB" sz="800" dirty="0">
                          <a:effectLst/>
                        </a:rPr>
                        <a:t>Wells for injection/extraction of gas from underground storages</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25</a:t>
                      </a:r>
                      <a:endParaRPr lang="ro-RO" sz="700" dirty="0">
                        <a:effectLst/>
                        <a:latin typeface="Calibri"/>
                        <a:ea typeface="Calibri"/>
                        <a:cs typeface="Times New Roman"/>
                      </a:endParaRPr>
                    </a:p>
                  </a:txBody>
                  <a:tcPr marL="46169" marR="46169" marT="0" marB="0" anchor="ctr"/>
                </a:tc>
                <a:tc>
                  <a:txBody>
                    <a:bodyPr/>
                    <a:lstStyle/>
                    <a:p>
                      <a:pPr algn="r" fontAlgn="b"/>
                      <a:r>
                        <a:rPr lang="en-US" sz="1100" b="0" i="0" u="none" strike="noStrike" dirty="0">
                          <a:solidFill>
                            <a:srgbClr val="000000"/>
                          </a:solidFill>
                          <a:effectLst/>
                          <a:latin typeface="Calibri" panose="020F0502020204030204" pitchFamily="34" charset="0"/>
                        </a:rPr>
                        <a:t>292.116,19</a:t>
                      </a:r>
                    </a:p>
                  </a:txBody>
                  <a:tcPr marL="7620" marR="7620" marT="7620" marB="0" anchor="b"/>
                </a:tc>
                <a:extLst>
                  <a:ext uri="{0D108BD9-81ED-4DB2-BD59-A6C34878D82A}">
                    <a16:rowId xmlns:a16="http://schemas.microsoft.com/office/drawing/2014/main" val="10005"/>
                  </a:ext>
                </a:extLst>
              </a:tr>
              <a:tr h="141584">
                <a:tc>
                  <a:txBody>
                    <a:bodyPr/>
                    <a:lstStyle/>
                    <a:p>
                      <a:pPr algn="ctr">
                        <a:lnSpc>
                          <a:spcPct val="115000"/>
                        </a:lnSpc>
                        <a:spcAft>
                          <a:spcPts val="600"/>
                        </a:spcAft>
                      </a:pPr>
                      <a:r>
                        <a:rPr lang="ro-RO" sz="800" dirty="0">
                          <a:effectLst/>
                        </a:rPr>
                        <a:t>Sub</a:t>
                      </a:r>
                      <a:r>
                        <a:rPr lang="en-GB" sz="800" dirty="0">
                          <a:effectLst/>
                        </a:rPr>
                        <a:t>group</a:t>
                      </a:r>
                      <a:r>
                        <a:rPr lang="ro-RO" sz="800" dirty="0">
                          <a:effectLst/>
                        </a:rPr>
                        <a:t> 1.5</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en-GB" sz="800" dirty="0">
                          <a:effectLst/>
                        </a:rPr>
                        <a:t>Steel distribution pipelines</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30</a:t>
                      </a:r>
                      <a:endParaRPr lang="ro-RO" sz="700" dirty="0">
                        <a:effectLst/>
                        <a:latin typeface="Calibri"/>
                        <a:ea typeface="Calibri"/>
                        <a:cs typeface="Times New Roman"/>
                      </a:endParaRPr>
                    </a:p>
                  </a:txBody>
                  <a:tcPr marL="46169" marR="46169" marT="0" marB="0" anchor="ctr"/>
                </a:tc>
                <a:tc>
                  <a:txBody>
                    <a:bodyPr/>
                    <a:lstStyle/>
                    <a:p>
                      <a:pPr algn="r" fontAlgn="b"/>
                      <a:r>
                        <a:rPr lang="en-US" sz="1100" b="0" i="0" u="none" strike="noStrike" dirty="0">
                          <a:solidFill>
                            <a:srgbClr val="000000"/>
                          </a:solidFill>
                          <a:effectLst/>
                          <a:latin typeface="Calibri" panose="020F0502020204030204" pitchFamily="34" charset="0"/>
                        </a:rPr>
                        <a:t>184.626,80</a:t>
                      </a:r>
                    </a:p>
                  </a:txBody>
                  <a:tcPr marL="7620" marR="7620" marT="7620" marB="0" anchor="b"/>
                </a:tc>
                <a:extLst>
                  <a:ext uri="{0D108BD9-81ED-4DB2-BD59-A6C34878D82A}">
                    <a16:rowId xmlns:a16="http://schemas.microsoft.com/office/drawing/2014/main" val="10006"/>
                  </a:ext>
                </a:extLst>
              </a:tr>
              <a:tr h="141584">
                <a:tc>
                  <a:txBody>
                    <a:bodyPr/>
                    <a:lstStyle/>
                    <a:p>
                      <a:pPr algn="ctr">
                        <a:lnSpc>
                          <a:spcPct val="115000"/>
                        </a:lnSpc>
                        <a:spcAft>
                          <a:spcPts val="600"/>
                        </a:spcAft>
                      </a:pPr>
                      <a:r>
                        <a:rPr lang="ro-RO" sz="800" dirty="0">
                          <a:effectLst/>
                        </a:rPr>
                        <a:t>Sub</a:t>
                      </a:r>
                      <a:r>
                        <a:rPr lang="en-GB" sz="800" dirty="0">
                          <a:effectLst/>
                        </a:rPr>
                        <a:t>group</a:t>
                      </a:r>
                      <a:r>
                        <a:rPr lang="ro-RO" sz="800" dirty="0">
                          <a:effectLst/>
                        </a:rPr>
                        <a:t> 1.6</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en-GB" sz="800" dirty="0">
                          <a:effectLst/>
                        </a:rPr>
                        <a:t>Polyethylene distribution pipelines</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40</a:t>
                      </a:r>
                      <a:endParaRPr lang="ro-RO" sz="700" dirty="0">
                        <a:effectLst/>
                        <a:latin typeface="Calibri"/>
                        <a:ea typeface="Calibri"/>
                        <a:cs typeface="Times New Roman"/>
                      </a:endParaRPr>
                    </a:p>
                  </a:txBody>
                  <a:tcPr marL="46169" marR="46169" marT="0" marB="0" anchor="ctr"/>
                </a:tc>
                <a:tc>
                  <a:txBody>
                    <a:bodyPr/>
                    <a:lstStyle/>
                    <a:p>
                      <a:pPr algn="r" fontAlgn="b"/>
                      <a:r>
                        <a:rPr lang="en-US" sz="1100" b="0" i="0" u="none" strike="noStrike" dirty="0">
                          <a:solidFill>
                            <a:srgbClr val="000000"/>
                          </a:solidFill>
                          <a:effectLst/>
                          <a:latin typeface="Calibri" panose="020F0502020204030204" pitchFamily="34" charset="0"/>
                        </a:rPr>
                        <a:t>74,34</a:t>
                      </a:r>
                    </a:p>
                  </a:txBody>
                  <a:tcPr marL="7620" marR="7620" marT="7620" marB="0" anchor="b"/>
                </a:tc>
                <a:extLst>
                  <a:ext uri="{0D108BD9-81ED-4DB2-BD59-A6C34878D82A}">
                    <a16:rowId xmlns:a16="http://schemas.microsoft.com/office/drawing/2014/main" val="10007"/>
                  </a:ext>
                </a:extLst>
              </a:tr>
              <a:tr h="141584">
                <a:tc>
                  <a:txBody>
                    <a:bodyPr/>
                    <a:lstStyle/>
                    <a:p>
                      <a:pPr algn="ctr">
                        <a:lnSpc>
                          <a:spcPct val="115000"/>
                        </a:lnSpc>
                        <a:spcAft>
                          <a:spcPts val="600"/>
                        </a:spcAft>
                      </a:pPr>
                      <a:r>
                        <a:rPr lang="ro-RO" sz="800" dirty="0">
                          <a:effectLst/>
                        </a:rPr>
                        <a:t>Sub</a:t>
                      </a:r>
                      <a:r>
                        <a:rPr lang="en-GB" sz="800" dirty="0">
                          <a:effectLst/>
                        </a:rPr>
                        <a:t>group</a:t>
                      </a:r>
                      <a:r>
                        <a:rPr lang="ro-RO" sz="800" dirty="0">
                          <a:effectLst/>
                        </a:rPr>
                        <a:t> 1.7</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en-GB" sz="800" dirty="0">
                          <a:effectLst/>
                        </a:rPr>
                        <a:t>Other constructions</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10</a:t>
                      </a:r>
                      <a:endParaRPr lang="ro-RO" sz="700" dirty="0">
                        <a:effectLst/>
                        <a:latin typeface="Calibri"/>
                        <a:ea typeface="Calibri"/>
                        <a:cs typeface="Times New Roman"/>
                      </a:endParaRPr>
                    </a:p>
                  </a:txBody>
                  <a:tcPr marL="46169" marR="46169" marT="0" marB="0" anchor="ctr"/>
                </a:tc>
                <a:tc>
                  <a:txBody>
                    <a:bodyPr/>
                    <a:lstStyle/>
                    <a:p>
                      <a:pPr algn="r" fontAlgn="b"/>
                      <a:r>
                        <a:rPr lang="en-US" sz="1100" b="0" i="0" u="none" strike="noStrike" dirty="0">
                          <a:solidFill>
                            <a:srgbClr val="000000"/>
                          </a:solidFill>
                          <a:effectLst/>
                          <a:latin typeface="Calibri" panose="020F0502020204030204" pitchFamily="34" charset="0"/>
                        </a:rPr>
                        <a:t>56.021.731,82</a:t>
                      </a:r>
                    </a:p>
                  </a:txBody>
                  <a:tcPr marL="7620" marR="7620" marT="7620" marB="0" anchor="b"/>
                </a:tc>
                <a:extLst>
                  <a:ext uri="{0D108BD9-81ED-4DB2-BD59-A6C34878D82A}">
                    <a16:rowId xmlns:a16="http://schemas.microsoft.com/office/drawing/2014/main" val="10008"/>
                  </a:ext>
                </a:extLst>
              </a:tr>
              <a:tr h="283167">
                <a:tc>
                  <a:txBody>
                    <a:bodyPr/>
                    <a:lstStyle/>
                    <a:p>
                      <a:pPr algn="ctr">
                        <a:lnSpc>
                          <a:spcPct val="115000"/>
                        </a:lnSpc>
                        <a:spcAft>
                          <a:spcPts val="600"/>
                        </a:spcAft>
                      </a:pPr>
                      <a:r>
                        <a:rPr lang="ro-RO" sz="800" dirty="0">
                          <a:effectLst/>
                        </a:rPr>
                        <a:t>Gr</a:t>
                      </a:r>
                      <a:r>
                        <a:rPr lang="en-GB" sz="800" dirty="0">
                          <a:effectLst/>
                        </a:rPr>
                        <a:t>oup</a:t>
                      </a:r>
                      <a:r>
                        <a:rPr lang="ro-RO" sz="800" dirty="0">
                          <a:effectLst/>
                        </a:rPr>
                        <a:t> 2</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en-GB" sz="800" dirty="0">
                          <a:effectLst/>
                        </a:rPr>
                        <a:t>Technological equipment</a:t>
                      </a:r>
                      <a:r>
                        <a:rPr lang="ro-RO" sz="800" dirty="0">
                          <a:effectLst/>
                        </a:rPr>
                        <a:t>, ma</a:t>
                      </a:r>
                      <a:r>
                        <a:rPr lang="en-GB" sz="800" dirty="0">
                          <a:effectLst/>
                        </a:rPr>
                        <a:t>chinery and work equipment</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10</a:t>
                      </a:r>
                      <a:endParaRPr lang="ro-RO" sz="700" dirty="0">
                        <a:effectLst/>
                        <a:latin typeface="Calibri"/>
                        <a:ea typeface="Calibri"/>
                        <a:cs typeface="Times New Roman"/>
                      </a:endParaRPr>
                    </a:p>
                  </a:txBody>
                  <a:tcPr marL="46169" marR="46169" marT="0" marB="0" anchor="ctr"/>
                </a:tc>
                <a:tc>
                  <a:txBody>
                    <a:bodyPr/>
                    <a:lstStyle/>
                    <a:p>
                      <a:pPr algn="r" fontAlgn="b"/>
                      <a:r>
                        <a:rPr lang="en-US" sz="1100" b="1" i="0" u="none" strike="noStrike" dirty="0">
                          <a:solidFill>
                            <a:srgbClr val="000000"/>
                          </a:solidFill>
                          <a:effectLst/>
                          <a:latin typeface="Calibri" panose="020F0502020204030204" pitchFamily="34" charset="0"/>
                        </a:rPr>
                        <a:t>56.761.482,15</a:t>
                      </a:r>
                    </a:p>
                  </a:txBody>
                  <a:tcPr marL="7620" marR="7620" marT="7620" marB="0" anchor="b"/>
                </a:tc>
                <a:extLst>
                  <a:ext uri="{0D108BD9-81ED-4DB2-BD59-A6C34878D82A}">
                    <a16:rowId xmlns:a16="http://schemas.microsoft.com/office/drawing/2014/main" val="10009"/>
                  </a:ext>
                </a:extLst>
              </a:tr>
              <a:tr h="203066">
                <a:tc>
                  <a:txBody>
                    <a:bodyPr/>
                    <a:lstStyle/>
                    <a:p>
                      <a:pPr algn="ctr">
                        <a:lnSpc>
                          <a:spcPct val="115000"/>
                        </a:lnSpc>
                        <a:spcAft>
                          <a:spcPts val="600"/>
                        </a:spcAft>
                      </a:pPr>
                      <a:r>
                        <a:rPr lang="ro-RO" sz="800" dirty="0">
                          <a:effectLst/>
                        </a:rPr>
                        <a:t>Gr</a:t>
                      </a:r>
                      <a:r>
                        <a:rPr lang="en-GB" sz="800" dirty="0">
                          <a:effectLst/>
                        </a:rPr>
                        <a:t>oup</a:t>
                      </a:r>
                      <a:r>
                        <a:rPr lang="ro-RO" sz="800" dirty="0">
                          <a:effectLst/>
                        </a:rPr>
                        <a:t> 3</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en-GB" sz="800" dirty="0">
                          <a:effectLst/>
                        </a:rPr>
                        <a:t>Measuring, control and regulation devices and installations</a:t>
                      </a:r>
                      <a:endParaRPr lang="ro-RO" sz="700" dirty="0">
                        <a:effectLst/>
                        <a:latin typeface="Calibri"/>
                        <a:ea typeface="Calibri"/>
                        <a:cs typeface="Times New Roman"/>
                      </a:endParaRPr>
                    </a:p>
                  </a:txBody>
                  <a:tcPr marL="46169" marR="46169" marT="0" marB="0" anchor="ctr"/>
                </a:tc>
                <a:tc>
                  <a:txBody>
                    <a:bodyPr/>
                    <a:lstStyle/>
                    <a:p>
                      <a:endParaRPr lang="ro-RO" sz="700" dirty="0">
                        <a:effectLst/>
                        <a:latin typeface="Calibri"/>
                      </a:endParaRPr>
                    </a:p>
                  </a:txBody>
                  <a:tcPr marL="46169" marR="46169" marT="0" marB="0" anchor="ctr"/>
                </a:tc>
                <a:tc>
                  <a:txBody>
                    <a:bodyPr/>
                    <a:lstStyle/>
                    <a:p>
                      <a:pPr algn="r" fontAlgn="b"/>
                      <a:r>
                        <a:rPr lang="en-US" sz="1100" b="1" i="0" u="none" strike="noStrike" dirty="0">
                          <a:solidFill>
                            <a:srgbClr val="000000"/>
                          </a:solidFill>
                          <a:effectLst/>
                          <a:latin typeface="Calibri" panose="020F0502020204030204" pitchFamily="34" charset="0"/>
                        </a:rPr>
                        <a:t>38.513.207,01</a:t>
                      </a:r>
                    </a:p>
                  </a:txBody>
                  <a:tcPr marL="7620" marR="7620" marT="7620" marB="0" anchor="b"/>
                </a:tc>
                <a:extLst>
                  <a:ext uri="{0D108BD9-81ED-4DB2-BD59-A6C34878D82A}">
                    <a16:rowId xmlns:a16="http://schemas.microsoft.com/office/drawing/2014/main" val="10010"/>
                  </a:ext>
                </a:extLst>
              </a:tr>
              <a:tr h="228600">
                <a:tc>
                  <a:txBody>
                    <a:bodyPr/>
                    <a:lstStyle/>
                    <a:p>
                      <a:pPr algn="ctr">
                        <a:lnSpc>
                          <a:spcPct val="115000"/>
                        </a:lnSpc>
                        <a:spcAft>
                          <a:spcPts val="600"/>
                        </a:spcAft>
                      </a:pPr>
                      <a:r>
                        <a:rPr lang="ro-RO" sz="800" dirty="0">
                          <a:effectLst/>
                        </a:rPr>
                        <a:t>Sub</a:t>
                      </a:r>
                      <a:r>
                        <a:rPr lang="en-GB" sz="800" dirty="0">
                          <a:effectLst/>
                        </a:rPr>
                        <a:t>group</a:t>
                      </a:r>
                      <a:r>
                        <a:rPr lang="ro-RO" sz="800" dirty="0">
                          <a:effectLst/>
                        </a:rPr>
                        <a:t> 3.1</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en-GB" sz="800" dirty="0">
                          <a:effectLst/>
                        </a:rPr>
                        <a:t>Diaphragm meters</a:t>
                      </a:r>
                      <a:r>
                        <a:rPr lang="ro-RO" sz="800" dirty="0">
                          <a:effectLst/>
                        </a:rPr>
                        <a:t>, </a:t>
                      </a:r>
                      <a:r>
                        <a:rPr lang="en-GB" sz="800" dirty="0">
                          <a:effectLst/>
                        </a:rPr>
                        <a:t>ultrasonic meters</a:t>
                      </a:r>
                      <a:r>
                        <a:rPr lang="ro-RO" sz="800" dirty="0">
                          <a:effectLst/>
                        </a:rPr>
                        <a:t>, </a:t>
                      </a:r>
                      <a:r>
                        <a:rPr lang="en-GB" sz="800" dirty="0">
                          <a:effectLst/>
                        </a:rPr>
                        <a:t>other deprimogenous</a:t>
                      </a:r>
                      <a:r>
                        <a:rPr lang="en-GB" sz="800" baseline="0" dirty="0">
                          <a:effectLst/>
                        </a:rPr>
                        <a:t> systems</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20</a:t>
                      </a:r>
                      <a:endParaRPr lang="ro-RO" sz="700" dirty="0">
                        <a:effectLst/>
                        <a:latin typeface="Calibri"/>
                        <a:ea typeface="Calibri"/>
                        <a:cs typeface="Times New Roman"/>
                      </a:endParaRPr>
                    </a:p>
                  </a:txBody>
                  <a:tcPr marL="46169" marR="46169" marT="0" marB="0" anchor="ctr"/>
                </a:tc>
                <a:tc>
                  <a:txBody>
                    <a:bodyPr/>
                    <a:lstStyle/>
                    <a:p>
                      <a:pPr algn="r" fontAlgn="b"/>
                      <a:r>
                        <a:rPr lang="en-US" sz="1100" b="0" i="0" u="none" strike="noStrike" dirty="0">
                          <a:solidFill>
                            <a:srgbClr val="000000"/>
                          </a:solidFill>
                          <a:effectLst/>
                          <a:latin typeface="Calibri" panose="020F0502020204030204" pitchFamily="34" charset="0"/>
                        </a:rPr>
                        <a:t>403.125,05</a:t>
                      </a:r>
                    </a:p>
                  </a:txBody>
                  <a:tcPr marL="7620" marR="7620" marT="7620" marB="0" anchor="b"/>
                </a:tc>
                <a:extLst>
                  <a:ext uri="{0D108BD9-81ED-4DB2-BD59-A6C34878D82A}">
                    <a16:rowId xmlns:a16="http://schemas.microsoft.com/office/drawing/2014/main" val="10011"/>
                  </a:ext>
                </a:extLst>
              </a:tr>
              <a:tr h="169647">
                <a:tc>
                  <a:txBody>
                    <a:bodyPr/>
                    <a:lstStyle/>
                    <a:p>
                      <a:pPr algn="ctr">
                        <a:lnSpc>
                          <a:spcPct val="115000"/>
                        </a:lnSpc>
                        <a:spcAft>
                          <a:spcPts val="600"/>
                        </a:spcAft>
                      </a:pPr>
                      <a:r>
                        <a:rPr lang="ro-RO" sz="800" dirty="0">
                          <a:effectLst/>
                        </a:rPr>
                        <a:t>Sub</a:t>
                      </a:r>
                      <a:r>
                        <a:rPr lang="en-GB" sz="800" dirty="0">
                          <a:effectLst/>
                        </a:rPr>
                        <a:t>group</a:t>
                      </a:r>
                      <a:r>
                        <a:rPr lang="ro-RO" sz="800" dirty="0">
                          <a:effectLst/>
                        </a:rPr>
                        <a:t> 3.2</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en-GB" sz="800" dirty="0">
                          <a:effectLst/>
                        </a:rPr>
                        <a:t>Rotary pistons meter</a:t>
                      </a:r>
                      <a:r>
                        <a:rPr lang="ro-RO" sz="800" dirty="0">
                          <a:effectLst/>
                        </a:rPr>
                        <a:t>, </a:t>
                      </a:r>
                      <a:r>
                        <a:rPr lang="en-GB" sz="800" dirty="0">
                          <a:effectLst/>
                        </a:rPr>
                        <a:t>turbine meters</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15</a:t>
                      </a:r>
                      <a:endParaRPr lang="ro-RO" sz="700" dirty="0">
                        <a:effectLst/>
                        <a:latin typeface="Calibri"/>
                        <a:ea typeface="Calibri"/>
                        <a:cs typeface="Times New Roman"/>
                      </a:endParaRPr>
                    </a:p>
                  </a:txBody>
                  <a:tcPr marL="46169" marR="46169" marT="0" marB="0" anchor="ctr"/>
                </a:tc>
                <a:tc>
                  <a:txBody>
                    <a:bodyPr/>
                    <a:lstStyle/>
                    <a:p>
                      <a:pPr algn="r" fontAlgn="b"/>
                      <a:r>
                        <a:rPr lang="en-US" sz="1100" b="0" i="0" u="none" strike="noStrike" dirty="0">
                          <a:solidFill>
                            <a:srgbClr val="000000"/>
                          </a:solidFill>
                          <a:effectLst/>
                          <a:latin typeface="Calibri" panose="020F0502020204030204" pitchFamily="34" charset="0"/>
                        </a:rPr>
                        <a:t>1.536.325,36</a:t>
                      </a:r>
                    </a:p>
                  </a:txBody>
                  <a:tcPr marL="7620" marR="7620" marT="7620" marB="0" anchor="b"/>
                </a:tc>
                <a:extLst>
                  <a:ext uri="{0D108BD9-81ED-4DB2-BD59-A6C34878D82A}">
                    <a16:rowId xmlns:a16="http://schemas.microsoft.com/office/drawing/2014/main" val="10012"/>
                  </a:ext>
                </a:extLst>
              </a:tr>
              <a:tr h="304800">
                <a:tc>
                  <a:txBody>
                    <a:bodyPr/>
                    <a:lstStyle/>
                    <a:p>
                      <a:pPr algn="ctr">
                        <a:lnSpc>
                          <a:spcPct val="115000"/>
                        </a:lnSpc>
                        <a:spcAft>
                          <a:spcPts val="600"/>
                        </a:spcAft>
                      </a:pPr>
                      <a:r>
                        <a:rPr lang="ro-RO" sz="800" dirty="0">
                          <a:effectLst/>
                        </a:rPr>
                        <a:t>Sub</a:t>
                      </a:r>
                      <a:r>
                        <a:rPr lang="en-GB" sz="800" dirty="0">
                          <a:effectLst/>
                        </a:rPr>
                        <a:t>group</a:t>
                      </a:r>
                      <a:r>
                        <a:rPr lang="ro-RO" sz="800" dirty="0">
                          <a:effectLst/>
                        </a:rPr>
                        <a:t> 3.3</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en-GB" sz="800" dirty="0">
                          <a:effectLst/>
                        </a:rPr>
                        <a:t>Electronic converters</a:t>
                      </a:r>
                      <a:r>
                        <a:rPr lang="ro-RO" sz="800" dirty="0">
                          <a:effectLst/>
                        </a:rPr>
                        <a:t>, </a:t>
                      </a:r>
                      <a:r>
                        <a:rPr lang="en-GB" sz="800" dirty="0">
                          <a:effectLst/>
                        </a:rPr>
                        <a:t>flow meters</a:t>
                      </a:r>
                      <a:r>
                        <a:rPr lang="ro-RO" sz="800" dirty="0">
                          <a:effectLst/>
                        </a:rPr>
                        <a:t>, </a:t>
                      </a:r>
                      <a:r>
                        <a:rPr lang="en-GB" sz="800" dirty="0">
                          <a:effectLst/>
                        </a:rPr>
                        <a:t>other measurement,</a:t>
                      </a:r>
                      <a:r>
                        <a:rPr lang="en-GB" sz="800" baseline="0" dirty="0">
                          <a:effectLst/>
                        </a:rPr>
                        <a:t> control and regulation </a:t>
                      </a:r>
                      <a:r>
                        <a:rPr lang="en-GB" sz="800" dirty="0">
                          <a:effectLst/>
                        </a:rPr>
                        <a:t>devices and installations </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10</a:t>
                      </a:r>
                      <a:endParaRPr lang="ro-RO" sz="700" dirty="0">
                        <a:effectLst/>
                        <a:latin typeface="Calibri"/>
                        <a:ea typeface="Calibri"/>
                        <a:cs typeface="Times New Roman"/>
                      </a:endParaRPr>
                    </a:p>
                  </a:txBody>
                  <a:tcPr marL="46169" marR="46169" marT="0" marB="0" anchor="ctr"/>
                </a:tc>
                <a:tc>
                  <a:txBody>
                    <a:bodyPr/>
                    <a:lstStyle/>
                    <a:p>
                      <a:pPr algn="r" fontAlgn="b"/>
                      <a:r>
                        <a:rPr lang="en-US" sz="1100" b="0" i="0" u="none" strike="noStrike" dirty="0">
                          <a:solidFill>
                            <a:srgbClr val="000000"/>
                          </a:solidFill>
                          <a:effectLst/>
                          <a:latin typeface="Calibri" panose="020F0502020204030204" pitchFamily="34" charset="0"/>
                        </a:rPr>
                        <a:t>36.573.756,59</a:t>
                      </a:r>
                    </a:p>
                  </a:txBody>
                  <a:tcPr marL="7620" marR="7620" marT="7620" marB="0" anchor="b"/>
                </a:tc>
                <a:extLst>
                  <a:ext uri="{0D108BD9-81ED-4DB2-BD59-A6C34878D82A}">
                    <a16:rowId xmlns:a16="http://schemas.microsoft.com/office/drawing/2014/main" val="10013"/>
                  </a:ext>
                </a:extLst>
              </a:tr>
              <a:tr h="141584">
                <a:tc>
                  <a:txBody>
                    <a:bodyPr/>
                    <a:lstStyle/>
                    <a:p>
                      <a:pPr algn="ctr">
                        <a:lnSpc>
                          <a:spcPct val="115000"/>
                        </a:lnSpc>
                        <a:spcAft>
                          <a:spcPts val="600"/>
                        </a:spcAft>
                      </a:pPr>
                      <a:r>
                        <a:rPr lang="ro-RO" sz="800" dirty="0">
                          <a:effectLst/>
                        </a:rPr>
                        <a:t>Gr</a:t>
                      </a:r>
                      <a:r>
                        <a:rPr lang="en-GB" sz="800" dirty="0">
                          <a:effectLst/>
                        </a:rPr>
                        <a:t>oup</a:t>
                      </a:r>
                      <a:r>
                        <a:rPr lang="ro-RO" sz="800" dirty="0">
                          <a:effectLst/>
                        </a:rPr>
                        <a:t> 4</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en-GB" sz="800" dirty="0">
                          <a:effectLst/>
                        </a:rPr>
                        <a:t>Transportation</a:t>
                      </a:r>
                      <a:r>
                        <a:rPr lang="en-GB" sz="800" baseline="0" dirty="0">
                          <a:effectLst/>
                        </a:rPr>
                        <a:t> means</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latin typeface="+mn-lt"/>
                          <a:ea typeface="+mn-ea"/>
                          <a:cs typeface="+mn-cs"/>
                        </a:rPr>
                        <a:t>7</a:t>
                      </a:r>
                      <a:endParaRPr lang="ro-RO" sz="700" dirty="0">
                        <a:effectLst/>
                        <a:latin typeface="Calibri"/>
                        <a:ea typeface="Calibri"/>
                        <a:cs typeface="Times New Roman"/>
                      </a:endParaRPr>
                    </a:p>
                  </a:txBody>
                  <a:tcPr marL="46169" marR="46169" marT="0" marB="0" anchor="ctr"/>
                </a:tc>
                <a:tc>
                  <a:txBody>
                    <a:bodyPr/>
                    <a:lstStyle/>
                    <a:p>
                      <a:pPr algn="r" fontAlgn="b"/>
                      <a:r>
                        <a:rPr lang="en-US" sz="1100" b="1" i="0" u="none" strike="noStrike" dirty="0">
                          <a:solidFill>
                            <a:srgbClr val="000000"/>
                          </a:solidFill>
                          <a:effectLst/>
                          <a:latin typeface="Calibri" panose="020F0502020204030204" pitchFamily="34" charset="0"/>
                        </a:rPr>
                        <a:t>6.478.281,77</a:t>
                      </a:r>
                    </a:p>
                  </a:txBody>
                  <a:tcPr marL="7620" marR="7620" marT="7620" marB="0" anchor="b"/>
                </a:tc>
                <a:extLst>
                  <a:ext uri="{0D108BD9-81ED-4DB2-BD59-A6C34878D82A}">
                    <a16:rowId xmlns:a16="http://schemas.microsoft.com/office/drawing/2014/main" val="10014"/>
                  </a:ext>
                </a:extLst>
              </a:tr>
              <a:tr h="222169">
                <a:tc>
                  <a:txBody>
                    <a:bodyPr/>
                    <a:lstStyle/>
                    <a:p>
                      <a:pPr algn="ctr">
                        <a:lnSpc>
                          <a:spcPct val="115000"/>
                        </a:lnSpc>
                        <a:spcAft>
                          <a:spcPts val="600"/>
                        </a:spcAft>
                      </a:pPr>
                      <a:r>
                        <a:rPr lang="ro-RO" sz="800" dirty="0">
                          <a:effectLst/>
                        </a:rPr>
                        <a:t>Gr</a:t>
                      </a:r>
                      <a:r>
                        <a:rPr lang="en-GB" sz="800" dirty="0">
                          <a:effectLst/>
                        </a:rPr>
                        <a:t>oup</a:t>
                      </a:r>
                      <a:r>
                        <a:rPr lang="ro-RO" sz="800" dirty="0">
                          <a:effectLst/>
                        </a:rPr>
                        <a:t> 5</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en-GB" sz="800" dirty="0">
                          <a:effectLst/>
                        </a:rPr>
                        <a:t>Other tangible and intangible assets</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latin typeface="+mn-lt"/>
                          <a:ea typeface="+mn-ea"/>
                          <a:cs typeface="+mn-cs"/>
                        </a:rPr>
                        <a:t>7</a:t>
                      </a:r>
                      <a:endParaRPr lang="ro-RO" sz="700" dirty="0">
                        <a:effectLst/>
                        <a:latin typeface="Calibri"/>
                        <a:ea typeface="Calibri"/>
                        <a:cs typeface="Times New Roman"/>
                      </a:endParaRPr>
                    </a:p>
                  </a:txBody>
                  <a:tcPr marL="46169" marR="46169" marT="0" marB="0" anchor="ctr"/>
                </a:tc>
                <a:tc>
                  <a:txBody>
                    <a:bodyPr/>
                    <a:lstStyle/>
                    <a:p>
                      <a:pPr algn="r" fontAlgn="b"/>
                      <a:r>
                        <a:rPr lang="en-US" sz="1100" b="1" i="0" u="none" strike="noStrike" dirty="0">
                          <a:solidFill>
                            <a:srgbClr val="000000"/>
                          </a:solidFill>
                          <a:effectLst/>
                          <a:latin typeface="Calibri" panose="020F0502020204030204" pitchFamily="34" charset="0"/>
                        </a:rPr>
                        <a:t>21.927.391,74</a:t>
                      </a:r>
                    </a:p>
                  </a:txBody>
                  <a:tcPr marL="7620" marR="7620" marT="7620" marB="0" anchor="b"/>
                </a:tc>
                <a:extLst>
                  <a:ext uri="{0D108BD9-81ED-4DB2-BD59-A6C34878D82A}">
                    <a16:rowId xmlns:a16="http://schemas.microsoft.com/office/drawing/2014/main" val="10015"/>
                  </a:ext>
                </a:extLst>
              </a:tr>
              <a:tr h="83820">
                <a:tc>
                  <a:txBody>
                    <a:bodyPr/>
                    <a:lstStyle/>
                    <a:p>
                      <a:pPr algn="ctr">
                        <a:lnSpc>
                          <a:spcPct val="115000"/>
                        </a:lnSpc>
                        <a:spcAft>
                          <a:spcPts val="600"/>
                        </a:spcAft>
                      </a:pPr>
                      <a:r>
                        <a:rPr lang="ro-RO" sz="800" dirty="0">
                          <a:effectLst/>
                        </a:rPr>
                        <a:t>Gr</a:t>
                      </a:r>
                      <a:r>
                        <a:rPr lang="en-GB" sz="800" dirty="0">
                          <a:effectLst/>
                        </a:rPr>
                        <a:t>oup</a:t>
                      </a:r>
                      <a:r>
                        <a:rPr lang="ro-RO" sz="800" dirty="0">
                          <a:effectLst/>
                        </a:rPr>
                        <a:t> 6</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en-GB" sz="800" dirty="0">
                          <a:effectLst/>
                        </a:rPr>
                        <a:t>Lands</a:t>
                      </a:r>
                      <a:endParaRPr lang="ro-RO" sz="700" dirty="0">
                        <a:effectLst/>
                        <a:latin typeface="Calibri"/>
                        <a:ea typeface="Calibri"/>
                        <a:cs typeface="Times New Roman"/>
                      </a:endParaRPr>
                    </a:p>
                  </a:txBody>
                  <a:tcPr marL="46169" marR="46169" marT="0" marB="0" anchor="ctr"/>
                </a:tc>
                <a:tc>
                  <a:txBody>
                    <a:bodyPr/>
                    <a:lstStyle/>
                    <a:p>
                      <a:endParaRPr lang="ro-RO" sz="700" dirty="0">
                        <a:effectLst/>
                        <a:latin typeface="Calibri"/>
                      </a:endParaRPr>
                    </a:p>
                  </a:txBody>
                  <a:tcPr marL="46169" marR="46169" marT="0" marB="0" anchor="ctr"/>
                </a:tc>
                <a:tc>
                  <a:txBody>
                    <a:bodyPr/>
                    <a:lstStyle/>
                    <a:p>
                      <a:pPr algn="r" fontAlgn="b"/>
                      <a:r>
                        <a:rPr lang="en-US" sz="1100" b="1" i="0" u="none" strike="noStrike" dirty="0">
                          <a:solidFill>
                            <a:srgbClr val="000000"/>
                          </a:solidFill>
                          <a:effectLst/>
                          <a:latin typeface="Calibri" panose="020F0502020204030204" pitchFamily="34" charset="0"/>
                        </a:rPr>
                        <a:t>26.095,81</a:t>
                      </a:r>
                    </a:p>
                  </a:txBody>
                  <a:tcPr marL="7620" marR="7620" marT="7620" marB="0" anchor="b"/>
                </a:tc>
                <a:extLst>
                  <a:ext uri="{0D108BD9-81ED-4DB2-BD59-A6C34878D82A}">
                    <a16:rowId xmlns:a16="http://schemas.microsoft.com/office/drawing/2014/main" val="10016"/>
                  </a:ext>
                </a:extLst>
              </a:tr>
              <a:tr h="0">
                <a:tc>
                  <a:txBody>
                    <a:bodyPr/>
                    <a:lstStyle/>
                    <a:p>
                      <a:pPr algn="ctr">
                        <a:lnSpc>
                          <a:spcPct val="115000"/>
                        </a:lnSpc>
                        <a:spcAft>
                          <a:spcPts val="600"/>
                        </a:spcAft>
                      </a:pPr>
                      <a:r>
                        <a:rPr lang="en-US" sz="800" dirty="0">
                          <a:effectLst/>
                          <a:latin typeface="Calibri"/>
                          <a:ea typeface="Calibri"/>
                          <a:cs typeface="Times New Roman"/>
                        </a:rPr>
                        <a:t>*</a:t>
                      </a:r>
                      <a:endParaRPr lang="ro-RO" sz="8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en-US" sz="800" dirty="0">
                          <a:effectLst/>
                          <a:latin typeface="Calibri"/>
                          <a:ea typeface="Calibri"/>
                          <a:cs typeface="Times New Roman"/>
                        </a:rPr>
                        <a:t>Depreciation related to capitalized technological consumption according to regulations</a:t>
                      </a:r>
                      <a:endParaRPr lang="ro-RO" sz="800" dirty="0">
                        <a:effectLst/>
                        <a:latin typeface="Calibri"/>
                        <a:ea typeface="Calibri"/>
                        <a:cs typeface="Times New Roman"/>
                      </a:endParaRPr>
                    </a:p>
                  </a:txBody>
                  <a:tcPr marL="46169" marR="46169" marT="0" marB="0" anchor="ctr"/>
                </a:tc>
                <a:tc>
                  <a:txBody>
                    <a:bodyPr/>
                    <a:lstStyle/>
                    <a:p>
                      <a:endParaRPr lang="ro-RO" sz="700" dirty="0">
                        <a:effectLst/>
                        <a:latin typeface="Calibri"/>
                      </a:endParaRPr>
                    </a:p>
                  </a:txBody>
                  <a:tcPr marL="46169" marR="46169" marT="0" marB="0" anchor="ctr"/>
                </a:tc>
                <a:tc>
                  <a:txBody>
                    <a:bodyPr/>
                    <a:lstStyle/>
                    <a:p>
                      <a:pPr algn="r" fontAlgn="b"/>
                      <a:r>
                        <a:rPr lang="en-US" sz="1100" b="1" i="0" u="none" strike="noStrike" dirty="0">
                          <a:solidFill>
                            <a:srgbClr val="000000"/>
                          </a:solidFill>
                          <a:effectLst/>
                          <a:latin typeface="Calibri" panose="020F0502020204030204" pitchFamily="34" charset="0"/>
                        </a:rPr>
                        <a:t>4.171.840,44</a:t>
                      </a:r>
                    </a:p>
                  </a:txBody>
                  <a:tcPr marL="7620" marR="7620" marT="7620" marB="0" anchor="b"/>
                </a:tc>
                <a:extLst>
                  <a:ext uri="{0D108BD9-81ED-4DB2-BD59-A6C34878D82A}">
                    <a16:rowId xmlns:a16="http://schemas.microsoft.com/office/drawing/2014/main" val="193590036"/>
                  </a:ext>
                </a:extLst>
              </a:tr>
              <a:tr h="141584">
                <a:tc gridSpan="2">
                  <a:txBody>
                    <a:bodyPr/>
                    <a:lstStyle/>
                    <a:p>
                      <a:pPr algn="ctr">
                        <a:lnSpc>
                          <a:spcPct val="115000"/>
                        </a:lnSpc>
                        <a:spcAft>
                          <a:spcPts val="600"/>
                        </a:spcAft>
                      </a:pPr>
                      <a:r>
                        <a:rPr lang="ro-RO" sz="800" dirty="0">
                          <a:effectLst/>
                        </a:rPr>
                        <a:t>TOTAL</a:t>
                      </a:r>
                      <a:endParaRPr lang="ro-RO" sz="700" dirty="0">
                        <a:effectLst/>
                        <a:latin typeface="Calibri"/>
                        <a:ea typeface="Calibri"/>
                        <a:cs typeface="Times New Roman"/>
                      </a:endParaRPr>
                    </a:p>
                  </a:txBody>
                  <a:tcPr marL="46169" marR="46169" marT="0" marB="0" anchor="ctr"/>
                </a:tc>
                <a:tc hMerge="1">
                  <a:txBody>
                    <a:bodyPr/>
                    <a:lstStyle/>
                    <a:p>
                      <a:endParaRPr lang="ro-RO"/>
                    </a:p>
                  </a:txBody>
                  <a:tcPr/>
                </a:tc>
                <a:tc>
                  <a:txBody>
                    <a:bodyPr/>
                    <a:lstStyle/>
                    <a:p>
                      <a:endParaRPr lang="ro-RO" sz="700" dirty="0">
                        <a:effectLst/>
                        <a:latin typeface="Calibri"/>
                      </a:endParaRPr>
                    </a:p>
                  </a:txBody>
                  <a:tcPr marL="46169" marR="46169" marT="0" marB="0" anchor="ctr"/>
                </a:tc>
                <a:tc>
                  <a:txBody>
                    <a:bodyPr/>
                    <a:lstStyle/>
                    <a:p>
                      <a:pPr algn="r" fontAlgn="b"/>
                      <a:r>
                        <a:rPr lang="en-US" sz="1100" b="1" i="0" u="none" strike="noStrike" dirty="0">
                          <a:solidFill>
                            <a:srgbClr val="000000"/>
                          </a:solidFill>
                          <a:effectLst/>
                          <a:latin typeface="Calibri" panose="020F0502020204030204" pitchFamily="34" charset="0"/>
                        </a:rPr>
                        <a:t>418.118.258,69</a:t>
                      </a:r>
                    </a:p>
                  </a:txBody>
                  <a:tcPr marL="7620" marR="7620" marT="7620" marB="0" anchor="b"/>
                </a:tc>
                <a:extLst>
                  <a:ext uri="{0D108BD9-81ED-4DB2-BD59-A6C34878D82A}">
                    <a16:rowId xmlns:a16="http://schemas.microsoft.com/office/drawing/2014/main" val="10017"/>
                  </a:ext>
                </a:extLst>
              </a:tr>
            </a:tbl>
          </a:graphicData>
        </a:graphic>
      </p:graphicFrame>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220201" y="228601"/>
            <a:ext cx="1227035" cy="4676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32293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533400"/>
            <a:ext cx="8534400" cy="457200"/>
          </a:xfrm>
        </p:spPr>
        <p:txBody>
          <a:bodyPr>
            <a:normAutofit/>
          </a:bodyPr>
          <a:lstStyle/>
          <a:p>
            <a:r>
              <a:rPr lang="it-IT" sz="2000" dirty="0"/>
              <a:t>Parameters used on revenue aproval for period 01.10.2024-30.09.20</a:t>
            </a:r>
            <a:r>
              <a:rPr lang="ro-RO" sz="2000" dirty="0"/>
              <a:t>2</a:t>
            </a:r>
            <a:r>
              <a:rPr lang="en-US" sz="2000" dirty="0"/>
              <a:t>5</a:t>
            </a:r>
            <a:endParaRPr lang="ro-RO" sz="2000" dirty="0"/>
          </a:p>
        </p:txBody>
      </p:sp>
      <p:sp>
        <p:nvSpPr>
          <p:cNvPr id="4" name="Content Placeholder 3"/>
          <p:cNvSpPr>
            <a:spLocks noGrp="1"/>
          </p:cNvSpPr>
          <p:nvPr>
            <p:ph sz="quarter" idx="1"/>
          </p:nvPr>
        </p:nvSpPr>
        <p:spPr>
          <a:xfrm>
            <a:off x="1825752" y="1447800"/>
            <a:ext cx="8503920" cy="4876800"/>
          </a:xfrm>
        </p:spPr>
        <p:txBody>
          <a:bodyPr>
            <a:normAutofit/>
          </a:bodyPr>
          <a:lstStyle/>
          <a:p>
            <a:pPr algn="just"/>
            <a:r>
              <a:rPr lang="en-US" sz="1400" dirty="0"/>
              <a:t>(iii) </a:t>
            </a:r>
            <a:r>
              <a:rPr lang="ro-RO" sz="1400" i="1" u="sng" dirty="0"/>
              <a:t>OPEX </a:t>
            </a:r>
            <a:r>
              <a:rPr lang="ro-RO" sz="1400" dirty="0"/>
              <a:t>ap</a:t>
            </a:r>
            <a:r>
              <a:rPr lang="en-GB" sz="1400" dirty="0"/>
              <a:t>proved for October </a:t>
            </a:r>
            <a:r>
              <a:rPr lang="ro-RO" sz="1400" dirty="0"/>
              <a:t>20</a:t>
            </a:r>
            <a:r>
              <a:rPr lang="en-US" sz="1400" dirty="0"/>
              <a:t>24</a:t>
            </a:r>
            <a:r>
              <a:rPr lang="ro-RO" sz="1400" dirty="0"/>
              <a:t>-</a:t>
            </a:r>
            <a:r>
              <a:rPr lang="en-GB" sz="1400" dirty="0"/>
              <a:t>September </a:t>
            </a:r>
            <a:r>
              <a:rPr lang="ro-RO" sz="1400" dirty="0"/>
              <a:t>202</a:t>
            </a:r>
            <a:r>
              <a:rPr lang="en-US" sz="1400" dirty="0"/>
              <a:t>5</a:t>
            </a:r>
            <a:r>
              <a:rPr lang="ro-RO" sz="1400" dirty="0"/>
              <a:t> </a:t>
            </a:r>
            <a:r>
              <a:rPr lang="en-GB" sz="1400" dirty="0"/>
              <a:t>amount to RON</a:t>
            </a:r>
            <a:r>
              <a:rPr lang="ro-RO" sz="1400" dirty="0"/>
              <a:t> </a:t>
            </a:r>
            <a:r>
              <a:rPr lang="en-US" sz="1400" dirty="0"/>
              <a:t>911.233.35 </a:t>
            </a:r>
            <a:r>
              <a:rPr lang="en-GB" sz="1400" dirty="0"/>
              <a:t>thousand</a:t>
            </a:r>
            <a:endParaRPr lang="ro-RO" sz="1400" dirty="0"/>
          </a:p>
          <a:p>
            <a:pPr algn="just"/>
            <a:r>
              <a:rPr lang="ro-RO" sz="1400" dirty="0"/>
              <a:t>(i</a:t>
            </a:r>
            <a:r>
              <a:rPr lang="en-US" sz="1400" dirty="0"/>
              <a:t>v</a:t>
            </a:r>
            <a:r>
              <a:rPr lang="ro-RO" sz="1400" dirty="0"/>
              <a:t>)</a:t>
            </a:r>
            <a:r>
              <a:rPr lang="en-US" sz="1400" dirty="0"/>
              <a:t> Pass-through costs approved for October </a:t>
            </a:r>
            <a:r>
              <a:rPr lang="ro-RO" sz="1400" dirty="0"/>
              <a:t>20</a:t>
            </a:r>
            <a:r>
              <a:rPr lang="en-US" sz="1400" dirty="0"/>
              <a:t>24</a:t>
            </a:r>
            <a:r>
              <a:rPr lang="ro-RO" sz="1400" dirty="0"/>
              <a:t>-</a:t>
            </a:r>
            <a:r>
              <a:rPr lang="en-GB" sz="1400" dirty="0"/>
              <a:t>September </a:t>
            </a:r>
            <a:r>
              <a:rPr lang="ro-RO" sz="1400" dirty="0"/>
              <a:t>202</a:t>
            </a:r>
            <a:r>
              <a:rPr lang="en-US" sz="1400" dirty="0"/>
              <a:t>5</a:t>
            </a:r>
            <a:r>
              <a:rPr lang="ro-RO" sz="1400" dirty="0"/>
              <a:t> </a:t>
            </a:r>
            <a:r>
              <a:rPr lang="en-GB" sz="1400" dirty="0"/>
              <a:t>amount to RON </a:t>
            </a:r>
            <a:r>
              <a:rPr lang="en-US" sz="1400" dirty="0"/>
              <a:t>282.019.05 </a:t>
            </a:r>
            <a:r>
              <a:rPr lang="en-GB" sz="1400" dirty="0"/>
              <a:t>thousand</a:t>
            </a:r>
            <a:r>
              <a:rPr lang="ro-RO" sz="1400" dirty="0"/>
              <a:t> </a:t>
            </a:r>
          </a:p>
          <a:p>
            <a:pPr algn="just"/>
            <a:r>
              <a:rPr lang="ro-RO" sz="1400" dirty="0"/>
              <a:t> (v)</a:t>
            </a:r>
            <a:r>
              <a:rPr lang="en-US" sz="1400" dirty="0"/>
              <a:t> </a:t>
            </a:r>
            <a:r>
              <a:rPr lang="en-US" sz="1400" i="1" u="sng" dirty="0"/>
              <a:t>Incentive mechanisms and efficiency targets</a:t>
            </a:r>
            <a:r>
              <a:rPr lang="ro-RO" sz="1400" dirty="0"/>
              <a:t> </a:t>
            </a:r>
          </a:p>
          <a:p>
            <a:pPr marL="0" indent="0" algn="just">
              <a:buNone/>
            </a:pPr>
            <a:endParaRPr lang="ro-RO" sz="1300" dirty="0"/>
          </a:p>
          <a:p>
            <a:pPr marL="0" indent="0" algn="just">
              <a:buNone/>
            </a:pPr>
            <a:r>
              <a:rPr lang="en-US" sz="1400" dirty="0"/>
              <a:t>Boosting efficiency is achieved by the adjustment of operating costs. According to the methodology, operating costs are established in the first year of a regulatory period and are adjusted in the subsequent years of the regulatory period with the difference between the inflation rate and the annual rate of gas transmission economic efficiency increase</a:t>
            </a:r>
            <a:r>
              <a:rPr lang="en-GB" sz="1400" dirty="0"/>
              <a:t>.</a:t>
            </a:r>
            <a:endParaRPr lang="ro-RO" sz="1400" dirty="0"/>
          </a:p>
          <a:p>
            <a:pPr marL="0" indent="0" algn="just">
              <a:buNone/>
            </a:pPr>
            <a:endParaRPr lang="ro-RO" sz="1400" i="1" u="sng" dirty="0"/>
          </a:p>
          <a:p>
            <a:pPr marL="0" indent="0" algn="just">
              <a:buNone/>
            </a:pPr>
            <a:r>
              <a:rPr lang="en-US" sz="1400" i="1" u="sng" dirty="0"/>
              <a:t>The rate of gas transmission economic efficiency increase </a:t>
            </a:r>
            <a:r>
              <a:rPr lang="en-US" sz="1400" dirty="0"/>
              <a:t>reflects </a:t>
            </a:r>
            <a:r>
              <a:rPr lang="ro-RO" sz="1400" dirty="0"/>
              <a:t>ANRE</a:t>
            </a:r>
            <a:r>
              <a:rPr lang="en-GB" sz="1400" dirty="0"/>
              <a:t>`s estimations regarding possible OPEX savings</a:t>
            </a:r>
            <a:r>
              <a:rPr lang="ro-RO" sz="1400" dirty="0"/>
              <a:t>, </a:t>
            </a:r>
            <a:r>
              <a:rPr lang="en-GB" sz="1400" dirty="0"/>
              <a:t>without the technological consumption costs</a:t>
            </a:r>
            <a:r>
              <a:rPr lang="ro-RO" sz="1400" dirty="0"/>
              <a:t>, </a:t>
            </a:r>
            <a:r>
              <a:rPr lang="en-GB" sz="1400" dirty="0"/>
              <a:t>which may be achieved in a year of the regulatory period  to improve the economic performance of the licence holder and is established depending on the efficiency target set for a regulatory period</a:t>
            </a:r>
            <a:r>
              <a:rPr lang="ro-RO" sz="1400" dirty="0"/>
              <a:t>.</a:t>
            </a:r>
          </a:p>
          <a:p>
            <a:pPr marL="0" indent="0" algn="just">
              <a:buNone/>
            </a:pPr>
            <a:r>
              <a:rPr lang="en-GB" sz="1400" dirty="0"/>
              <a:t>The rate of gas transmission economic efficiency increase ensures a transfer of economic efficiency in favour of the consumers</a:t>
            </a:r>
            <a:r>
              <a:rPr lang="ro-RO" sz="1400" dirty="0"/>
              <a:t>.</a:t>
            </a:r>
          </a:p>
          <a:p>
            <a:pPr marL="0" indent="0" algn="just">
              <a:buNone/>
            </a:pPr>
            <a:endParaRPr lang="ro-RO" sz="1400" i="1" u="sng" dirty="0"/>
          </a:p>
          <a:p>
            <a:pPr marL="0" indent="0" algn="just">
              <a:buNone/>
            </a:pPr>
            <a:r>
              <a:rPr lang="en-GB" sz="1400" i="1" u="sng" dirty="0"/>
              <a:t>The rate of gas transmission economic efficiency increase </a:t>
            </a:r>
            <a:r>
              <a:rPr lang="en-GB" sz="1400" dirty="0"/>
              <a:t>established by ANRE Order </a:t>
            </a:r>
            <a:r>
              <a:rPr lang="ro-RO" sz="1400" dirty="0"/>
              <a:t>6</a:t>
            </a:r>
            <a:r>
              <a:rPr lang="en-GB" sz="1400" dirty="0"/>
              <a:t>4</a:t>
            </a:r>
            <a:r>
              <a:rPr lang="en-US" sz="1400" dirty="0"/>
              <a:t>/201</a:t>
            </a:r>
            <a:r>
              <a:rPr lang="ro-RO" sz="1400" dirty="0"/>
              <a:t>9</a:t>
            </a:r>
            <a:r>
              <a:rPr lang="en-US" sz="1400" dirty="0"/>
              <a:t> for each year of the </a:t>
            </a:r>
            <a:r>
              <a:rPr lang="ro-RO" sz="1400" dirty="0" err="1"/>
              <a:t>fourth</a:t>
            </a:r>
            <a:r>
              <a:rPr lang="en-US" sz="1400" dirty="0"/>
              <a:t> regulatory period </a:t>
            </a:r>
            <a:r>
              <a:rPr lang="en-GB" sz="1400" dirty="0"/>
              <a:t>is </a:t>
            </a:r>
            <a:r>
              <a:rPr lang="ro-RO" sz="1400" dirty="0"/>
              <a:t>1,5%</a:t>
            </a:r>
            <a:r>
              <a:rPr lang="en-US" sz="1400" dirty="0"/>
              <a:t>.</a:t>
            </a:r>
          </a:p>
          <a:p>
            <a:pPr marL="0" indent="0" algn="just">
              <a:buNone/>
            </a:pPr>
            <a:r>
              <a:rPr lang="en-US" sz="1400" dirty="0"/>
              <a:t>The inflation rate approved for October </a:t>
            </a:r>
            <a:r>
              <a:rPr lang="ro-RO" sz="1400" dirty="0"/>
              <a:t>20</a:t>
            </a:r>
            <a:r>
              <a:rPr lang="en-US" sz="1400" dirty="0"/>
              <a:t>24</a:t>
            </a:r>
            <a:r>
              <a:rPr lang="ro-RO" sz="1400" dirty="0"/>
              <a:t>-</a:t>
            </a:r>
            <a:r>
              <a:rPr lang="en-GB" sz="1400" dirty="0"/>
              <a:t>September </a:t>
            </a:r>
            <a:r>
              <a:rPr lang="ro-RO" sz="1400" dirty="0"/>
              <a:t>202</a:t>
            </a:r>
            <a:r>
              <a:rPr lang="en-US" sz="1400"/>
              <a:t>5 is 3,70.</a:t>
            </a:r>
            <a:endParaRPr lang="ro-RO" sz="1400" dirty="0"/>
          </a:p>
          <a:p>
            <a:pPr marL="0" indent="0" algn="just">
              <a:buNone/>
            </a:pPr>
            <a:endParaRPr lang="ro-RO" sz="1600" dirty="0"/>
          </a:p>
          <a:p>
            <a:endParaRPr lang="ro-RO" sz="1600" dirty="0"/>
          </a:p>
          <a:p>
            <a:endParaRPr lang="ro-RO" sz="1600"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220201" y="228601"/>
            <a:ext cx="1227035" cy="4676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0269753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ustom 3">
      <a:dk1>
        <a:sysClr val="windowText" lastClr="000000"/>
      </a:dk1>
      <a:lt1>
        <a:sysClr val="window" lastClr="FFFFFF"/>
      </a:lt1>
      <a:dk2>
        <a:srgbClr val="646B86"/>
      </a:dk2>
      <a:lt2>
        <a:srgbClr val="F2F2F2"/>
      </a:lt2>
      <a:accent1>
        <a:srgbClr val="D16349"/>
      </a:accent1>
      <a:accent2>
        <a:srgbClr val="CCB400"/>
      </a:accent2>
      <a:accent3>
        <a:srgbClr val="00516B"/>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1_Civic">
  <a:themeElements>
    <a:clrScheme name="Custom 3">
      <a:dk1>
        <a:sysClr val="windowText" lastClr="000000"/>
      </a:dk1>
      <a:lt1>
        <a:sysClr val="window" lastClr="FFFFFF"/>
      </a:lt1>
      <a:dk2>
        <a:srgbClr val="646B86"/>
      </a:dk2>
      <a:lt2>
        <a:srgbClr val="F2F2F2"/>
      </a:lt2>
      <a:accent1>
        <a:srgbClr val="D16349"/>
      </a:accent1>
      <a:accent2>
        <a:srgbClr val="CCB400"/>
      </a:accent2>
      <a:accent3>
        <a:srgbClr val="00516B"/>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TotalTime>
  <Words>883</Words>
  <Application>Microsoft Office PowerPoint</Application>
  <PresentationFormat>Widescreen</PresentationFormat>
  <Paragraphs>171</Paragraphs>
  <Slides>4</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vt:i4>
      </vt:variant>
    </vt:vector>
  </HeadingPairs>
  <TitlesOfParts>
    <vt:vector size="11" baseType="lpstr">
      <vt:lpstr>Calibri</vt:lpstr>
      <vt:lpstr>Georgia</vt:lpstr>
      <vt:lpstr>Times New Roman</vt:lpstr>
      <vt:lpstr>Wingdings</vt:lpstr>
      <vt:lpstr>Wingdings 2</vt:lpstr>
      <vt:lpstr>Civic</vt:lpstr>
      <vt:lpstr>1_Civic</vt:lpstr>
      <vt:lpstr>Parameters used on revenue aproval for period 01.10.2024-30.09.2025</vt:lpstr>
      <vt:lpstr>Parameters used on revenue aproval for period 01.10.2024-30.09.2025</vt:lpstr>
      <vt:lpstr>Parameters used on revenue aproval for period 01.10.2024-30.09.2025</vt:lpstr>
      <vt:lpstr>Parameters used on revenue aproval for period 01.10.2024-30.09.2025</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Parametrii utilizati la stabilirea venitului OTS pentru perioada 01.10.2018-30.09.2019</dc:title>
  <dc:creator>Marius Adrian Ionita</dc:creator>
  <cp:lastModifiedBy>Marius Adrian Ionita</cp:lastModifiedBy>
  <cp:revision>26</cp:revision>
  <dcterms:created xsi:type="dcterms:W3CDTF">2018-07-31T10:34:25Z</dcterms:created>
  <dcterms:modified xsi:type="dcterms:W3CDTF">2024-07-17T12:32:31Z</dcterms:modified>
</cp:coreProperties>
</file>