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66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8835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6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5771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44577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71152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5265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5753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72516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391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3356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8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478074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7441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102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49206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1326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77132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6527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578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91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35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17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25344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467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3651" y="321551"/>
            <a:ext cx="7192297" cy="690716"/>
          </a:xfrm>
        </p:spPr>
        <p:txBody>
          <a:bodyPr>
            <a:noAutofit/>
          </a:bodyPr>
          <a:lstStyle/>
          <a:p>
            <a:r>
              <a:rPr lang="it-IT" sz="2000" dirty="0" smtClean="0"/>
              <a:t>Parameters used on revenue aproval for period 01.10.201</a:t>
            </a:r>
            <a:r>
              <a:rPr lang="ro-RO" sz="2000" dirty="0" smtClean="0"/>
              <a:t>9</a:t>
            </a:r>
            <a:r>
              <a:rPr lang="it-IT" sz="2000" dirty="0" smtClean="0"/>
              <a:t>-30.09.20</a:t>
            </a:r>
            <a:r>
              <a:rPr lang="ro-RO" sz="2000" dirty="0" smtClean="0"/>
              <a:t>20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825752" y="1295400"/>
            <a:ext cx="8503920" cy="48036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200" i="1" u="sng" dirty="0" smtClean="0"/>
          </a:p>
          <a:p>
            <a:pPr marL="0" indent="0">
              <a:buNone/>
            </a:pPr>
            <a:r>
              <a:rPr lang="en-US" sz="1200" i="1" u="sng" dirty="0"/>
              <a:t>Types of assets included in the RAB and their value calculated at the beginning of the </a:t>
            </a:r>
            <a:r>
              <a:rPr lang="ro-RO" sz="1200" i="1" u="sng" dirty="0" err="1" smtClean="0"/>
              <a:t>fourth</a:t>
            </a:r>
            <a:r>
              <a:rPr lang="en-US" sz="1200" i="1" u="sng" dirty="0" smtClean="0"/>
              <a:t> </a:t>
            </a:r>
            <a:r>
              <a:rPr lang="en-US" sz="1200" i="1" u="sng" dirty="0"/>
              <a:t>regulatory period, according to Annex </a:t>
            </a:r>
            <a:r>
              <a:rPr lang="ro-RO" sz="1200" i="1" u="sng" dirty="0"/>
              <a:t>1 </a:t>
            </a:r>
            <a:r>
              <a:rPr lang="en-GB" sz="1200" i="1" u="sng" dirty="0"/>
              <a:t>to ANRE Order</a:t>
            </a:r>
            <a:r>
              <a:rPr lang="ro-RO" sz="1200" i="1" u="sng" dirty="0"/>
              <a:t> </a:t>
            </a:r>
            <a:r>
              <a:rPr lang="ro-RO" sz="1200" i="1" u="sng" dirty="0" smtClean="0"/>
              <a:t>41/2019</a:t>
            </a:r>
            <a:r>
              <a:rPr lang="ro-RO" sz="1200" i="1" u="sng" dirty="0"/>
              <a:t>  </a:t>
            </a:r>
            <a:endParaRPr lang="ro-RO" sz="1200" dirty="0"/>
          </a:p>
          <a:p>
            <a:pPr marL="0" indent="0">
              <a:buNone/>
            </a:pPr>
            <a:endParaRPr lang="ro-RO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501699"/>
              </p:ext>
            </p:extLst>
          </p:nvPr>
        </p:nvGraphicFramePr>
        <p:xfrm>
          <a:off x="2285998" y="2054221"/>
          <a:ext cx="7467601" cy="4253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3541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846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72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Tangible</a:t>
                      </a:r>
                      <a:r>
                        <a:rPr lang="en-GB" sz="800" baseline="0" dirty="0" smtClean="0">
                          <a:effectLst/>
                        </a:rPr>
                        <a:t>/intangible assets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Regulated value related to the gas transmission activity</a:t>
                      </a:r>
                      <a:r>
                        <a:rPr lang="ro-RO" sz="800" dirty="0" smtClean="0">
                          <a:effectLst/>
                        </a:rPr>
                        <a:t> (</a:t>
                      </a:r>
                      <a:r>
                        <a:rPr lang="en-GB" sz="800" dirty="0" smtClean="0">
                          <a:effectLst/>
                        </a:rPr>
                        <a:t>RON</a:t>
                      </a:r>
                      <a:r>
                        <a:rPr lang="ro-RO" sz="800" dirty="0" smtClean="0">
                          <a:effectLst/>
                        </a:rPr>
                        <a:t>)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9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</a:t>
                      </a:r>
                      <a:r>
                        <a:rPr lang="ro-RO" sz="800" dirty="0">
                          <a:effectLst/>
                        </a:rPr>
                        <a:t>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2.959.628.325,97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</a:t>
                      </a:r>
                      <a:r>
                        <a:rPr lang="ro-RO" sz="800" dirty="0">
                          <a:effectLst/>
                        </a:rPr>
                        <a:t>1.1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Buildings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88.689.713,59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 </a:t>
                      </a:r>
                      <a:r>
                        <a:rPr lang="ro-RO" sz="800" dirty="0">
                          <a:effectLst/>
                        </a:rPr>
                        <a:t>1.2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Light 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3.929.328,18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 </a:t>
                      </a:r>
                      <a:r>
                        <a:rPr lang="ro-RO" sz="800" dirty="0">
                          <a:effectLst/>
                        </a:rPr>
                        <a:t>1.3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Main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2.803.140.176,72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1.4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Wells for injection/extraction of gas from underground storages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2.914.114,51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1.5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Steel distribution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84.283,93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1.6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Polyethylene distribution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1.642,47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1.7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Other 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60.869.066,57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 </a:t>
                      </a:r>
                      <a:r>
                        <a:rPr lang="ro-RO" sz="800" dirty="0">
                          <a:effectLst/>
                        </a:rPr>
                        <a:t>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Technological equipment</a:t>
                      </a:r>
                      <a:r>
                        <a:rPr lang="ro-RO" sz="800" dirty="0" smtClean="0">
                          <a:effectLst/>
                        </a:rPr>
                        <a:t>, ma</a:t>
                      </a:r>
                      <a:r>
                        <a:rPr lang="en-GB" sz="800" dirty="0" smtClean="0">
                          <a:effectLst/>
                        </a:rPr>
                        <a:t>chinery and work equipment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68.517.501,19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 </a:t>
                      </a:r>
                      <a:r>
                        <a:rPr lang="ro-RO" sz="800" dirty="0">
                          <a:effectLst/>
                        </a:rPr>
                        <a:t>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Measuring, control and regulation devices and installations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117.903.763,42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24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3.1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Diaphragm meters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ultrasonic meters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other deprimogenous</a:t>
                      </a:r>
                      <a:r>
                        <a:rPr lang="en-GB" sz="800" baseline="0" dirty="0" smtClean="0">
                          <a:effectLst/>
                        </a:rPr>
                        <a:t> systems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2.512.309,29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696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3.2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Rotary pistons meter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turbine meters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8.201.266,29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3.3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Electronic converters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flow meters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other measurement,</a:t>
                      </a:r>
                      <a:r>
                        <a:rPr lang="en-GB" sz="800" baseline="0" dirty="0" smtClean="0">
                          <a:effectLst/>
                        </a:rPr>
                        <a:t> control and regulation </a:t>
                      </a:r>
                      <a:r>
                        <a:rPr lang="en-GB" sz="800" dirty="0" smtClean="0">
                          <a:effectLst/>
                        </a:rPr>
                        <a:t>devices and installations 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107.190.187,84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 </a:t>
                      </a:r>
                      <a:r>
                        <a:rPr lang="ro-RO" sz="800" dirty="0">
                          <a:effectLst/>
                        </a:rPr>
                        <a:t>4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Transportation</a:t>
                      </a:r>
                      <a:r>
                        <a:rPr lang="en-GB" sz="800" baseline="0" dirty="0" smtClean="0">
                          <a:effectLst/>
                        </a:rPr>
                        <a:t> means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15.500.686,53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Other tangible and intangible assets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24.824.681,44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6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Lands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2.441.197,53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158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TOTAL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3.188.816.156,08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466" y="261467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570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2480" y="294333"/>
            <a:ext cx="7647039" cy="644013"/>
          </a:xfrm>
        </p:spPr>
        <p:txBody>
          <a:bodyPr>
            <a:normAutofit fontScale="90000"/>
          </a:bodyPr>
          <a:lstStyle/>
          <a:p>
            <a:r>
              <a:rPr lang="it-IT" sz="2000" dirty="0"/>
              <a:t>Parameters used on revenue aproval for period </a:t>
            </a:r>
            <a:r>
              <a:rPr lang="it-IT" sz="2000" dirty="0" smtClean="0"/>
              <a:t>01.10.201</a:t>
            </a:r>
            <a:r>
              <a:rPr lang="ro-RO" sz="2000" dirty="0" smtClean="0"/>
              <a:t>9</a:t>
            </a:r>
            <a:r>
              <a:rPr lang="it-IT" sz="2000" dirty="0" smtClean="0"/>
              <a:t>-30.09.20</a:t>
            </a:r>
            <a:r>
              <a:rPr lang="ro-RO" sz="2000" dirty="0" smtClean="0"/>
              <a:t>20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825752" y="1527048"/>
            <a:ext cx="8503920" cy="4797552"/>
          </a:xfrm>
        </p:spPr>
        <p:txBody>
          <a:bodyPr>
            <a:normAutofit/>
          </a:bodyPr>
          <a:lstStyle/>
          <a:p>
            <a:r>
              <a:rPr lang="en-US" sz="1600" i="1" u="sng" dirty="0"/>
              <a:t>Capex structure </a:t>
            </a:r>
            <a:r>
              <a:rPr lang="en-GB" sz="1600" i="1" u="sng" dirty="0"/>
              <a:t>approved for </a:t>
            </a:r>
            <a:r>
              <a:rPr lang="en-GB" sz="1600" i="1" u="sng" dirty="0" smtClean="0"/>
              <a:t>period </a:t>
            </a:r>
            <a:r>
              <a:rPr lang="ro-RO" sz="1600" i="1" u="sng" dirty="0" smtClean="0"/>
              <a:t>oct.2019-sept.2020</a:t>
            </a:r>
            <a:endParaRPr lang="en-US" sz="1600" i="1" u="sng" dirty="0"/>
          </a:p>
          <a:p>
            <a:endParaRPr lang="en-US" sz="1400" i="1" u="sng" dirty="0"/>
          </a:p>
          <a:p>
            <a:endParaRPr lang="ro-RO" sz="1400" i="1" u="sng" dirty="0" smtClean="0"/>
          </a:p>
          <a:p>
            <a:endParaRPr lang="en-US" sz="1400" i="1" u="sng" dirty="0"/>
          </a:p>
          <a:p>
            <a:endParaRPr lang="en-US" sz="1400" i="1" u="sng" dirty="0"/>
          </a:p>
          <a:p>
            <a:endParaRPr lang="en-US" sz="1400" i="1" u="sng" dirty="0"/>
          </a:p>
          <a:p>
            <a:endParaRPr lang="en-US" sz="1400" i="1" u="sng" dirty="0"/>
          </a:p>
          <a:p>
            <a:endParaRPr lang="en-US" sz="1400" i="1" u="sng" dirty="0"/>
          </a:p>
          <a:p>
            <a:pPr marL="0" indent="0">
              <a:buNone/>
            </a:pPr>
            <a:endParaRPr lang="ro-RO" sz="1400" i="1" u="sng" dirty="0" smtClean="0"/>
          </a:p>
          <a:p>
            <a:pPr marL="0" indent="0">
              <a:buNone/>
            </a:pPr>
            <a:endParaRPr lang="en-US" sz="1400" i="1" u="sng" dirty="0"/>
          </a:p>
          <a:p>
            <a:pPr algn="just">
              <a:lnSpc>
                <a:spcPct val="150000"/>
              </a:lnSpc>
            </a:pPr>
            <a:r>
              <a:rPr lang="en-GB" sz="1400" dirty="0"/>
              <a:t>For the </a:t>
            </a:r>
            <a:r>
              <a:rPr lang="ro-RO" sz="1400" dirty="0" err="1" smtClean="0"/>
              <a:t>fourth</a:t>
            </a:r>
            <a:r>
              <a:rPr lang="en-GB" sz="1400" dirty="0" smtClean="0"/>
              <a:t> </a:t>
            </a:r>
            <a:r>
              <a:rPr lang="en-GB" sz="1400" dirty="0"/>
              <a:t>regulatory period the return on invested capital was set, according to </a:t>
            </a:r>
            <a:r>
              <a:rPr lang="ro-RO" sz="1400" dirty="0" smtClean="0"/>
              <a:t>Law no.123 </a:t>
            </a:r>
            <a:r>
              <a:rPr lang="en-US" sz="1400"/>
              <a:t>as further amended and supplemented,</a:t>
            </a:r>
            <a:r>
              <a:rPr lang="ro-RO" sz="1400" dirty="0" smtClean="0"/>
              <a:t> </a:t>
            </a:r>
            <a:r>
              <a:rPr lang="en-GB" sz="1400" dirty="0"/>
              <a:t>to</a:t>
            </a:r>
            <a:r>
              <a:rPr lang="ro-RO" sz="1400" dirty="0"/>
              <a:t> </a:t>
            </a:r>
            <a:r>
              <a:rPr lang="ro-RO" sz="1400" dirty="0" smtClean="0"/>
              <a:t>6,90%</a:t>
            </a:r>
            <a:endParaRPr lang="ro-RO" sz="1400" dirty="0"/>
          </a:p>
          <a:p>
            <a:pPr algn="just">
              <a:lnSpc>
                <a:spcPct val="150000"/>
              </a:lnSpc>
            </a:pPr>
            <a:r>
              <a:rPr lang="en-GB" sz="1400" dirty="0" smtClean="0"/>
              <a:t>The </a:t>
            </a:r>
            <a:r>
              <a:rPr lang="en-GB" sz="1400" dirty="0"/>
              <a:t>methodology for determination of the initial value of the assets is described in Annex no.2 to the Methodology approved by ANRE Order </a:t>
            </a:r>
            <a:r>
              <a:rPr lang="en-GB" sz="1400" dirty="0" smtClean="0"/>
              <a:t>no.</a:t>
            </a:r>
            <a:r>
              <a:rPr lang="ro-RO" sz="1400" dirty="0" smtClean="0"/>
              <a:t>41</a:t>
            </a:r>
            <a:r>
              <a:rPr lang="en-GB" sz="1400" dirty="0" smtClean="0"/>
              <a:t>/201</a:t>
            </a:r>
            <a:r>
              <a:rPr lang="ro-RO" sz="1400" dirty="0" smtClean="0"/>
              <a:t>9</a:t>
            </a:r>
            <a:endParaRPr lang="en-US" sz="1400" dirty="0"/>
          </a:p>
          <a:p>
            <a:endParaRPr lang="ro-RO" sz="1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37798"/>
              </p:ext>
            </p:extLst>
          </p:nvPr>
        </p:nvGraphicFramePr>
        <p:xfrm>
          <a:off x="2781300" y="2118853"/>
          <a:ext cx="6629400" cy="171754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305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679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08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No.</a:t>
                      </a:r>
                      <a:endParaRPr lang="ro-R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Indicator</a:t>
                      </a:r>
                      <a:endParaRPr lang="ro-R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effectLst/>
                        </a:rPr>
                        <a:t>C</a:t>
                      </a:r>
                      <a:r>
                        <a:rPr lang="en-GB" sz="1400" dirty="0" smtClean="0">
                          <a:effectLst/>
                        </a:rPr>
                        <a:t>apex structure</a:t>
                      </a:r>
                      <a:r>
                        <a:rPr lang="ro-RO" sz="1400" dirty="0" smtClean="0">
                          <a:effectLst/>
                        </a:rPr>
                        <a:t> oct</a:t>
                      </a:r>
                      <a:r>
                        <a:rPr lang="en-US" sz="1400" dirty="0" smtClean="0">
                          <a:effectLst/>
                        </a:rPr>
                        <a:t>.</a:t>
                      </a:r>
                      <a:r>
                        <a:rPr lang="ro-RO" sz="1400" dirty="0" smtClean="0">
                          <a:effectLst/>
                        </a:rPr>
                        <a:t>2019-sept.2020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ro-RO" sz="1400" dirty="0" smtClean="0">
                          <a:effectLst/>
                        </a:rPr>
                        <a:t>(</a:t>
                      </a:r>
                      <a:r>
                        <a:rPr lang="en-US" sz="1400" dirty="0" smtClean="0">
                          <a:effectLst/>
                        </a:rPr>
                        <a:t>thousand RON</a:t>
                      </a:r>
                      <a:r>
                        <a:rPr lang="ro-RO" sz="1400" dirty="0" smtClean="0">
                          <a:effectLst/>
                        </a:rPr>
                        <a:t>)</a:t>
                      </a:r>
                      <a:endParaRPr lang="ro-R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</a:rPr>
                        <a:t>0</a:t>
                      </a:r>
                      <a:endParaRPr lang="ro-R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1</a:t>
                      </a:r>
                      <a:endParaRPr lang="ro-R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2</a:t>
                      </a:r>
                      <a:endParaRPr lang="ro-R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</a:rPr>
                        <a:t>1</a:t>
                      </a:r>
                      <a:endParaRPr lang="ro-R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Depreciation</a:t>
                      </a:r>
                      <a:endParaRPr lang="ro-R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166.974,26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</a:rPr>
                        <a:t>2</a:t>
                      </a:r>
                      <a:endParaRPr lang="ro-R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Profit</a:t>
                      </a:r>
                      <a:endParaRPr lang="ro-R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226.408,81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</a:rPr>
                        <a:t>*</a:t>
                      </a:r>
                      <a:endParaRPr lang="ro-R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/>
                        </a:rPr>
                        <a:t>TOTAL CAPEX</a:t>
                      </a:r>
                      <a:endParaRPr lang="ro-RO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393.383,07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465" y="294333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587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33400"/>
            <a:ext cx="8534400" cy="4572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Parameters </a:t>
            </a:r>
            <a:r>
              <a:rPr lang="it-IT" sz="2000" dirty="0"/>
              <a:t>used on revenue aproval for period </a:t>
            </a:r>
            <a:r>
              <a:rPr lang="it-IT" sz="2000" dirty="0" smtClean="0"/>
              <a:t>01.10.201</a:t>
            </a:r>
            <a:r>
              <a:rPr lang="ro-RO" sz="2000" dirty="0" smtClean="0"/>
              <a:t>9</a:t>
            </a:r>
            <a:r>
              <a:rPr lang="it-IT" sz="2000" dirty="0" smtClean="0"/>
              <a:t>-30.09.20</a:t>
            </a:r>
            <a:r>
              <a:rPr lang="ro-RO" sz="2000" dirty="0" smtClean="0"/>
              <a:t>20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400" i="1" u="sng" dirty="0"/>
              <a:t>The depreciation periods and the depreciation value of the assets included in the asset base established at the beginning of the </a:t>
            </a:r>
            <a:r>
              <a:rPr lang="ro-RO" sz="1400" i="1" u="sng" dirty="0" err="1" smtClean="0"/>
              <a:t>fourth</a:t>
            </a:r>
            <a:r>
              <a:rPr lang="en-US" sz="1400" i="1" u="sng" dirty="0" smtClean="0"/>
              <a:t> </a:t>
            </a:r>
            <a:r>
              <a:rPr lang="en-US" sz="1400" i="1" u="sng" dirty="0"/>
              <a:t>regulatory period according to Annex </a:t>
            </a:r>
            <a:r>
              <a:rPr lang="ro-RO" sz="1400" i="1" u="sng" dirty="0"/>
              <a:t>1 </a:t>
            </a:r>
            <a:r>
              <a:rPr lang="en-GB" sz="1400" i="1" u="sng" dirty="0"/>
              <a:t>to ANRE Order</a:t>
            </a:r>
            <a:r>
              <a:rPr lang="ro-RO" sz="1400" i="1" u="sng" dirty="0"/>
              <a:t> </a:t>
            </a:r>
            <a:r>
              <a:rPr lang="ro-RO" sz="1400" i="1" u="sng" dirty="0" smtClean="0"/>
              <a:t>41/2019</a:t>
            </a:r>
            <a:endParaRPr lang="en-US" sz="1400" i="1" u="sng" dirty="0"/>
          </a:p>
          <a:p>
            <a:endParaRPr lang="ro-RO" sz="1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349088"/>
              </p:ext>
            </p:extLst>
          </p:nvPr>
        </p:nvGraphicFramePr>
        <p:xfrm>
          <a:off x="2209800" y="2182761"/>
          <a:ext cx="7772399" cy="391609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3357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071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47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2475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572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Tangible/intangible assets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Regulated depreciation period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Regulated depreciation</a:t>
                      </a:r>
                      <a:r>
                        <a:rPr lang="ro-RO" sz="800" dirty="0" smtClean="0">
                          <a:effectLst/>
                        </a:rPr>
                        <a:t> (</a:t>
                      </a:r>
                      <a:r>
                        <a:rPr lang="en-GB" sz="800" dirty="0" smtClean="0">
                          <a:effectLst/>
                        </a:rPr>
                        <a:t>RON</a:t>
                      </a:r>
                      <a:r>
                        <a:rPr lang="ro-RO" sz="800" dirty="0" smtClean="0">
                          <a:effectLst/>
                        </a:rPr>
                        <a:t>)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9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</a:t>
                      </a:r>
                      <a:r>
                        <a:rPr lang="ro-RO" sz="800" dirty="0">
                          <a:effectLst/>
                        </a:rPr>
                        <a:t>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endParaRPr lang="ro-RO" sz="700" dirty="0">
                        <a:effectLst/>
                        <a:latin typeface="Calibri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124.878.837,84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</a:t>
                      </a:r>
                      <a:r>
                        <a:rPr lang="ro-RO" sz="800" dirty="0">
                          <a:effectLst/>
                        </a:rPr>
                        <a:t>1.1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Buildings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50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4.338.480,69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1.2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Light 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712.324,90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 </a:t>
                      </a:r>
                      <a:r>
                        <a:rPr lang="ro-RO" sz="800" dirty="0">
                          <a:effectLst/>
                        </a:rPr>
                        <a:t>1.3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Main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40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112.164.179,79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 </a:t>
                      </a:r>
                      <a:r>
                        <a:rPr lang="ro-RO" sz="800" dirty="0">
                          <a:effectLst/>
                        </a:rPr>
                        <a:t>1.4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Wells for injection/extraction of gas from underground storages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25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204.423,07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1.5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Steel distribution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30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3.527,76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1.6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Polyethylene distribution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40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49,77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1.7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Other 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7.455.851,86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Technological equipment</a:t>
                      </a:r>
                      <a:r>
                        <a:rPr lang="ro-RO" sz="800" dirty="0" smtClean="0">
                          <a:effectLst/>
                        </a:rPr>
                        <a:t>, ma</a:t>
                      </a:r>
                      <a:r>
                        <a:rPr lang="en-GB" sz="800" dirty="0" smtClean="0">
                          <a:effectLst/>
                        </a:rPr>
                        <a:t>chinery and work equipment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10.111.506,02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3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Measuring, control and regulation devices and installations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endParaRPr lang="ro-RO" sz="700" dirty="0">
                        <a:effectLst/>
                        <a:latin typeface="Calibri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20.773.341,01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3.1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Diaphragm meters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ultrasonic meters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other deprimogenous</a:t>
                      </a:r>
                      <a:r>
                        <a:rPr lang="en-GB" sz="800" baseline="0" dirty="0" smtClean="0">
                          <a:effectLst/>
                        </a:rPr>
                        <a:t> systems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20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178.796,73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696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3.2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Rotary pistons meter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turbine meters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731.039,66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3.3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Electronic converters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flow meters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other measurement,</a:t>
                      </a:r>
                      <a:r>
                        <a:rPr lang="en-GB" sz="800" baseline="0" dirty="0" smtClean="0">
                          <a:effectLst/>
                        </a:rPr>
                        <a:t> control and regulation </a:t>
                      </a:r>
                      <a:r>
                        <a:rPr lang="en-GB" sz="800" dirty="0" smtClean="0">
                          <a:effectLst/>
                        </a:rPr>
                        <a:t>devices and installations 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19.863.504,62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4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Transportation</a:t>
                      </a:r>
                      <a:r>
                        <a:rPr lang="en-GB" sz="800" baseline="0" dirty="0" smtClean="0">
                          <a:effectLst/>
                        </a:rPr>
                        <a:t> means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3.205.692,41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221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Other tangible and intangible assets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3.281.851,67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6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Lands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endParaRPr lang="ro-RO" sz="700" dirty="0">
                        <a:effectLst/>
                        <a:latin typeface="Calibri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17.472,36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4158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TOTAL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700" dirty="0">
                        <a:effectLst/>
                        <a:latin typeface="Calibri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162.268.701,33     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229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33400"/>
            <a:ext cx="8534400" cy="4572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Parameters </a:t>
            </a:r>
            <a:r>
              <a:rPr lang="it-IT" sz="2000" dirty="0"/>
              <a:t>used on revenue aproval for period </a:t>
            </a:r>
            <a:r>
              <a:rPr lang="it-IT" sz="2000" dirty="0" smtClean="0"/>
              <a:t>01.10.201</a:t>
            </a:r>
            <a:r>
              <a:rPr lang="ro-RO" sz="2000" dirty="0" smtClean="0"/>
              <a:t>9</a:t>
            </a:r>
            <a:r>
              <a:rPr lang="it-IT" sz="2000" dirty="0" smtClean="0"/>
              <a:t>-30.09.20</a:t>
            </a:r>
            <a:r>
              <a:rPr lang="ro-RO" sz="2000" dirty="0" smtClean="0"/>
              <a:t>20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825752" y="1447800"/>
            <a:ext cx="8503920" cy="4876800"/>
          </a:xfrm>
        </p:spPr>
        <p:txBody>
          <a:bodyPr>
            <a:normAutofit/>
          </a:bodyPr>
          <a:lstStyle/>
          <a:p>
            <a:pPr algn="just"/>
            <a:r>
              <a:rPr lang="en-US" sz="1400" dirty="0"/>
              <a:t>(iii) </a:t>
            </a:r>
            <a:r>
              <a:rPr lang="ro-RO" sz="1400" i="1" u="sng" dirty="0"/>
              <a:t>OPEX </a:t>
            </a:r>
            <a:r>
              <a:rPr lang="ro-RO" sz="1400" dirty="0"/>
              <a:t>ap</a:t>
            </a:r>
            <a:r>
              <a:rPr lang="en-GB" sz="1400" dirty="0"/>
              <a:t>proved for October </a:t>
            </a:r>
            <a:r>
              <a:rPr lang="ro-RO" sz="1400" dirty="0" smtClean="0"/>
              <a:t>201</a:t>
            </a:r>
            <a:r>
              <a:rPr lang="ro-RO" sz="1400" dirty="0"/>
              <a:t>9</a:t>
            </a:r>
            <a:r>
              <a:rPr lang="ro-RO" sz="1400" dirty="0" smtClean="0"/>
              <a:t>-</a:t>
            </a:r>
            <a:r>
              <a:rPr lang="en-GB" sz="1400" dirty="0"/>
              <a:t>September </a:t>
            </a:r>
            <a:r>
              <a:rPr lang="ro-RO" sz="1400" dirty="0" smtClean="0"/>
              <a:t>2020</a:t>
            </a:r>
            <a:r>
              <a:rPr lang="ro-RO" sz="1400" dirty="0"/>
              <a:t> </a:t>
            </a:r>
            <a:r>
              <a:rPr lang="en-GB" sz="1400" dirty="0"/>
              <a:t>amount to RON</a:t>
            </a:r>
            <a:r>
              <a:rPr lang="ro-RO" sz="1400" dirty="0"/>
              <a:t> </a:t>
            </a:r>
            <a:r>
              <a:rPr lang="en-US" sz="1400" dirty="0"/>
              <a:t>6</a:t>
            </a:r>
            <a:r>
              <a:rPr lang="ro-RO" sz="1400" dirty="0"/>
              <a:t>79.596,84</a:t>
            </a:r>
            <a:r>
              <a:rPr lang="en-US" sz="1400" dirty="0" smtClean="0"/>
              <a:t> </a:t>
            </a:r>
            <a:r>
              <a:rPr lang="en-GB" sz="1400" dirty="0" smtClean="0"/>
              <a:t>thousand</a:t>
            </a:r>
            <a:endParaRPr lang="ro-RO" sz="1400" dirty="0"/>
          </a:p>
          <a:p>
            <a:pPr algn="just"/>
            <a:r>
              <a:rPr lang="ro-RO" sz="1400" dirty="0"/>
              <a:t>(i</a:t>
            </a:r>
            <a:r>
              <a:rPr lang="en-US" sz="1400" dirty="0"/>
              <a:t>v</a:t>
            </a:r>
            <a:r>
              <a:rPr lang="ro-RO" sz="1400" dirty="0"/>
              <a:t>)</a:t>
            </a:r>
            <a:r>
              <a:rPr lang="en-US" sz="1400" dirty="0"/>
              <a:t> Pass-through costs approved for October </a:t>
            </a:r>
            <a:r>
              <a:rPr lang="ro-RO" sz="1400" dirty="0" smtClean="0"/>
              <a:t>201</a:t>
            </a:r>
            <a:r>
              <a:rPr lang="ro-RO" sz="1400" dirty="0"/>
              <a:t>9</a:t>
            </a:r>
            <a:r>
              <a:rPr lang="ro-RO" sz="1400" dirty="0" smtClean="0"/>
              <a:t>-</a:t>
            </a:r>
            <a:r>
              <a:rPr lang="en-GB" sz="1400" dirty="0"/>
              <a:t>September </a:t>
            </a:r>
            <a:r>
              <a:rPr lang="ro-RO" sz="1400" dirty="0" smtClean="0"/>
              <a:t>2020 </a:t>
            </a:r>
            <a:r>
              <a:rPr lang="en-GB" sz="1400" dirty="0"/>
              <a:t>amount to RON </a:t>
            </a:r>
            <a:r>
              <a:rPr lang="en-US" sz="1400" dirty="0"/>
              <a:t>1</a:t>
            </a:r>
            <a:r>
              <a:rPr lang="ro-RO" sz="1400" dirty="0"/>
              <a:t>41</a:t>
            </a:r>
            <a:r>
              <a:rPr lang="en-US" sz="1400" dirty="0"/>
              <a:t>.</a:t>
            </a:r>
            <a:r>
              <a:rPr lang="ro-RO" sz="1400" dirty="0"/>
              <a:t>427</a:t>
            </a:r>
            <a:r>
              <a:rPr lang="en-US" sz="1400" dirty="0"/>
              <a:t>,</a:t>
            </a:r>
            <a:r>
              <a:rPr lang="ro-RO" sz="1400" dirty="0"/>
              <a:t>54</a:t>
            </a:r>
            <a:r>
              <a:rPr lang="en-US" sz="1400" dirty="0" smtClean="0"/>
              <a:t> </a:t>
            </a:r>
            <a:r>
              <a:rPr lang="en-GB" sz="1400" dirty="0" smtClean="0"/>
              <a:t>thousand</a:t>
            </a:r>
            <a:r>
              <a:rPr lang="ro-RO" sz="1400" dirty="0"/>
              <a:t> </a:t>
            </a:r>
          </a:p>
          <a:p>
            <a:pPr algn="just"/>
            <a:r>
              <a:rPr lang="ro-RO" sz="1400" dirty="0"/>
              <a:t> (v)</a:t>
            </a:r>
            <a:r>
              <a:rPr lang="en-US" sz="1400" dirty="0"/>
              <a:t> </a:t>
            </a:r>
            <a:r>
              <a:rPr lang="en-US" sz="1400" i="1" u="sng" dirty="0"/>
              <a:t>Incentive mechanisms and efficiency targets</a:t>
            </a:r>
            <a:r>
              <a:rPr lang="ro-RO" sz="1400" dirty="0"/>
              <a:t> </a:t>
            </a:r>
          </a:p>
          <a:p>
            <a:pPr marL="0" indent="0" algn="just">
              <a:buNone/>
            </a:pPr>
            <a:endParaRPr lang="ro-RO" sz="1300" dirty="0" smtClean="0"/>
          </a:p>
          <a:p>
            <a:pPr marL="0" indent="0" algn="just">
              <a:buNone/>
            </a:pPr>
            <a:r>
              <a:rPr lang="en-US" sz="1400" dirty="0" smtClean="0"/>
              <a:t>Boosting </a:t>
            </a:r>
            <a:r>
              <a:rPr lang="en-US" sz="1400" dirty="0"/>
              <a:t>efficiency is achieved by the adjustment of operating costs. According to the methodology, operating costs are established in the first year of a regulatory period and are adjusted in the subsequent years of the regulatory period with the difference between the inflation rate and the annual rate of gas transmission economic efficiency increase</a:t>
            </a:r>
            <a:r>
              <a:rPr lang="en-GB" sz="1400" dirty="0"/>
              <a:t>.</a:t>
            </a:r>
            <a:endParaRPr lang="ro-RO" sz="1400" dirty="0"/>
          </a:p>
          <a:p>
            <a:pPr marL="0" indent="0" algn="just">
              <a:buNone/>
            </a:pPr>
            <a:endParaRPr lang="ro-RO" sz="1400" i="1" u="sng" dirty="0" smtClean="0"/>
          </a:p>
          <a:p>
            <a:pPr marL="0" indent="0" algn="just">
              <a:buNone/>
            </a:pPr>
            <a:r>
              <a:rPr lang="en-US" sz="1400" i="1" u="sng" dirty="0" smtClean="0"/>
              <a:t>The </a:t>
            </a:r>
            <a:r>
              <a:rPr lang="en-US" sz="1400" i="1" u="sng" dirty="0"/>
              <a:t>rate of gas transmission economic efficiency increase </a:t>
            </a:r>
            <a:r>
              <a:rPr lang="en-US" sz="1400" dirty="0"/>
              <a:t>reflects </a:t>
            </a:r>
            <a:r>
              <a:rPr lang="ro-RO" sz="1400" dirty="0"/>
              <a:t>ANRE</a:t>
            </a:r>
            <a:r>
              <a:rPr lang="en-GB" sz="1400" dirty="0"/>
              <a:t>`s estimations regarding possible OPEX savings</a:t>
            </a:r>
            <a:r>
              <a:rPr lang="ro-RO" sz="1400" dirty="0"/>
              <a:t>, </a:t>
            </a:r>
            <a:r>
              <a:rPr lang="en-GB" sz="1400" dirty="0"/>
              <a:t>without the technological consumption costs</a:t>
            </a:r>
            <a:r>
              <a:rPr lang="ro-RO" sz="1400" dirty="0"/>
              <a:t>, </a:t>
            </a:r>
            <a:r>
              <a:rPr lang="en-GB" sz="1400" dirty="0"/>
              <a:t>which may be achieved in a year of the regulatory period  to improve the economic performance of the licence holder and is established depending on the efficiency target set for a regulatory period</a:t>
            </a:r>
            <a:r>
              <a:rPr lang="ro-RO" sz="1400" dirty="0"/>
              <a:t>.</a:t>
            </a:r>
          </a:p>
          <a:p>
            <a:pPr marL="0" indent="0" algn="just">
              <a:buNone/>
            </a:pPr>
            <a:r>
              <a:rPr lang="en-GB" sz="1400" dirty="0"/>
              <a:t>The rate of gas transmission economic efficiency increase ensures a transfer of economic efficiency in favour of the consumers</a:t>
            </a:r>
            <a:r>
              <a:rPr lang="ro-RO" sz="1400" dirty="0"/>
              <a:t>.</a:t>
            </a:r>
          </a:p>
          <a:p>
            <a:pPr marL="0" indent="0" algn="just">
              <a:buNone/>
            </a:pPr>
            <a:endParaRPr lang="ro-RO" sz="1400" i="1" u="sng" dirty="0" smtClean="0"/>
          </a:p>
          <a:p>
            <a:pPr marL="0" indent="0" algn="just">
              <a:buNone/>
            </a:pPr>
            <a:r>
              <a:rPr lang="en-GB" sz="1400" i="1" u="sng" dirty="0" smtClean="0"/>
              <a:t>The </a:t>
            </a:r>
            <a:r>
              <a:rPr lang="en-GB" sz="1400" i="1" u="sng" dirty="0"/>
              <a:t>rate of gas transmission economic efficiency increase </a:t>
            </a:r>
            <a:r>
              <a:rPr lang="en-GB" sz="1400" dirty="0"/>
              <a:t>established by ANRE Order </a:t>
            </a:r>
            <a:r>
              <a:rPr lang="ro-RO" sz="1400" dirty="0" smtClean="0"/>
              <a:t>6</a:t>
            </a:r>
            <a:r>
              <a:rPr lang="en-GB" sz="1400" dirty="0" smtClean="0"/>
              <a:t>4</a:t>
            </a:r>
            <a:r>
              <a:rPr lang="en-US" sz="1400" dirty="0" smtClean="0"/>
              <a:t>/201</a:t>
            </a:r>
            <a:r>
              <a:rPr lang="ro-RO" sz="1400" dirty="0" smtClean="0"/>
              <a:t>9</a:t>
            </a:r>
            <a:r>
              <a:rPr lang="en-US" sz="1400" dirty="0" smtClean="0"/>
              <a:t> </a:t>
            </a:r>
            <a:r>
              <a:rPr lang="en-US" sz="1400" dirty="0"/>
              <a:t>for each year of the </a:t>
            </a:r>
            <a:r>
              <a:rPr lang="ro-RO" sz="1400" dirty="0" err="1" smtClean="0"/>
              <a:t>fourth</a:t>
            </a:r>
            <a:r>
              <a:rPr lang="en-US" sz="1400" dirty="0" smtClean="0"/>
              <a:t> </a:t>
            </a:r>
            <a:r>
              <a:rPr lang="en-US" sz="1400" dirty="0"/>
              <a:t>regulatory period </a:t>
            </a:r>
            <a:r>
              <a:rPr lang="en-GB" sz="1400" dirty="0" smtClean="0"/>
              <a:t>is </a:t>
            </a:r>
            <a:r>
              <a:rPr lang="ro-RO" sz="1400" dirty="0" smtClean="0"/>
              <a:t>1,5</a:t>
            </a:r>
            <a:r>
              <a:rPr lang="ro-RO" sz="1400" dirty="0"/>
              <a:t>%</a:t>
            </a:r>
            <a:r>
              <a:rPr lang="en-US" sz="1400" dirty="0" smtClean="0"/>
              <a:t>.</a:t>
            </a:r>
          </a:p>
          <a:p>
            <a:pPr marL="0" indent="0" algn="just">
              <a:buNone/>
            </a:pPr>
            <a:r>
              <a:rPr lang="en-US" sz="1400" dirty="0" smtClean="0"/>
              <a:t>The inflation rate approved for </a:t>
            </a:r>
            <a:r>
              <a:rPr lang="en-US" sz="1400" dirty="0"/>
              <a:t>October </a:t>
            </a:r>
            <a:r>
              <a:rPr lang="ro-RO" sz="1400" dirty="0"/>
              <a:t>2019-</a:t>
            </a:r>
            <a:r>
              <a:rPr lang="en-GB" sz="1400" dirty="0"/>
              <a:t>September </a:t>
            </a:r>
            <a:r>
              <a:rPr lang="ro-RO" sz="1400" dirty="0" smtClean="0"/>
              <a:t>2020</a:t>
            </a:r>
            <a:r>
              <a:rPr lang="en-US" sz="1400" smtClean="0"/>
              <a:t> is 2,90.</a:t>
            </a:r>
            <a:endParaRPr lang="ro-RO" sz="1400" dirty="0"/>
          </a:p>
          <a:p>
            <a:pPr marL="0" indent="0" algn="just">
              <a:buNone/>
            </a:pPr>
            <a:endParaRPr lang="ro-RO" sz="1600" dirty="0"/>
          </a:p>
          <a:p>
            <a:endParaRPr lang="ro-RO" sz="1600" dirty="0"/>
          </a:p>
          <a:p>
            <a:endParaRPr lang="ro-RO" sz="1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269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554</Words>
  <Application>Microsoft Office PowerPoint</Application>
  <PresentationFormat>Widescreen</PresentationFormat>
  <Paragraphs>164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Calibri</vt:lpstr>
      <vt:lpstr>Georgia</vt:lpstr>
      <vt:lpstr>Times New Roman</vt:lpstr>
      <vt:lpstr>Wingdings</vt:lpstr>
      <vt:lpstr>Wingdings 2</vt:lpstr>
      <vt:lpstr>Civic</vt:lpstr>
      <vt:lpstr>1_Civic</vt:lpstr>
      <vt:lpstr>Parameters used on revenue aproval for period 01.10.2019-30.09.2020</vt:lpstr>
      <vt:lpstr>Parameters used on revenue aproval for period 01.10.2019-30.09.2020</vt:lpstr>
      <vt:lpstr>Parameters used on revenue aproval for period 01.10.2019-30.09.2020</vt:lpstr>
      <vt:lpstr>Parameters used on revenue aproval for period 01.10.2019-30.09.2020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Parametrii utilizati la stabilirea venitului OTS pentru perioada 01.10.2018-30.09.2019</dc:title>
  <dc:creator>Marius Adrian Ionita</dc:creator>
  <cp:lastModifiedBy>Mihai Iuliu Fodor</cp:lastModifiedBy>
  <cp:revision>17</cp:revision>
  <dcterms:created xsi:type="dcterms:W3CDTF">2018-07-31T10:34:25Z</dcterms:created>
  <dcterms:modified xsi:type="dcterms:W3CDTF">2020-02-21T11:49:21Z</dcterms:modified>
</cp:coreProperties>
</file>