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726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883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6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5771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44577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71152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5265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5753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2516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9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35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47807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744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102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920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1326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7713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652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57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91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35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17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2534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67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651" y="321551"/>
            <a:ext cx="7192297" cy="690716"/>
          </a:xfrm>
        </p:spPr>
        <p:txBody>
          <a:bodyPr>
            <a:noAutofit/>
          </a:bodyPr>
          <a:lstStyle/>
          <a:p>
            <a:r>
              <a:rPr lang="it-IT" sz="2000" dirty="0" smtClean="0"/>
              <a:t>Parameters used on revenue aproval for period 01.10.2018-30.09.2019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295400"/>
            <a:ext cx="8503920" cy="4803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200" i="1" u="sng" dirty="0" smtClean="0"/>
          </a:p>
          <a:p>
            <a:pPr marL="0" indent="0">
              <a:buNone/>
            </a:pPr>
            <a:r>
              <a:rPr lang="en-US" sz="1200" i="1" u="sng" dirty="0"/>
              <a:t>Types of assets included in the RAB and their value calculated at the beginning of the third regulatory period, according to Annex </a:t>
            </a:r>
            <a:r>
              <a:rPr lang="ro-RO" sz="1200" i="1" u="sng" dirty="0"/>
              <a:t>1 </a:t>
            </a:r>
            <a:r>
              <a:rPr lang="en-GB" sz="1200" i="1" u="sng" dirty="0"/>
              <a:t>to ANRE Order</a:t>
            </a:r>
            <a:r>
              <a:rPr lang="ro-RO" sz="1200" i="1" u="sng" dirty="0"/>
              <a:t> 32/2014  </a:t>
            </a:r>
            <a:endParaRPr lang="ro-RO" sz="12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885503"/>
              </p:ext>
            </p:extLst>
          </p:nvPr>
        </p:nvGraphicFramePr>
        <p:xfrm>
          <a:off x="2285998" y="2120589"/>
          <a:ext cx="7467601" cy="397321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541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846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88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Tangible</a:t>
                      </a:r>
                      <a:r>
                        <a:rPr lang="en-GB" sz="800" baseline="0" dirty="0" smtClean="0">
                          <a:effectLst/>
                        </a:rPr>
                        <a:t>/intangible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Regulated value related to the gas transmission activity</a:t>
                      </a:r>
                      <a:r>
                        <a:rPr lang="ro-RO" sz="800" dirty="0" smtClean="0">
                          <a:effectLst/>
                        </a:rPr>
                        <a:t> (</a:t>
                      </a:r>
                      <a:r>
                        <a:rPr lang="en-GB" sz="800" dirty="0" smtClean="0">
                          <a:effectLst/>
                        </a:rPr>
                        <a:t>RON</a:t>
                      </a:r>
                      <a:r>
                        <a:rPr lang="ro-RO" sz="800" dirty="0" smtClean="0">
                          <a:effectLst/>
                        </a:rPr>
                        <a:t>)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2.461.775.813,98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Buildings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100.884.269,28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Light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4.976.191,45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Main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2.286.030.593,70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Wells for injection/extraction of gas from underground storages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3.955.545,66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Steel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30.789,25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Polyethylene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1.749,94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65.896.674,70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Technological equipment</a:t>
                      </a:r>
                      <a:r>
                        <a:rPr lang="ro-RO" sz="800" dirty="0" smtClean="0">
                          <a:effectLst/>
                        </a:rPr>
                        <a:t>, ma</a:t>
                      </a:r>
                      <a:r>
                        <a:rPr lang="en-GB" sz="800" dirty="0" smtClean="0">
                          <a:effectLst/>
                        </a:rPr>
                        <a:t>chinery and work equipment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34.484.419,51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Measuring, control and regulation devices and installations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65.753.026,61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4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Diaphragm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ultrasonic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deprimogenous</a:t>
                      </a:r>
                      <a:r>
                        <a:rPr lang="en-GB" sz="800" baseline="0" dirty="0" smtClean="0">
                          <a:effectLst/>
                        </a:rPr>
                        <a:t> systems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42.606,12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9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Rotary pistons meter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turbine meters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981.625,61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Electronic converters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flow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measurement,</a:t>
                      </a:r>
                      <a:r>
                        <a:rPr lang="en-GB" sz="800" baseline="0" dirty="0" smtClean="0">
                          <a:effectLst/>
                        </a:rPr>
                        <a:t> control and regulation </a:t>
                      </a:r>
                      <a:r>
                        <a:rPr lang="en-GB" sz="800" dirty="0" smtClean="0">
                          <a:effectLst/>
                        </a:rPr>
                        <a:t>devices and installations 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64.728.794,88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Transportation</a:t>
                      </a:r>
                      <a:r>
                        <a:rPr lang="en-GB" sz="800" baseline="0" dirty="0" smtClean="0">
                          <a:effectLst/>
                        </a:rPr>
                        <a:t> means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12.203.208,38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tangible and 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25.925.218,94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Lands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1.976.266,38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41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TOTAL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b="1" dirty="0">
                          <a:effectLst/>
                        </a:rPr>
                        <a:t>2.602.117.953,80</a:t>
                      </a:r>
                      <a:endParaRPr lang="ro-RO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6" y="261467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70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2480" y="294333"/>
            <a:ext cx="7647039" cy="644013"/>
          </a:xfrm>
        </p:spPr>
        <p:txBody>
          <a:bodyPr>
            <a:normAutofit fontScale="90000"/>
          </a:bodyPr>
          <a:lstStyle/>
          <a:p>
            <a:r>
              <a:rPr lang="it-IT" sz="2000" dirty="0"/>
              <a:t>Parameters used on revenue aproval for period 01.10.2018-30.09.2019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527048"/>
            <a:ext cx="8503920" cy="4797552"/>
          </a:xfrm>
        </p:spPr>
        <p:txBody>
          <a:bodyPr>
            <a:normAutofit lnSpcReduction="10000"/>
          </a:bodyPr>
          <a:lstStyle/>
          <a:p>
            <a:r>
              <a:rPr lang="en-US" sz="1400" i="1" u="sng" dirty="0"/>
              <a:t>Capex structure </a:t>
            </a:r>
            <a:r>
              <a:rPr lang="en-GB" sz="1400" i="1" u="sng" dirty="0"/>
              <a:t>approved for </a:t>
            </a:r>
            <a:r>
              <a:rPr lang="en-GB" sz="1400" i="1" u="sng" dirty="0" smtClean="0"/>
              <a:t>period </a:t>
            </a:r>
            <a:r>
              <a:rPr lang="ro-RO" sz="1400" i="1" u="sng" dirty="0" smtClean="0"/>
              <a:t>oct.201</a:t>
            </a:r>
            <a:r>
              <a:rPr lang="en-US" sz="1400" i="1" u="sng" dirty="0"/>
              <a:t>8</a:t>
            </a:r>
            <a:r>
              <a:rPr lang="ro-RO" sz="1400" i="1" u="sng" dirty="0"/>
              <a:t>-sept.201</a:t>
            </a:r>
            <a:r>
              <a:rPr lang="en-US" sz="1400" i="1" u="sng" dirty="0"/>
              <a:t>9</a:t>
            </a:r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pPr marL="0" indent="0">
              <a:buNone/>
            </a:pPr>
            <a:endParaRPr lang="en-US" sz="1400" i="1" u="sng" dirty="0"/>
          </a:p>
          <a:p>
            <a:pPr algn="just">
              <a:lnSpc>
                <a:spcPct val="150000"/>
              </a:lnSpc>
            </a:pPr>
            <a:r>
              <a:rPr lang="en-GB" sz="1200" dirty="0"/>
              <a:t>For the third regulatory period the return on invested capital was set, according to ANRE Order </a:t>
            </a:r>
            <a:r>
              <a:rPr lang="ro-RO" sz="1200" dirty="0"/>
              <a:t>22/2012</a:t>
            </a:r>
            <a:r>
              <a:rPr lang="en-US" sz="1200" dirty="0"/>
              <a:t>,</a:t>
            </a:r>
            <a:r>
              <a:rPr lang="ro-RO" sz="1200" dirty="0"/>
              <a:t> </a:t>
            </a:r>
            <a:r>
              <a:rPr lang="en-GB" sz="1200" dirty="0"/>
              <a:t>to</a:t>
            </a:r>
            <a:r>
              <a:rPr lang="ro-RO" sz="1200" dirty="0"/>
              <a:t> 7,72%</a:t>
            </a:r>
          </a:p>
          <a:p>
            <a:pPr algn="just">
              <a:lnSpc>
                <a:spcPct val="150000"/>
              </a:lnSpc>
            </a:pPr>
            <a:r>
              <a:rPr lang="en-GB" sz="1200" dirty="0"/>
              <a:t>For the third regulatory period it was established an addition to the return on invested capital amounting to</a:t>
            </a:r>
            <a:r>
              <a:rPr lang="ro-RO" sz="1200" dirty="0"/>
              <a:t> 1,4 %   </a:t>
            </a:r>
            <a:r>
              <a:rPr lang="en-GB" sz="1200" dirty="0"/>
              <a:t>for certain types of assets according to ANRE Order </a:t>
            </a:r>
            <a:r>
              <a:rPr lang="ro-RO" sz="1200" dirty="0"/>
              <a:t>23/2012 </a:t>
            </a:r>
            <a:endParaRPr lang="en-US" sz="1200" dirty="0"/>
          </a:p>
          <a:p>
            <a:pPr algn="just">
              <a:lnSpc>
                <a:spcPct val="150000"/>
              </a:lnSpc>
            </a:pPr>
            <a:r>
              <a:rPr lang="en-GB" sz="1200" dirty="0"/>
              <a:t>The regulated return on capital for the third regulatory period was calculated in accordance with the gas transmission regulated revenue, total revenue and regulated tariff setting methodology approved by </a:t>
            </a:r>
            <a:r>
              <a:rPr lang="ro-RO" sz="1200" dirty="0"/>
              <a:t>ANRGN</a:t>
            </a:r>
            <a:r>
              <a:rPr lang="en-GB" sz="1200" dirty="0"/>
              <a:t> Decision </a:t>
            </a:r>
            <a:r>
              <a:rPr lang="ro-RO" sz="1200" dirty="0"/>
              <a:t>1078/2003</a:t>
            </a:r>
            <a:r>
              <a:rPr lang="en-GB" sz="1200" dirty="0"/>
              <a:t>, as further amended and supplemented</a:t>
            </a:r>
            <a:r>
              <a:rPr lang="en-US" sz="1200" dirty="0"/>
              <a:t>, Art.119 to 125. </a:t>
            </a:r>
          </a:p>
          <a:p>
            <a:pPr algn="just">
              <a:lnSpc>
                <a:spcPct val="150000"/>
              </a:lnSpc>
            </a:pPr>
            <a:r>
              <a:rPr lang="en-US" sz="1200" dirty="0"/>
              <a:t>For the fourth regulatory period the return on capital will be calculated according to </a:t>
            </a:r>
            <a:r>
              <a:rPr lang="en-GB" sz="1200" dirty="0"/>
              <a:t>ANRE Order</a:t>
            </a:r>
            <a:r>
              <a:rPr lang="en-US" sz="1200" dirty="0"/>
              <a:t> 32/2014 (Art.19 – Art.25), ANRGN Decision 1078/2003 being cancelled.</a:t>
            </a:r>
          </a:p>
          <a:p>
            <a:pPr algn="just">
              <a:lnSpc>
                <a:spcPct val="150000"/>
              </a:lnSpc>
            </a:pPr>
            <a:r>
              <a:rPr lang="en-GB" sz="1200"/>
              <a:t>The methodology for determination of the initial value of the assets is described in Annex no.2 to the Methodology approved by ANRE Order no.32/2014</a:t>
            </a:r>
            <a:endParaRPr lang="en-US" sz="1400" dirty="0"/>
          </a:p>
          <a:p>
            <a:endParaRPr lang="ro-RO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850944"/>
              </p:ext>
            </p:extLst>
          </p:nvPr>
        </p:nvGraphicFramePr>
        <p:xfrm>
          <a:off x="2743200" y="1905001"/>
          <a:ext cx="6629400" cy="116395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305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67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087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No.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 smtClean="0">
                          <a:effectLst/>
                        </a:rPr>
                        <a:t>C</a:t>
                      </a:r>
                      <a:r>
                        <a:rPr lang="en-GB" sz="1100" dirty="0" smtClean="0">
                          <a:effectLst/>
                        </a:rPr>
                        <a:t>apex structure</a:t>
                      </a:r>
                      <a:r>
                        <a:rPr lang="ro-RO" sz="1100" dirty="0" smtClean="0">
                          <a:effectLst/>
                        </a:rPr>
                        <a:t> oct</a:t>
                      </a:r>
                      <a:r>
                        <a:rPr lang="en-US" sz="1100" dirty="0" smtClean="0">
                          <a:effectLst/>
                        </a:rPr>
                        <a:t>.</a:t>
                      </a:r>
                      <a:r>
                        <a:rPr lang="ro-RO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8</a:t>
                      </a:r>
                      <a:r>
                        <a:rPr lang="ro-RO" sz="1100" dirty="0" smtClean="0">
                          <a:effectLst/>
                        </a:rPr>
                        <a:t>-sept.201</a:t>
                      </a:r>
                      <a:r>
                        <a:rPr lang="en-US" sz="1100" dirty="0" smtClean="0">
                          <a:effectLst/>
                        </a:rPr>
                        <a:t>9 </a:t>
                      </a:r>
                      <a:r>
                        <a:rPr lang="ro-RO" sz="1100" dirty="0" smtClean="0">
                          <a:effectLst/>
                        </a:rPr>
                        <a:t>(</a:t>
                      </a:r>
                      <a:r>
                        <a:rPr lang="en-US" sz="1100" dirty="0" smtClean="0">
                          <a:effectLst/>
                        </a:rPr>
                        <a:t>thousand RON</a:t>
                      </a:r>
                      <a:r>
                        <a:rPr lang="ro-RO" sz="1100" dirty="0" smtClean="0">
                          <a:effectLst/>
                        </a:rPr>
                        <a:t>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0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Depreciation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174.208,65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Profit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295.641,93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*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b="1" dirty="0">
                          <a:effectLst/>
                        </a:rPr>
                        <a:t>TOTAL CAPEX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469.850,58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294333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87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33400"/>
            <a:ext cx="8534400" cy="4572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Parameters </a:t>
            </a:r>
            <a:r>
              <a:rPr lang="it-IT" sz="2000" dirty="0"/>
              <a:t>used on revenue aproval for period 01.10.2018-30.09.2019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400" i="1" u="sng" dirty="0"/>
              <a:t>The depreciation periods and the depreciation value of the assets included in the asset base established at the beginning of the third regulatory period according to Annex </a:t>
            </a:r>
            <a:r>
              <a:rPr lang="ro-RO" sz="1400" i="1" u="sng" dirty="0"/>
              <a:t>1 </a:t>
            </a:r>
            <a:r>
              <a:rPr lang="en-GB" sz="1400" i="1" u="sng" dirty="0"/>
              <a:t>to ANRE Order</a:t>
            </a:r>
            <a:r>
              <a:rPr lang="ro-RO" sz="1400" i="1" u="sng" dirty="0"/>
              <a:t> 32/2014</a:t>
            </a:r>
            <a:endParaRPr lang="en-US" sz="1400" i="1" u="sng" dirty="0"/>
          </a:p>
          <a:p>
            <a:endParaRPr lang="ro-RO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209801" y="2286000"/>
          <a:ext cx="7772399" cy="36359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357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071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47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247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Tangible/intangible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Regulated depreciation period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Regulated depreciation</a:t>
                      </a:r>
                      <a:r>
                        <a:rPr lang="ro-RO" sz="800" dirty="0" smtClean="0">
                          <a:effectLst/>
                        </a:rPr>
                        <a:t> (</a:t>
                      </a:r>
                      <a:r>
                        <a:rPr lang="en-GB" sz="800" dirty="0" smtClean="0">
                          <a:effectLst/>
                        </a:rPr>
                        <a:t>RON</a:t>
                      </a:r>
                      <a:r>
                        <a:rPr lang="ro-RO" sz="800" dirty="0" smtClean="0">
                          <a:effectLst/>
                        </a:rPr>
                        <a:t>)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88.982.157,66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Buildings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50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3.762.345,89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Light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482.692,23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Main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78.927.289,04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Wells for injection/extraction of gas from underground storages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185.925,97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Steel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30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1.097,45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Polyethylene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43,75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5.622.763,33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Technological equipment</a:t>
                      </a:r>
                      <a:r>
                        <a:rPr lang="ro-RO" sz="800" dirty="0" smtClean="0">
                          <a:effectLst/>
                        </a:rPr>
                        <a:t>, ma</a:t>
                      </a:r>
                      <a:r>
                        <a:rPr lang="en-GB" sz="800" dirty="0" smtClean="0">
                          <a:effectLst/>
                        </a:rPr>
                        <a:t>chinery and work equipment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3.933.252,50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3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Measuring, control and regulation devices and installations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7.897.677,43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3.1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Diaphragm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ultrasonic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deprimogenous</a:t>
                      </a:r>
                      <a:r>
                        <a:rPr lang="en-GB" sz="800" baseline="0" dirty="0" smtClean="0">
                          <a:effectLst/>
                        </a:rPr>
                        <a:t> systems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2.367,01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9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3.2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Rotary pistons meter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turbine meters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75.452,72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3.3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Electronic converters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flow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measurement,</a:t>
                      </a:r>
                      <a:r>
                        <a:rPr lang="en-GB" sz="800" baseline="0" dirty="0" smtClean="0">
                          <a:effectLst/>
                        </a:rPr>
                        <a:t> control and regulation </a:t>
                      </a:r>
                      <a:r>
                        <a:rPr lang="en-GB" sz="800" dirty="0" smtClean="0">
                          <a:effectLst/>
                        </a:rPr>
                        <a:t>devices and installations 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7.819.857,70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Transportation</a:t>
                      </a:r>
                      <a:r>
                        <a:rPr lang="en-GB" sz="800" baseline="0" dirty="0" smtClean="0">
                          <a:effectLst/>
                        </a:rPr>
                        <a:t> means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4.122.717,87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22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tangible and 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5.684.433,23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Lands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15.357,84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1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TOTAL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b="1" dirty="0">
                          <a:effectLst/>
                        </a:rPr>
                        <a:t>110.635.596,53</a:t>
                      </a:r>
                      <a:endParaRPr lang="ro-RO" sz="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33400"/>
            <a:ext cx="8534400" cy="4572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Parameters </a:t>
            </a:r>
            <a:r>
              <a:rPr lang="it-IT" sz="2000" dirty="0"/>
              <a:t>used on revenue aproval for period 01.10.2018-30.09.2019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447800"/>
            <a:ext cx="8503920" cy="4876800"/>
          </a:xfrm>
        </p:spPr>
        <p:txBody>
          <a:bodyPr>
            <a:normAutofit/>
          </a:bodyPr>
          <a:lstStyle/>
          <a:p>
            <a:pPr algn="just"/>
            <a:r>
              <a:rPr lang="en-US" sz="1300" dirty="0"/>
              <a:t>(iii) </a:t>
            </a:r>
            <a:r>
              <a:rPr lang="ro-RO" sz="1300" i="1" u="sng" dirty="0"/>
              <a:t>OPEX </a:t>
            </a:r>
            <a:r>
              <a:rPr lang="ro-RO" sz="1300" dirty="0"/>
              <a:t>ap</a:t>
            </a:r>
            <a:r>
              <a:rPr lang="en-GB" sz="1300" dirty="0"/>
              <a:t>proved for October </a:t>
            </a:r>
            <a:r>
              <a:rPr lang="ro-RO" sz="1300" dirty="0" smtClean="0"/>
              <a:t>201</a:t>
            </a:r>
            <a:r>
              <a:rPr lang="en-US" sz="1300" dirty="0" smtClean="0"/>
              <a:t>8</a:t>
            </a:r>
            <a:r>
              <a:rPr lang="ro-RO" sz="1300" dirty="0" smtClean="0"/>
              <a:t>-</a:t>
            </a:r>
            <a:r>
              <a:rPr lang="en-GB" sz="1300" dirty="0"/>
              <a:t>September </a:t>
            </a:r>
            <a:r>
              <a:rPr lang="ro-RO" sz="1300" dirty="0" smtClean="0"/>
              <a:t>201</a:t>
            </a:r>
            <a:r>
              <a:rPr lang="en-US" sz="1300" dirty="0" smtClean="0"/>
              <a:t>9</a:t>
            </a:r>
            <a:r>
              <a:rPr lang="ro-RO" sz="1300" dirty="0"/>
              <a:t> </a:t>
            </a:r>
            <a:r>
              <a:rPr lang="en-GB" sz="1300" dirty="0"/>
              <a:t>amount to RON</a:t>
            </a:r>
            <a:r>
              <a:rPr lang="ro-RO" sz="1300" dirty="0"/>
              <a:t> </a:t>
            </a:r>
            <a:r>
              <a:rPr lang="en-US" sz="1300" dirty="0"/>
              <a:t>658</a:t>
            </a:r>
            <a:r>
              <a:rPr lang="ro-RO" sz="1300" dirty="0"/>
              <a:t>.</a:t>
            </a:r>
            <a:r>
              <a:rPr lang="en-US" sz="1300" dirty="0"/>
              <a:t>727</a:t>
            </a:r>
            <a:r>
              <a:rPr lang="ro-RO" sz="1300" dirty="0"/>
              <a:t>,</a:t>
            </a:r>
            <a:r>
              <a:rPr lang="en-US" sz="1300" dirty="0"/>
              <a:t>27 </a:t>
            </a:r>
            <a:r>
              <a:rPr lang="en-GB" sz="1300" dirty="0" smtClean="0"/>
              <a:t>thousand</a:t>
            </a:r>
            <a:r>
              <a:rPr lang="ro-RO" sz="1300" dirty="0"/>
              <a:t>, </a:t>
            </a:r>
            <a:r>
              <a:rPr lang="en-GB" sz="1300" dirty="0"/>
              <a:t>of which technological consumption amounts to RON</a:t>
            </a:r>
            <a:r>
              <a:rPr lang="ro-RO" sz="1300" dirty="0"/>
              <a:t> </a:t>
            </a:r>
            <a:r>
              <a:rPr lang="en-US" sz="1300" dirty="0"/>
              <a:t>85</a:t>
            </a:r>
            <a:r>
              <a:rPr lang="ro-RO" sz="1300" dirty="0"/>
              <a:t>.</a:t>
            </a:r>
            <a:r>
              <a:rPr lang="en-US" sz="1300" dirty="0"/>
              <a:t>425</a:t>
            </a:r>
            <a:r>
              <a:rPr lang="ro-RO" sz="1300" dirty="0"/>
              <a:t>,</a:t>
            </a:r>
            <a:r>
              <a:rPr lang="en-US" sz="1300" dirty="0"/>
              <a:t>62</a:t>
            </a:r>
            <a:r>
              <a:rPr lang="ro-RO" sz="1300" dirty="0"/>
              <a:t> </a:t>
            </a:r>
            <a:r>
              <a:rPr lang="en-GB" sz="1300" dirty="0" smtClean="0"/>
              <a:t>thousand</a:t>
            </a:r>
            <a:r>
              <a:rPr lang="en-GB" sz="1300" dirty="0"/>
              <a:t>.</a:t>
            </a:r>
            <a:endParaRPr lang="ro-RO" sz="1300" dirty="0"/>
          </a:p>
          <a:p>
            <a:pPr algn="just"/>
            <a:r>
              <a:rPr lang="ro-RO" sz="1300" dirty="0"/>
              <a:t>(i</a:t>
            </a:r>
            <a:r>
              <a:rPr lang="en-US" sz="1300" dirty="0"/>
              <a:t>v</a:t>
            </a:r>
            <a:r>
              <a:rPr lang="ro-RO" sz="1300" dirty="0"/>
              <a:t>)</a:t>
            </a:r>
            <a:r>
              <a:rPr lang="en-US" sz="1300" dirty="0"/>
              <a:t> Pass-through costs approved for October </a:t>
            </a:r>
            <a:r>
              <a:rPr lang="ro-RO" sz="1300" dirty="0"/>
              <a:t>201</a:t>
            </a:r>
            <a:r>
              <a:rPr lang="en-US" sz="1300" dirty="0"/>
              <a:t>7</a:t>
            </a:r>
            <a:r>
              <a:rPr lang="ro-RO" sz="1300" dirty="0"/>
              <a:t>-</a:t>
            </a:r>
            <a:r>
              <a:rPr lang="en-GB" sz="1300" dirty="0"/>
              <a:t>September </a:t>
            </a:r>
            <a:r>
              <a:rPr lang="ro-RO" sz="1300" dirty="0"/>
              <a:t>201</a:t>
            </a:r>
            <a:r>
              <a:rPr lang="en-US" sz="1300" dirty="0"/>
              <a:t>8</a:t>
            </a:r>
            <a:r>
              <a:rPr lang="ro-RO" sz="1300" dirty="0"/>
              <a:t> </a:t>
            </a:r>
            <a:r>
              <a:rPr lang="en-GB" sz="1300" dirty="0"/>
              <a:t>amount to RON </a:t>
            </a:r>
            <a:r>
              <a:rPr lang="en-US" sz="1300" dirty="0"/>
              <a:t>137.921,96 </a:t>
            </a:r>
            <a:r>
              <a:rPr lang="en-GB" sz="1300" dirty="0" smtClean="0"/>
              <a:t>thousand</a:t>
            </a:r>
            <a:r>
              <a:rPr lang="ro-RO" sz="1300" dirty="0"/>
              <a:t> </a:t>
            </a:r>
          </a:p>
          <a:p>
            <a:pPr algn="just"/>
            <a:r>
              <a:rPr lang="ro-RO" sz="1300" dirty="0"/>
              <a:t> </a:t>
            </a:r>
            <a:r>
              <a:rPr lang="ro-RO" sz="1300" dirty="0"/>
              <a:t>(v)</a:t>
            </a:r>
            <a:r>
              <a:rPr lang="en-US" sz="1300" dirty="0"/>
              <a:t> </a:t>
            </a:r>
            <a:r>
              <a:rPr lang="en-US" sz="1300" i="1" u="sng" dirty="0"/>
              <a:t>Incentive mechanisms and efficiency targets</a:t>
            </a:r>
            <a:r>
              <a:rPr lang="ro-RO" sz="1300" dirty="0"/>
              <a:t> </a:t>
            </a:r>
          </a:p>
          <a:p>
            <a:pPr marL="0" indent="0" algn="just">
              <a:buNone/>
            </a:pPr>
            <a:r>
              <a:rPr lang="en-US" sz="1300" dirty="0"/>
              <a:t>Boosting </a:t>
            </a:r>
            <a:r>
              <a:rPr lang="en-US" sz="1300" dirty="0"/>
              <a:t>efficiency is achieved by </a:t>
            </a:r>
            <a:r>
              <a:rPr lang="en-US" sz="1300" dirty="0"/>
              <a:t>the </a:t>
            </a:r>
            <a:r>
              <a:rPr lang="en-US" sz="1300" dirty="0"/>
              <a:t>adjustment of operating costs. According to the methodology, </a:t>
            </a:r>
            <a:r>
              <a:rPr lang="en-US" sz="1300" dirty="0"/>
              <a:t>operating costs </a:t>
            </a:r>
            <a:r>
              <a:rPr lang="en-US" sz="1300" dirty="0"/>
              <a:t>are </a:t>
            </a:r>
            <a:r>
              <a:rPr lang="en-US" sz="1300" dirty="0"/>
              <a:t>established in </a:t>
            </a:r>
            <a:r>
              <a:rPr lang="en-US" sz="1300" dirty="0"/>
              <a:t>the first year of a regulatory period and </a:t>
            </a:r>
            <a:r>
              <a:rPr lang="en-US" sz="1300" dirty="0"/>
              <a:t>are adjusted </a:t>
            </a:r>
            <a:r>
              <a:rPr lang="en-US" sz="1300" dirty="0"/>
              <a:t>in </a:t>
            </a:r>
            <a:r>
              <a:rPr lang="en-US" sz="1300" dirty="0"/>
              <a:t>the subsequent years of the regulatory </a:t>
            </a:r>
            <a:r>
              <a:rPr lang="en-US" sz="1300" dirty="0"/>
              <a:t>period </a:t>
            </a:r>
            <a:r>
              <a:rPr lang="en-US" sz="1300" dirty="0"/>
              <a:t>with the </a:t>
            </a:r>
            <a:r>
              <a:rPr lang="en-US" sz="1300" dirty="0"/>
              <a:t>difference between the inflation rate and the annual rate of </a:t>
            </a:r>
            <a:r>
              <a:rPr lang="en-US" sz="1300" dirty="0"/>
              <a:t>gas transmission economic </a:t>
            </a:r>
            <a:r>
              <a:rPr lang="en-US" sz="1300" dirty="0"/>
              <a:t>efficiency </a:t>
            </a:r>
            <a:r>
              <a:rPr lang="en-US" sz="1300" dirty="0"/>
              <a:t>increase</a:t>
            </a:r>
            <a:r>
              <a:rPr lang="en-GB" sz="1300" dirty="0"/>
              <a:t>.</a:t>
            </a:r>
            <a:endParaRPr lang="ro-RO" sz="1300" dirty="0"/>
          </a:p>
          <a:p>
            <a:pPr marL="0" indent="0" algn="just">
              <a:buNone/>
            </a:pPr>
            <a:r>
              <a:rPr lang="en-US" sz="1400" i="1" u="sng" dirty="0"/>
              <a:t>The rate </a:t>
            </a:r>
            <a:r>
              <a:rPr lang="en-US" sz="1400" i="1" u="sng" dirty="0"/>
              <a:t>of gas transmission economic efficiency increase </a:t>
            </a:r>
            <a:r>
              <a:rPr lang="en-US" sz="1400" dirty="0"/>
              <a:t>reflects </a:t>
            </a:r>
            <a:r>
              <a:rPr lang="ro-RO" sz="1300" dirty="0"/>
              <a:t>ANRE</a:t>
            </a:r>
            <a:r>
              <a:rPr lang="en-GB" sz="1300" dirty="0"/>
              <a:t>`s estimations regarding possible OPEX savings</a:t>
            </a:r>
            <a:r>
              <a:rPr lang="ro-RO" sz="1300" dirty="0"/>
              <a:t>, </a:t>
            </a:r>
            <a:r>
              <a:rPr lang="en-GB" sz="1300" dirty="0"/>
              <a:t>without the technological consumption costs</a:t>
            </a:r>
            <a:r>
              <a:rPr lang="ro-RO" sz="1300" dirty="0"/>
              <a:t>, </a:t>
            </a:r>
            <a:r>
              <a:rPr lang="en-GB" sz="1300" dirty="0"/>
              <a:t>which may be achieved in a year of the regulatory period  to improve the economic performance of the licence holder and is established depending on the efficiency target set for a regulatory period</a:t>
            </a:r>
            <a:r>
              <a:rPr lang="ro-RO" sz="1300" dirty="0"/>
              <a:t>.</a:t>
            </a:r>
            <a:endParaRPr lang="ro-RO" sz="1300" dirty="0"/>
          </a:p>
          <a:p>
            <a:pPr marL="0" indent="0" algn="just">
              <a:buNone/>
            </a:pPr>
            <a:r>
              <a:rPr lang="en-GB" sz="1300" dirty="0"/>
              <a:t>The rate of gas transmission economic efficiency increase ensures a transfer of economic efficiency in favour of the consumers</a:t>
            </a:r>
            <a:r>
              <a:rPr lang="ro-RO" sz="1300" dirty="0"/>
              <a:t>.</a:t>
            </a:r>
            <a:endParaRPr lang="ro-RO" sz="1300" dirty="0"/>
          </a:p>
          <a:p>
            <a:pPr marL="0" indent="0" algn="just">
              <a:buNone/>
            </a:pPr>
            <a:r>
              <a:rPr lang="en-GB" sz="1300" i="1" u="sng" dirty="0"/>
              <a:t>The rate of gas transmission economic efficiency increase </a:t>
            </a:r>
            <a:r>
              <a:rPr lang="en-GB" sz="1300" dirty="0"/>
              <a:t>established by ANRE Order 74</a:t>
            </a:r>
            <a:r>
              <a:rPr lang="en-US" sz="1300" dirty="0"/>
              <a:t>/2017 for each year of the third regulatory period between October 2017-September 2019 and used </a:t>
            </a:r>
            <a:r>
              <a:rPr lang="en-GB" sz="1300" dirty="0"/>
              <a:t>to calculate the total revenue for  October </a:t>
            </a:r>
            <a:r>
              <a:rPr lang="ro-RO" sz="1300" dirty="0"/>
              <a:t>201</a:t>
            </a:r>
            <a:r>
              <a:rPr lang="en-US" sz="1300" dirty="0"/>
              <a:t>7</a:t>
            </a:r>
            <a:r>
              <a:rPr lang="ro-RO" sz="1300" dirty="0"/>
              <a:t>-</a:t>
            </a:r>
            <a:r>
              <a:rPr lang="en-GB" sz="1300" dirty="0"/>
              <a:t>September </a:t>
            </a:r>
            <a:r>
              <a:rPr lang="ro-RO" sz="1300" dirty="0"/>
              <a:t>201</a:t>
            </a:r>
            <a:r>
              <a:rPr lang="en-US" sz="1300" dirty="0"/>
              <a:t>8</a:t>
            </a:r>
            <a:r>
              <a:rPr lang="ro-RO" sz="1300" dirty="0"/>
              <a:t> </a:t>
            </a:r>
            <a:r>
              <a:rPr lang="en-GB" sz="1300" dirty="0"/>
              <a:t>is of </a:t>
            </a:r>
            <a:r>
              <a:rPr lang="ro-RO" sz="1300" dirty="0"/>
              <a:t>3,5</a:t>
            </a:r>
            <a:r>
              <a:rPr lang="ro-RO" sz="1300" dirty="0"/>
              <a:t>%</a:t>
            </a:r>
            <a:r>
              <a:rPr lang="en-US" sz="1300" dirty="0"/>
              <a:t>.</a:t>
            </a:r>
            <a:endParaRPr lang="ro-RO" sz="1300" dirty="0"/>
          </a:p>
          <a:p>
            <a:pPr algn="just"/>
            <a:r>
              <a:rPr lang="en-US" sz="1200" dirty="0"/>
              <a:t>(</a:t>
            </a:r>
            <a:r>
              <a:rPr lang="en-US" sz="1300" dirty="0"/>
              <a:t>vi) </a:t>
            </a:r>
            <a:r>
              <a:rPr lang="en-US" sz="1300" i="1" u="sng" dirty="0"/>
              <a:t>The inflation rate used</a:t>
            </a:r>
            <a:r>
              <a:rPr lang="ro-RO" sz="1300" i="1" u="sng" dirty="0"/>
              <a:t> </a:t>
            </a:r>
            <a:r>
              <a:rPr lang="en-GB" sz="1300" dirty="0"/>
              <a:t>to calculate the total revenue for October </a:t>
            </a:r>
            <a:r>
              <a:rPr lang="ro-RO" sz="1300" dirty="0"/>
              <a:t>201</a:t>
            </a:r>
            <a:r>
              <a:rPr lang="en-US" sz="1300" dirty="0"/>
              <a:t>7</a:t>
            </a:r>
            <a:r>
              <a:rPr lang="ro-RO" sz="1300" dirty="0"/>
              <a:t>-</a:t>
            </a:r>
            <a:r>
              <a:rPr lang="en-GB" sz="1300" dirty="0"/>
              <a:t>September </a:t>
            </a:r>
            <a:r>
              <a:rPr lang="ro-RO" sz="1300" dirty="0"/>
              <a:t>201</a:t>
            </a:r>
            <a:r>
              <a:rPr lang="en-US" sz="1300" dirty="0"/>
              <a:t>8</a:t>
            </a:r>
            <a:r>
              <a:rPr lang="ro-RO" sz="1300" dirty="0"/>
              <a:t> </a:t>
            </a:r>
            <a:r>
              <a:rPr lang="en-GB" sz="1300" dirty="0"/>
              <a:t>amounts to</a:t>
            </a:r>
            <a:r>
              <a:rPr lang="ro-RO" sz="1300" dirty="0"/>
              <a:t> </a:t>
            </a:r>
            <a:r>
              <a:rPr lang="en-US" sz="1300" dirty="0"/>
              <a:t>2</a:t>
            </a:r>
            <a:r>
              <a:rPr lang="ro-RO" sz="1300" dirty="0" smtClean="0"/>
              <a:t>,</a:t>
            </a:r>
            <a:r>
              <a:rPr lang="en-US" sz="1300" dirty="0" smtClean="0"/>
              <a:t>57</a:t>
            </a:r>
            <a:r>
              <a:rPr lang="ro-RO" sz="1300" dirty="0" smtClean="0"/>
              <a:t>%. </a:t>
            </a:r>
            <a:r>
              <a:rPr lang="en-GB" sz="1300" dirty="0"/>
              <a:t>This was established by using the </a:t>
            </a:r>
            <a:r>
              <a:rPr lang="en-GB" sz="1300" dirty="0" err="1"/>
              <a:t>anual</a:t>
            </a:r>
            <a:r>
              <a:rPr lang="en-GB" sz="1300" dirty="0"/>
              <a:t> inflation average of </a:t>
            </a:r>
            <a:r>
              <a:rPr lang="en-GB" sz="1300" dirty="0" smtClean="0"/>
              <a:t>3</a:t>
            </a:r>
            <a:r>
              <a:rPr lang="en-US" sz="1300" dirty="0" smtClean="0"/>
              <a:t>,2</a:t>
            </a:r>
            <a:r>
              <a:rPr lang="ro-RO" sz="1300" dirty="0" smtClean="0"/>
              <a:t>%</a:t>
            </a:r>
            <a:r>
              <a:rPr lang="en-US" sz="1300" dirty="0" smtClean="0"/>
              <a:t> </a:t>
            </a:r>
            <a:r>
              <a:rPr lang="en-GB" sz="1300" dirty="0"/>
              <a:t>for </a:t>
            </a:r>
            <a:r>
              <a:rPr lang="ro-RO" sz="1300" dirty="0"/>
              <a:t>201</a:t>
            </a:r>
            <a:r>
              <a:rPr lang="en-US" sz="1300" dirty="0"/>
              <a:t>7</a:t>
            </a:r>
            <a:r>
              <a:rPr lang="ro-RO" sz="1300" dirty="0"/>
              <a:t> </a:t>
            </a:r>
            <a:r>
              <a:rPr lang="en-GB" sz="1300" dirty="0"/>
              <a:t>and of </a:t>
            </a:r>
            <a:r>
              <a:rPr lang="en-GB" sz="1300" dirty="0" smtClean="0"/>
              <a:t>2</a:t>
            </a:r>
            <a:r>
              <a:rPr lang="ro-RO" sz="1300" dirty="0" smtClean="0"/>
              <a:t>,</a:t>
            </a:r>
            <a:r>
              <a:rPr lang="en-US" sz="1300" dirty="0" smtClean="0"/>
              <a:t>8</a:t>
            </a:r>
            <a:r>
              <a:rPr lang="ro-RO" sz="1300" dirty="0" smtClean="0"/>
              <a:t>%</a:t>
            </a:r>
            <a:r>
              <a:rPr lang="en-GB" sz="1300" dirty="0" smtClean="0"/>
              <a:t> </a:t>
            </a:r>
            <a:r>
              <a:rPr lang="en-GB" sz="1300" dirty="0"/>
              <a:t>for</a:t>
            </a:r>
            <a:r>
              <a:rPr lang="ro-RO" sz="1300" dirty="0"/>
              <a:t> 201</a:t>
            </a:r>
            <a:r>
              <a:rPr lang="en-US" sz="1300" dirty="0"/>
              <a:t>8</a:t>
            </a:r>
            <a:r>
              <a:rPr lang="en-GB" sz="1300" dirty="0"/>
              <a:t>, based on the spring </a:t>
            </a:r>
            <a:r>
              <a:rPr lang="ro-RO" sz="1300" dirty="0"/>
              <a:t>201</a:t>
            </a:r>
            <a:r>
              <a:rPr lang="en-US" sz="1300" dirty="0"/>
              <a:t>7</a:t>
            </a:r>
            <a:r>
              <a:rPr lang="en-GB" sz="1300" dirty="0"/>
              <a:t> forecasting of the </a:t>
            </a:r>
            <a:r>
              <a:rPr lang="en-US" sz="1300" dirty="0"/>
              <a:t>National Forecast </a:t>
            </a:r>
            <a:r>
              <a:rPr lang="en-US" sz="1300" dirty="0"/>
              <a:t>Commission</a:t>
            </a:r>
            <a:r>
              <a:rPr lang="ro-RO" sz="1300" dirty="0"/>
              <a:t>.</a:t>
            </a:r>
            <a:r>
              <a:rPr lang="en-US" sz="1300" dirty="0"/>
              <a:t> </a:t>
            </a:r>
          </a:p>
          <a:p>
            <a:pPr marL="0" indent="0" algn="just">
              <a:buNone/>
            </a:pPr>
            <a:r>
              <a:rPr lang="en-US" sz="1300" dirty="0"/>
              <a:t> </a:t>
            </a:r>
            <a:endParaRPr lang="ro-RO" sz="1600" dirty="0"/>
          </a:p>
          <a:p>
            <a:endParaRPr lang="ro-RO" sz="1600" dirty="0"/>
          </a:p>
          <a:p>
            <a:endParaRPr lang="ro-RO" sz="1600" dirty="0"/>
          </a:p>
          <a:p>
            <a:endParaRPr lang="ro-RO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269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506</Words>
  <Application>Microsoft Office PowerPoint</Application>
  <PresentationFormat>Widescreen</PresentationFormat>
  <Paragraphs>163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1_Civic</vt:lpstr>
      <vt:lpstr>Parameters used on revenue aproval for period 01.10.2018-30.09.2019</vt:lpstr>
      <vt:lpstr>Parameters used on revenue aproval for period 01.10.2018-30.09.2019</vt:lpstr>
      <vt:lpstr>Parameters used on revenue aproval for period 01.10.2018-30.09.2019</vt:lpstr>
      <vt:lpstr>Parameters used on revenue aproval for period 01.10.2018-30.09.2019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Parametrii utilizati la stabilirea venitului OTS pentru perioada 01.10.2018-30.09.2019</dc:title>
  <dc:creator>Marius Adrian Ionita</dc:creator>
  <cp:lastModifiedBy>Marius Adrian Ionita</cp:lastModifiedBy>
  <cp:revision>9</cp:revision>
  <dcterms:created xsi:type="dcterms:W3CDTF">2018-07-31T10:34:25Z</dcterms:created>
  <dcterms:modified xsi:type="dcterms:W3CDTF">2018-08-01T09:51:35Z</dcterms:modified>
</cp:coreProperties>
</file>