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39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total 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5007079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2017-September 2018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430548"/>
              </p:ext>
            </p:extLst>
          </p:nvPr>
        </p:nvGraphicFramePr>
        <p:xfrm>
          <a:off x="2626829" y="1654039"/>
          <a:ext cx="7106412" cy="22890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05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5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54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N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o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.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Indicator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</a:rPr>
                        <a:t>Revenue approved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October 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201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September 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201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8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thousand</a:t>
                      </a:r>
                      <a:r>
                        <a:rPr lang="en-GB" sz="1000" baseline="0" dirty="0" smtClean="0">
                          <a:effectLst/>
                          <a:latin typeface="+mn-lt"/>
                        </a:rPr>
                        <a:t> RON</a:t>
                      </a:r>
                      <a:r>
                        <a:rPr lang="ro-RO" sz="1000" dirty="0" smtClean="0">
                          <a:effectLst/>
                          <a:latin typeface="+mn-lt"/>
                        </a:rPr>
                        <a:t>)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1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Opex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658.727,27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2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Capex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469.850,58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3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b="1" dirty="0" smtClean="0">
                          <a:effectLst/>
                          <a:latin typeface="+mn-lt"/>
                        </a:rPr>
                        <a:t>Regulated revenue</a:t>
                      </a:r>
                      <a:r>
                        <a:rPr lang="ro-RO" sz="1000" b="1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ro-RO" sz="1000" b="1" dirty="0">
                          <a:effectLst/>
                          <a:latin typeface="+mn-lt"/>
                        </a:rPr>
                        <a:t>1.+2.)</a:t>
                      </a:r>
                      <a:endParaRPr lang="ro-RO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1.128.577,85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4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</a:rPr>
                        <a:t>Pas-through costs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137.921,96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5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Dif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ferences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-383.516,82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.1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900" dirty="0" smtClean="0">
                          <a:latin typeface="+mn-lt"/>
                        </a:rPr>
                        <a:t>the redistribution component of the efficiency gain</a:t>
                      </a:r>
                      <a:endParaRPr lang="ro-RO" sz="9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-127.087,45</a:t>
                      </a:r>
                      <a:endParaRPr lang="ro-RO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.2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the correction</a:t>
                      </a:r>
                      <a:r>
                        <a:rPr lang="en-US" sz="9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component of total revenue</a:t>
                      </a:r>
                      <a:endParaRPr lang="ro-RO" sz="9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-215.777,14</a:t>
                      </a:r>
                    </a:p>
                  </a:txBody>
                  <a:tcPr marL="68580" marR="68580" marT="0" marB="0"/>
                </a:tc>
              </a:tr>
              <a:tr h="17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.3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the correction</a:t>
                      </a:r>
                      <a:r>
                        <a:rPr lang="en-US" sz="9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component of </a:t>
                      </a:r>
                      <a:r>
                        <a:rPr lang="en-US" sz="900" dirty="0" smtClean="0">
                          <a:latin typeface="+mn-lt"/>
                        </a:rPr>
                        <a:t>technological consumption</a:t>
                      </a:r>
                      <a:endParaRPr lang="ro-RO" sz="9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26.448,47</a:t>
                      </a:r>
                    </a:p>
                  </a:txBody>
                  <a:tcPr marL="68580" marR="68580" marT="0" marB="0"/>
                </a:tc>
              </a:tr>
              <a:tr h="17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.4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the correction</a:t>
                      </a:r>
                      <a:r>
                        <a:rPr lang="en-US" sz="9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component of pass through costs</a:t>
                      </a:r>
                      <a:endParaRPr lang="ro-RO" sz="9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-67.100,71</a:t>
                      </a:r>
                      <a:endParaRPr lang="ro-RO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  <a:latin typeface="+mn-lt"/>
                        </a:rPr>
                        <a:t>*</a:t>
                      </a:r>
                      <a:endParaRPr lang="ro-RO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b="1" dirty="0" smtClean="0">
                          <a:effectLst/>
                          <a:latin typeface="+mn-lt"/>
                        </a:rPr>
                        <a:t>Total revenue</a:t>
                      </a:r>
                      <a:r>
                        <a:rPr lang="ro-RO" sz="1000" b="1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o-RO" sz="1000" b="1" dirty="0">
                          <a:effectLst/>
                          <a:latin typeface="+mn-lt"/>
                        </a:rPr>
                        <a:t>(3.+4.+5.)</a:t>
                      </a:r>
                      <a:endParaRPr lang="ro-RO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882.982,99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77726"/>
              </p:ext>
            </p:extLst>
          </p:nvPr>
        </p:nvGraphicFramePr>
        <p:xfrm>
          <a:off x="2095500" y="4218153"/>
          <a:ext cx="8001000" cy="20207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7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6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61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1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 smtClean="0">
                          <a:effectLst/>
                        </a:rPr>
                        <a:t>N</a:t>
                      </a:r>
                      <a:r>
                        <a:rPr lang="en-GB" sz="1100" dirty="0" smtClean="0">
                          <a:effectLst/>
                        </a:rPr>
                        <a:t>o</a:t>
                      </a:r>
                      <a:r>
                        <a:rPr lang="ro-RO" sz="1100" dirty="0" smtClean="0">
                          <a:effectLst/>
                        </a:rPr>
                        <a:t>. 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approved October </a:t>
                      </a:r>
                      <a:r>
                        <a:rPr lang="ro-RO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7</a:t>
                      </a:r>
                      <a:r>
                        <a:rPr lang="ro-RO" sz="1100" dirty="0" smtClean="0">
                          <a:effectLst/>
                        </a:rPr>
                        <a:t>-</a:t>
                      </a:r>
                      <a:r>
                        <a:rPr lang="en-GB" sz="1100" dirty="0" smtClean="0">
                          <a:effectLst/>
                        </a:rPr>
                        <a:t>September </a:t>
                      </a:r>
                      <a:r>
                        <a:rPr lang="ro-RO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8</a:t>
                      </a:r>
                      <a:r>
                        <a:rPr lang="ro-RO" sz="1100" dirty="0" smtClean="0">
                          <a:effectLst/>
                        </a:rPr>
                        <a:t> </a:t>
                      </a:r>
                      <a:r>
                        <a:rPr lang="ro-RO" sz="1100" dirty="0" smtClean="0">
                          <a:effectLst/>
                        </a:rPr>
                        <a:t>(</a:t>
                      </a:r>
                      <a:r>
                        <a:rPr lang="en-GB" sz="1100" dirty="0" smtClean="0">
                          <a:effectLst/>
                        </a:rPr>
                        <a:t>thousand</a:t>
                      </a:r>
                      <a:r>
                        <a:rPr lang="en-GB" sz="1100" baseline="0" dirty="0" smtClean="0">
                          <a:effectLst/>
                        </a:rPr>
                        <a:t>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approved October </a:t>
                      </a:r>
                      <a:r>
                        <a:rPr lang="ro-RO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8</a:t>
                      </a:r>
                      <a:r>
                        <a:rPr lang="ro-RO" sz="1100" dirty="0" smtClean="0">
                          <a:effectLst/>
                        </a:rPr>
                        <a:t>-</a:t>
                      </a:r>
                      <a:r>
                        <a:rPr lang="en-GB" sz="1100" dirty="0" smtClean="0">
                          <a:effectLst/>
                        </a:rPr>
                        <a:t>September </a:t>
                      </a:r>
                      <a:r>
                        <a:rPr lang="ro-RO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9 </a:t>
                      </a:r>
                      <a:r>
                        <a:rPr lang="ro-RO" sz="1100" dirty="0" smtClean="0">
                          <a:effectLst/>
                        </a:rPr>
                        <a:t>(</a:t>
                      </a:r>
                      <a:r>
                        <a:rPr lang="en-GB" sz="1100" dirty="0" smtClean="0">
                          <a:effectLst/>
                        </a:rPr>
                        <a:t>thousand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evolution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3/2 %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556.564,71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658.727,27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446.940,22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469.850,58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Regulated Revenue </a:t>
                      </a:r>
                      <a:r>
                        <a:rPr lang="ro-RO" sz="1200" b="1" dirty="0" smtClean="0">
                          <a:effectLst/>
                        </a:rPr>
                        <a:t>(1</a:t>
                      </a:r>
                      <a:r>
                        <a:rPr lang="ro-RO" sz="1200" b="1" dirty="0">
                          <a:effectLst/>
                        </a:rPr>
                        <a:t>.+2.)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1.003.504,93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1.128.577,85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Pass through</a:t>
                      </a:r>
                      <a:r>
                        <a:rPr lang="en-US" sz="1200" baseline="0" dirty="0" smtClean="0">
                          <a:effectLst/>
                        </a:rPr>
                        <a:t> costs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223.891,44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137.921,96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Difere</a:t>
                      </a:r>
                      <a:r>
                        <a:rPr lang="en-US" sz="1200" smtClean="0">
                          <a:effectLst/>
                        </a:rPr>
                        <a:t>ncess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-273.073,98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-383.516,82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Total revenue </a:t>
                      </a:r>
                      <a:r>
                        <a:rPr lang="ro-RO" sz="1200" b="1" dirty="0" smtClean="0">
                          <a:effectLst/>
                        </a:rPr>
                        <a:t>(3</a:t>
                      </a:r>
                      <a:r>
                        <a:rPr lang="ro-RO" sz="1200" b="1" dirty="0">
                          <a:effectLst/>
                        </a:rPr>
                        <a:t>.+4.+5.)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954.322,39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882.982,99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227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 New Roman</vt:lpstr>
      <vt:lpstr>Wingdings</vt:lpstr>
      <vt:lpstr>Wingdings 2</vt:lpstr>
      <vt:lpstr>Civic</vt:lpstr>
      <vt:lpstr>Information regarding regulated revenue and total revenue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7</cp:revision>
  <dcterms:created xsi:type="dcterms:W3CDTF">2018-07-31T10:06:02Z</dcterms:created>
  <dcterms:modified xsi:type="dcterms:W3CDTF">2018-08-01T09:47:30Z</dcterms:modified>
</cp:coreProperties>
</file>