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83" y="39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/>
          </a:bodyPr>
          <a:lstStyle/>
          <a:p>
            <a:r>
              <a:rPr lang="ro-RO" sz="2000" b="1" dirty="0" err="1" smtClean="0"/>
              <a:t>Informaţii</a:t>
            </a:r>
            <a:r>
              <a:rPr lang="ro-RO" sz="2000" b="1" dirty="0" smtClean="0"/>
              <a:t> </a:t>
            </a:r>
            <a:r>
              <a:rPr lang="ro-RO" sz="2000" b="1" dirty="0"/>
              <a:t>privind venitul reglementat </a:t>
            </a:r>
            <a:r>
              <a:rPr lang="ro-RO" sz="2000" b="1" dirty="0"/>
              <a:t>şi venitul </a:t>
            </a:r>
            <a:r>
              <a:rPr lang="ro-RO" sz="2000" b="1" dirty="0"/>
              <a:t>total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430594"/>
            <a:ext cx="11338560" cy="4668454"/>
          </a:xfrm>
        </p:spPr>
        <p:txBody>
          <a:bodyPr>
            <a:normAutofit/>
          </a:bodyPr>
          <a:lstStyle/>
          <a:p>
            <a:r>
              <a:rPr lang="en-US" sz="1600" dirty="0"/>
              <a:t>a) </a:t>
            </a:r>
            <a:r>
              <a:rPr lang="ro-RO" sz="1600" dirty="0"/>
              <a:t>Venitul</a:t>
            </a:r>
            <a:r>
              <a:rPr lang="en-US" sz="1600" dirty="0"/>
              <a:t> </a:t>
            </a:r>
            <a:r>
              <a:rPr lang="en-US" sz="1600" dirty="0" err="1"/>
              <a:t>reglementat</a:t>
            </a:r>
            <a:r>
              <a:rPr lang="en-US" sz="1600" dirty="0"/>
              <a:t> </a:t>
            </a:r>
            <a:r>
              <a:rPr lang="en-US" sz="1600" dirty="0" err="1"/>
              <a:t>ș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venitul</a:t>
            </a:r>
            <a:r>
              <a:rPr lang="en-US" sz="1600" dirty="0"/>
              <a:t> total </a:t>
            </a:r>
            <a:r>
              <a:rPr lang="en-US" sz="1600" dirty="0" err="1"/>
              <a:t>aprobate</a:t>
            </a:r>
            <a:r>
              <a:rPr lang="en-US" sz="1600" dirty="0"/>
              <a:t> pentru </a:t>
            </a:r>
            <a:r>
              <a:rPr lang="en-US" sz="1600" dirty="0" err="1"/>
              <a:t>perioada</a:t>
            </a:r>
            <a:r>
              <a:rPr lang="en-US" sz="1600" dirty="0"/>
              <a:t> oct.2018-sept.2019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r>
              <a:rPr lang="en-US" sz="1600" dirty="0"/>
              <a:t>b</a:t>
            </a:r>
            <a:r>
              <a:rPr lang="en-US" sz="1600" dirty="0"/>
              <a:t>) </a:t>
            </a:r>
            <a:r>
              <a:rPr lang="en-US" sz="1600" dirty="0" err="1"/>
              <a:t>Modific</a:t>
            </a:r>
            <a:r>
              <a:rPr lang="vi-VN" sz="1600" dirty="0"/>
              <a:t>ă</a:t>
            </a:r>
            <a:r>
              <a:rPr lang="en-US" sz="1600" dirty="0"/>
              <a:t>rile de la un an la </a:t>
            </a:r>
            <a:r>
              <a:rPr lang="en-US" sz="1600" dirty="0" err="1"/>
              <a:t>altul</a:t>
            </a:r>
            <a:r>
              <a:rPr lang="en-US" sz="1600" dirty="0"/>
              <a:t> ale </a:t>
            </a:r>
            <a:r>
              <a:rPr lang="en-US" sz="1600" dirty="0" err="1"/>
              <a:t>veniturilor</a:t>
            </a:r>
            <a:r>
              <a:rPr lang="en-US" sz="1600" dirty="0"/>
              <a:t> </a:t>
            </a:r>
            <a:r>
              <a:rPr lang="en-US" sz="1600" dirty="0" err="1"/>
              <a:t>aprobate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744811"/>
              </p:ext>
            </p:extLst>
          </p:nvPr>
        </p:nvGraphicFramePr>
        <p:xfrm>
          <a:off x="2626829" y="1791876"/>
          <a:ext cx="7106412" cy="216712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05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53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854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Nr. Crt.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Indicator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Venit aprobat </a:t>
                      </a:r>
                      <a:r>
                        <a:rPr lang="ro-RO" sz="1000" dirty="0" smtClean="0">
                          <a:effectLst/>
                        </a:rPr>
                        <a:t>oct.201</a:t>
                      </a:r>
                      <a:r>
                        <a:rPr lang="en-US" sz="1000" dirty="0" smtClean="0">
                          <a:effectLst/>
                        </a:rPr>
                        <a:t>8</a:t>
                      </a:r>
                      <a:r>
                        <a:rPr lang="ro-RO" sz="1000" dirty="0" smtClean="0">
                          <a:effectLst/>
                        </a:rPr>
                        <a:t>-sept.201</a:t>
                      </a:r>
                      <a:r>
                        <a:rPr lang="en-US" sz="1000" dirty="0" smtClean="0">
                          <a:effectLst/>
                        </a:rPr>
                        <a:t>9</a:t>
                      </a:r>
                      <a:r>
                        <a:rPr lang="ro-RO" sz="1000" dirty="0" smtClean="0">
                          <a:effectLst/>
                        </a:rPr>
                        <a:t> </a:t>
                      </a:r>
                      <a:r>
                        <a:rPr lang="ro-RO" sz="1000" dirty="0">
                          <a:effectLst/>
                        </a:rPr>
                        <a:t>(mii lei)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Opex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658.727,27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Capex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469.850,58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b="1" dirty="0">
                          <a:effectLst/>
                        </a:rPr>
                        <a:t>Venit reglementat </a:t>
                      </a:r>
                      <a:r>
                        <a:rPr lang="ro-RO" sz="1000" b="1" dirty="0" smtClean="0">
                          <a:effectLst/>
                        </a:rPr>
                        <a:t>(</a:t>
                      </a:r>
                      <a:r>
                        <a:rPr lang="ro-RO" sz="1000" b="1" dirty="0">
                          <a:effectLst/>
                        </a:rPr>
                        <a:t>1.+2.)</a:t>
                      </a:r>
                      <a:endParaRPr lang="ro-RO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1.128.577,85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4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Costuri preluate direct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137.921,96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5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</a:rPr>
                        <a:t>Diferențe</a:t>
                      </a:r>
                      <a:r>
                        <a:rPr lang="en-US" sz="1000" dirty="0" smtClean="0">
                          <a:effectLst/>
                        </a:rPr>
                        <a:t>,</a:t>
                      </a:r>
                      <a:r>
                        <a:rPr lang="en-US" sz="1000" baseline="0" dirty="0" smtClean="0">
                          <a:effectLst/>
                        </a:rPr>
                        <a:t> din care: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-383.516,82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</a:rPr>
                        <a:t>5</a:t>
                      </a:r>
                      <a:r>
                        <a:rPr lang="en-US" sz="1000" dirty="0" smtClean="0">
                          <a:effectLst/>
                        </a:rPr>
                        <a:t>.1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900" b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componenta</a:t>
                      </a:r>
                      <a:r>
                        <a:rPr lang="en-US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900" b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redistribuire</a:t>
                      </a:r>
                      <a:r>
                        <a:rPr lang="en-US" sz="9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a </a:t>
                      </a:r>
                      <a:r>
                        <a:rPr lang="ro-RO" sz="900" b="0" noProof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spor</a:t>
                      </a:r>
                      <a:r>
                        <a:rPr lang="en-US" sz="900" b="0" noProof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ului</a:t>
                      </a:r>
                      <a:r>
                        <a:rPr lang="en-US" sz="900" b="0" noProof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o-RO" sz="900" b="0" noProof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eficienţă</a:t>
                      </a:r>
                      <a:endParaRPr lang="ro-RO" sz="900" b="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-127.087,45</a:t>
                      </a:r>
                      <a:endParaRPr lang="ro-RO" sz="1200" b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</a:rPr>
                        <a:t>5</a:t>
                      </a:r>
                      <a:r>
                        <a:rPr lang="en-US" sz="1000" dirty="0" smtClean="0">
                          <a:effectLst/>
                        </a:rPr>
                        <a:t>.2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900" b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componenta</a:t>
                      </a:r>
                      <a:r>
                        <a:rPr lang="en-US" sz="9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900" b="0" baseline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corecţie</a:t>
                      </a:r>
                      <a:r>
                        <a:rPr lang="en-US" sz="9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a </a:t>
                      </a:r>
                      <a:r>
                        <a:rPr lang="en-US" sz="900" b="0" baseline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venitului</a:t>
                      </a:r>
                      <a:r>
                        <a:rPr lang="en-US" sz="900" b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total </a:t>
                      </a:r>
                      <a:endParaRPr lang="ro-RO" sz="900" b="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-215.777,14</a:t>
                      </a:r>
                      <a:endParaRPr lang="en-US" sz="1200" b="0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</a:rPr>
                        <a:t>5</a:t>
                      </a:r>
                      <a:r>
                        <a:rPr lang="en-US" sz="1000" dirty="0" smtClean="0">
                          <a:effectLst/>
                        </a:rPr>
                        <a:t>.3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900" b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componenta</a:t>
                      </a:r>
                      <a:r>
                        <a:rPr lang="en-US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900" b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corecţie</a:t>
                      </a:r>
                      <a:r>
                        <a:rPr lang="en-US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a </a:t>
                      </a:r>
                      <a:r>
                        <a:rPr lang="en-US" sz="900" b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consumului</a:t>
                      </a:r>
                      <a:r>
                        <a:rPr lang="en-US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0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tehnologic</a:t>
                      </a:r>
                      <a:endParaRPr lang="ro-RO" sz="900" b="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26.448,47</a:t>
                      </a:r>
                      <a:endParaRPr lang="en-US" sz="1200" b="0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smtClean="0">
                          <a:effectLst/>
                        </a:rPr>
                        <a:t>5</a:t>
                      </a:r>
                      <a:r>
                        <a:rPr lang="en-US" sz="1000" dirty="0" smtClean="0">
                          <a:effectLst/>
                        </a:rPr>
                        <a:t>.4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- </a:t>
                      </a:r>
                      <a:r>
                        <a:rPr kumimoji="0" lang="en-US" sz="9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componenta</a:t>
                      </a:r>
                      <a:r>
                        <a:rPr kumimoji="0"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de </a:t>
                      </a:r>
                      <a:r>
                        <a:rPr kumimoji="0" lang="en-US" sz="9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corecţie</a:t>
                      </a:r>
                      <a:r>
                        <a:rPr kumimoji="0"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a </a:t>
                      </a:r>
                      <a:r>
                        <a:rPr kumimoji="0" lang="en-US" sz="9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costurilor</a:t>
                      </a:r>
                      <a:r>
                        <a:rPr kumimoji="0"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en-US" sz="9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preluate</a:t>
                      </a:r>
                      <a:r>
                        <a:rPr kumimoji="0"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direct</a:t>
                      </a:r>
                      <a:endParaRPr kumimoji="0" lang="ro-RO" sz="900" b="0" kern="1200" noProof="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-67.100,71</a:t>
                      </a:r>
                      <a:endParaRPr lang="ro-RO" sz="1200" b="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*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b="1" dirty="0">
                          <a:effectLst/>
                        </a:rPr>
                        <a:t>Venitul total (3.+4.+5.)</a:t>
                      </a:r>
                      <a:endParaRPr lang="ro-RO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882.982,99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057400" y="4320285"/>
          <a:ext cx="8001000" cy="189280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8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7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61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61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31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aprobat </a:t>
                      </a:r>
                      <a:r>
                        <a:rPr lang="ro-RO" sz="1200" dirty="0" smtClean="0">
                          <a:effectLst/>
                        </a:rPr>
                        <a:t>oct.201</a:t>
                      </a:r>
                      <a:r>
                        <a:rPr lang="en-US" sz="1200" dirty="0" smtClean="0">
                          <a:effectLst/>
                        </a:rPr>
                        <a:t>7</a:t>
                      </a:r>
                      <a:r>
                        <a:rPr lang="ro-RO" sz="1200" dirty="0" smtClean="0">
                          <a:effectLst/>
                        </a:rPr>
                        <a:t>-sept.201</a:t>
                      </a:r>
                      <a:r>
                        <a:rPr lang="en-US" sz="1200" dirty="0" smtClean="0">
                          <a:effectLst/>
                        </a:rPr>
                        <a:t>8</a:t>
                      </a:r>
                      <a:r>
                        <a:rPr lang="ro-RO" sz="1200" dirty="0" smtClean="0">
                          <a:effectLst/>
                        </a:rPr>
                        <a:t> </a:t>
                      </a:r>
                      <a:r>
                        <a:rPr lang="ro-RO" sz="1200" dirty="0">
                          <a:effectLst/>
                        </a:rPr>
                        <a:t>(mii lei)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aprobat </a:t>
                      </a:r>
                      <a:r>
                        <a:rPr lang="ro-RO" sz="1200" dirty="0" smtClean="0">
                          <a:effectLst/>
                        </a:rPr>
                        <a:t>oct.201</a:t>
                      </a:r>
                      <a:r>
                        <a:rPr lang="en-US" sz="1200" dirty="0" smtClean="0">
                          <a:effectLst/>
                        </a:rPr>
                        <a:t>8</a:t>
                      </a:r>
                      <a:r>
                        <a:rPr lang="ro-RO" sz="1200" dirty="0" smtClean="0">
                          <a:effectLst/>
                        </a:rPr>
                        <a:t>-sept.201</a:t>
                      </a:r>
                      <a:r>
                        <a:rPr lang="en-US" sz="1200" dirty="0" smtClean="0">
                          <a:effectLst/>
                        </a:rPr>
                        <a:t>9</a:t>
                      </a:r>
                      <a:r>
                        <a:rPr lang="ro-RO" sz="1200" dirty="0" smtClean="0">
                          <a:effectLst/>
                        </a:rPr>
                        <a:t> </a:t>
                      </a:r>
                      <a:r>
                        <a:rPr lang="ro-RO" sz="1200" dirty="0">
                          <a:effectLst/>
                        </a:rPr>
                        <a:t>(mii lei)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Evoluție </a:t>
                      </a:r>
                      <a:r>
                        <a:rPr lang="ro-RO" sz="1200" dirty="0">
                          <a:effectLst/>
                        </a:rPr>
                        <a:t>venit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0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3/2 %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Opex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556.564,71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658.727,27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Capex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446.940,22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469.850,58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</a:t>
                      </a:r>
                      <a:r>
                        <a:rPr lang="ro-RO" sz="1200" b="1">
                          <a:effectLst/>
                        </a:rPr>
                        <a:t>reglementat </a:t>
                      </a:r>
                      <a:r>
                        <a:rPr lang="ro-RO" sz="1200" b="1" smtClean="0">
                          <a:effectLst/>
                        </a:rPr>
                        <a:t>(</a:t>
                      </a:r>
                      <a:r>
                        <a:rPr lang="ro-RO" sz="1200" b="1" dirty="0">
                          <a:effectLst/>
                        </a:rPr>
                        <a:t>1.+2.)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1.003.504,93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1.128.577,85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4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Costuri preluate direct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223.891,44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137.921,96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5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Diferențe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-273.073,98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-383.516,82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Venitul total (3.+4.+5.)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954.322,39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882.982,99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224</Words>
  <Application>Microsoft Office PowerPoint</Application>
  <PresentationFormat>Widescreen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Informaţii privind venitul reglementat şi venitul total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3</cp:revision>
  <dcterms:created xsi:type="dcterms:W3CDTF">2018-07-31T10:06:02Z</dcterms:created>
  <dcterms:modified xsi:type="dcterms:W3CDTF">2018-07-31T10:28:58Z</dcterms:modified>
</cp:coreProperties>
</file>