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56" y="96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en-US" sz="2000" dirty="0"/>
              <a:t>The trends of the approved tariffs during  O</a:t>
            </a:r>
            <a:r>
              <a:rPr lang="ro-RO" sz="2000" dirty="0" err="1"/>
              <a:t>ctobe</a:t>
            </a:r>
            <a:r>
              <a:rPr lang="en-US" sz="2000" dirty="0"/>
              <a:t>r</a:t>
            </a:r>
            <a:r>
              <a:rPr lang="ro-RO" sz="2000" dirty="0"/>
              <a:t> 201</a:t>
            </a:r>
            <a:r>
              <a:rPr lang="en-US" sz="2000" dirty="0"/>
              <a:t>9</a:t>
            </a:r>
            <a:r>
              <a:rPr lang="ro-RO" sz="2000" dirty="0"/>
              <a:t> – </a:t>
            </a:r>
            <a:r>
              <a:rPr lang="en-US" sz="2000" dirty="0"/>
              <a:t>S</a:t>
            </a:r>
            <a:r>
              <a:rPr lang="ro-RO" sz="2000" dirty="0" err="1"/>
              <a:t>eptemb</a:t>
            </a:r>
            <a:r>
              <a:rPr lang="en-US" sz="2000" dirty="0" err="1"/>
              <a:t>er</a:t>
            </a:r>
            <a:r>
              <a:rPr lang="ro-RO" sz="2000" dirty="0"/>
              <a:t> 202</a:t>
            </a:r>
            <a:r>
              <a:rPr lang="en-US" sz="2000" dirty="0"/>
              <a:t>5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8C0917D-78B1-4632-8E72-4F03D8522EB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9453620"/>
              </p:ext>
            </p:extLst>
          </p:nvPr>
        </p:nvGraphicFramePr>
        <p:xfrm>
          <a:off x="709127" y="1329284"/>
          <a:ext cx="9019592" cy="5024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4832">
                  <a:extLst>
                    <a:ext uri="{9D8B030D-6E8A-4147-A177-3AD203B41FA5}">
                      <a16:colId xmlns:a16="http://schemas.microsoft.com/office/drawing/2014/main" val="900700652"/>
                    </a:ext>
                  </a:extLst>
                </a:gridCol>
                <a:gridCol w="932065">
                  <a:extLst>
                    <a:ext uri="{9D8B030D-6E8A-4147-A177-3AD203B41FA5}">
                      <a16:colId xmlns:a16="http://schemas.microsoft.com/office/drawing/2014/main" val="3646686276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47397792"/>
                    </a:ext>
                  </a:extLst>
                </a:gridCol>
                <a:gridCol w="945502">
                  <a:extLst>
                    <a:ext uri="{9D8B030D-6E8A-4147-A177-3AD203B41FA5}">
                      <a16:colId xmlns:a16="http://schemas.microsoft.com/office/drawing/2014/main" val="2794187062"/>
                    </a:ext>
                  </a:extLst>
                </a:gridCol>
                <a:gridCol w="1449355">
                  <a:extLst>
                    <a:ext uri="{9D8B030D-6E8A-4147-A177-3AD203B41FA5}">
                      <a16:colId xmlns:a16="http://schemas.microsoft.com/office/drawing/2014/main" val="279786419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2937174550"/>
                    </a:ext>
                  </a:extLst>
                </a:gridCol>
                <a:gridCol w="808653">
                  <a:extLst>
                    <a:ext uri="{9D8B030D-6E8A-4147-A177-3AD203B41FA5}">
                      <a16:colId xmlns:a16="http://schemas.microsoft.com/office/drawing/2014/main" val="4189261888"/>
                    </a:ext>
                  </a:extLst>
                </a:gridCol>
                <a:gridCol w="1026368">
                  <a:extLst>
                    <a:ext uri="{9D8B030D-6E8A-4147-A177-3AD203B41FA5}">
                      <a16:colId xmlns:a16="http://schemas.microsoft.com/office/drawing/2014/main" val="2250110127"/>
                    </a:ext>
                  </a:extLst>
                </a:gridCol>
              </a:tblGrid>
              <a:tr h="6730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Transmission service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2019-2020</a:t>
                      </a:r>
                      <a:endParaRPr lang="ro-RO" sz="1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r>
                        <a:rPr lang="ro-RO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tariffs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2020-2021 </a:t>
                      </a:r>
                      <a:endParaRPr lang="ro-RO" sz="1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r>
                        <a:rPr lang="ro-RO" sz="10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o-RO" sz="1000" b="1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tariffs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 (approved tariffs also valid for the year 2022-2023)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Variation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2023-2024 (approved tariffs)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88778"/>
                  </a:ext>
                </a:extLst>
              </a:tr>
              <a:tr h="196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 = (3/2 %)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(5/3 %)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(7/5 %)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8846"/>
                  </a:ext>
                </a:extLst>
              </a:tr>
              <a:tr h="718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</a:t>
                      </a:r>
                      <a:r>
                        <a:rPr lang="en-US" sz="1000" baseline="0" noProof="0" dirty="0">
                          <a:latin typeface="+mn-lt"/>
                        </a:rPr>
                        <a:t> tariff </a:t>
                      </a:r>
                      <a:r>
                        <a:rPr lang="en-US" sz="1000" noProof="0" dirty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9,76%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3,99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87,32%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726213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3,33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80,98%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98594"/>
                  </a:ext>
                </a:extLst>
              </a:tr>
              <a:tr h="1020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</a:t>
                      </a:r>
                      <a:r>
                        <a:rPr lang="en-US" sz="1000" baseline="0" noProof="0" dirty="0">
                          <a:latin typeface="+mn-lt"/>
                        </a:rPr>
                        <a:t> tariff </a:t>
                      </a:r>
                      <a:r>
                        <a:rPr lang="en-US" sz="1000" noProof="0" dirty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 from storage facilities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2,00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88,68%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3176"/>
                  </a:ext>
                </a:extLst>
              </a:tr>
              <a:tr h="1041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 to storage facilities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80,43%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1702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The tariff for the gas volume transmitted </a:t>
                      </a: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-3,11%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-24,13%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46,85%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8036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1718A6-C585-4C1D-B6F7-A7C96E20F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90146"/>
              </p:ext>
            </p:extLst>
          </p:nvPr>
        </p:nvGraphicFramePr>
        <p:xfrm>
          <a:off x="9728719" y="1329284"/>
          <a:ext cx="1803919" cy="5027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304">
                  <a:extLst>
                    <a:ext uri="{9D8B030D-6E8A-4147-A177-3AD203B41FA5}">
                      <a16:colId xmlns:a16="http://schemas.microsoft.com/office/drawing/2014/main" val="3708576781"/>
                    </a:ext>
                  </a:extLst>
                </a:gridCol>
                <a:gridCol w="895615">
                  <a:extLst>
                    <a:ext uri="{9D8B030D-6E8A-4147-A177-3AD203B41FA5}">
                      <a16:colId xmlns:a16="http://schemas.microsoft.com/office/drawing/2014/main" val="2168353081"/>
                    </a:ext>
                  </a:extLst>
                </a:gridCol>
              </a:tblGrid>
              <a:tr h="6736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2024-2025 (approved tariffs)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Varition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83275"/>
                  </a:ext>
                </a:extLst>
              </a:tr>
              <a:tr h="196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10 = (9/7 %)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382341"/>
                  </a:ext>
                </a:extLst>
              </a:tr>
              <a:tr h="852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4,91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23,05%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17468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4,14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24,32%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97467"/>
                  </a:ext>
                </a:extLst>
              </a:tr>
              <a:tr h="10139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2,45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22,50%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86181"/>
                  </a:ext>
                </a:extLst>
              </a:tr>
              <a:tr h="1051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2,07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24,69%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75527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1,93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18,40%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752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349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247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The trends of the approved tariffs during  October 2019 – September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19</cp:revision>
  <dcterms:created xsi:type="dcterms:W3CDTF">2018-07-31T10:06:02Z</dcterms:created>
  <dcterms:modified xsi:type="dcterms:W3CDTF">2024-07-17T10:29:12Z</dcterms:modified>
</cp:coreProperties>
</file>