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7" y="33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265" y="228600"/>
            <a:ext cx="10331245" cy="609600"/>
          </a:xfrm>
        </p:spPr>
        <p:txBody>
          <a:bodyPr>
            <a:noAutofit/>
          </a:bodyPr>
          <a:lstStyle/>
          <a:p>
            <a:r>
              <a:rPr lang="en-US" sz="2400" dirty="0"/>
              <a:t>The trends of the approved tariffs during  </a:t>
            </a:r>
            <a:r>
              <a:rPr lang="en-US" sz="2400" dirty="0" smtClean="0"/>
              <a:t>O</a:t>
            </a:r>
            <a:r>
              <a:rPr lang="ro-RO" sz="2400" dirty="0" err="1"/>
              <a:t>ctobe</a:t>
            </a:r>
            <a:r>
              <a:rPr lang="en-US" sz="2400" dirty="0"/>
              <a:t>r</a:t>
            </a:r>
            <a:r>
              <a:rPr lang="ro-RO" sz="2400" dirty="0"/>
              <a:t> 2016 – </a:t>
            </a:r>
            <a:r>
              <a:rPr lang="en-US" sz="2400" dirty="0"/>
              <a:t>S</a:t>
            </a:r>
            <a:r>
              <a:rPr lang="ro-RO" sz="2400" dirty="0" err="1"/>
              <a:t>eptemb</a:t>
            </a:r>
            <a:r>
              <a:rPr lang="en-US" sz="2400" dirty="0" err="1"/>
              <a:t>er</a:t>
            </a:r>
            <a:r>
              <a:rPr lang="ro-RO" sz="2400" dirty="0"/>
              <a:t> 2019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5680021"/>
              </p:ext>
            </p:extLst>
          </p:nvPr>
        </p:nvGraphicFramePr>
        <p:xfrm>
          <a:off x="1825625" y="1527175"/>
          <a:ext cx="8504240" cy="4065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575"/>
                <a:gridCol w="1066800"/>
                <a:gridCol w="990600"/>
                <a:gridCol w="914400"/>
                <a:gridCol w="1066800"/>
                <a:gridCol w="881065"/>
              </a:tblGrid>
              <a:tr h="7037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Transmission</a:t>
                      </a:r>
                      <a:r>
                        <a:rPr lang="en-US" sz="1200" baseline="0" dirty="0" smtClean="0"/>
                        <a:t> service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2016-2017 (</a:t>
                      </a:r>
                      <a:r>
                        <a:rPr lang="en-US" sz="1200" dirty="0" smtClean="0"/>
                        <a:t>approved</a:t>
                      </a:r>
                      <a:r>
                        <a:rPr lang="en-US" sz="1200" baseline="0" dirty="0" smtClean="0"/>
                        <a:t> tariffs</a:t>
                      </a:r>
                      <a:r>
                        <a:rPr lang="ro-RO" sz="1200" dirty="0" smtClean="0"/>
                        <a:t>)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2017-2018 (</a:t>
                      </a:r>
                      <a:r>
                        <a:rPr lang="en-US" sz="1200" dirty="0" smtClean="0"/>
                        <a:t>approved</a:t>
                      </a:r>
                      <a:r>
                        <a:rPr lang="en-US" sz="1200" baseline="0" dirty="0" smtClean="0"/>
                        <a:t> tariffs</a:t>
                      </a:r>
                      <a:r>
                        <a:rPr lang="ro-RO" sz="1200" dirty="0" smtClean="0"/>
                        <a:t>)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Varia</a:t>
                      </a:r>
                      <a:r>
                        <a:rPr lang="en-US" sz="1200" dirty="0" err="1" smtClean="0"/>
                        <a:t>tion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2018-2019 (</a:t>
                      </a:r>
                      <a:r>
                        <a:rPr lang="en-US" sz="1200" dirty="0" smtClean="0"/>
                        <a:t>estimated</a:t>
                      </a:r>
                      <a:r>
                        <a:rPr lang="en-US" sz="1200" baseline="0" dirty="0" smtClean="0"/>
                        <a:t> tariffs</a:t>
                      </a:r>
                      <a:r>
                        <a:rPr lang="ro-RO" sz="1200" dirty="0" smtClean="0"/>
                        <a:t>)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Varia</a:t>
                      </a:r>
                      <a:r>
                        <a:rPr lang="en-US" sz="1200" dirty="0" err="1" smtClean="0"/>
                        <a:t>tion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28406"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4 =</a:t>
                      </a:r>
                      <a:r>
                        <a:rPr lang="ro-RO" sz="1200" baseline="0" dirty="0" smtClean="0"/>
                        <a:t> 3/2 %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6 = 5/3 %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0892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dirty="0" smtClean="0">
                          <a:latin typeface="+mn-lt"/>
                        </a:rPr>
                        <a:t>T</a:t>
                      </a:r>
                      <a:r>
                        <a:rPr lang="en-US" sz="1400" dirty="0" smtClean="0">
                          <a:latin typeface="+mn-lt"/>
                        </a:rPr>
                        <a:t>he</a:t>
                      </a:r>
                      <a:r>
                        <a:rPr lang="en-US" sz="1400" baseline="0" dirty="0" smtClean="0">
                          <a:latin typeface="+mn-lt"/>
                        </a:rPr>
                        <a:t> tariff </a:t>
                      </a:r>
                      <a:r>
                        <a:rPr lang="ro-RO" sz="1400" dirty="0" smtClean="0"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latin typeface="+mn-lt"/>
                        </a:rPr>
                        <a:t>for the </a:t>
                      </a:r>
                      <a:r>
                        <a:rPr lang="ro-RO" sz="1400" baseline="0" dirty="0" smtClean="0">
                          <a:latin typeface="+mn-lt"/>
                        </a:rPr>
                        <a:t>f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irm</a:t>
                      </a:r>
                      <a:r>
                        <a:rPr lang="ro-RO" sz="1400" baseline="0" dirty="0" smtClean="0">
                          <a:latin typeface="+mn-lt"/>
                        </a:rPr>
                        <a:t>/</a:t>
                      </a:r>
                      <a:r>
                        <a:rPr lang="en-US" sz="1400" baseline="0" dirty="0" smtClean="0">
                          <a:latin typeface="+mn-lt"/>
                        </a:rPr>
                        <a:t>interruptible annual </a:t>
                      </a:r>
                      <a:r>
                        <a:rPr lang="ro-RO" sz="1400" baseline="0" dirty="0" smtClean="0">
                          <a:latin typeface="+mn-lt"/>
                        </a:rPr>
                        <a:t> </a:t>
                      </a:r>
                      <a:r>
                        <a:rPr lang="en-US" sz="1400" baseline="0" dirty="0" smtClean="0">
                          <a:latin typeface="+mn-lt"/>
                        </a:rPr>
                        <a:t>capacity booking products in the</a:t>
                      </a:r>
                      <a:r>
                        <a:rPr lang="ro-RO" sz="1400" baseline="0" dirty="0" smtClean="0">
                          <a:latin typeface="+mn-lt"/>
                        </a:rPr>
                        <a:t> g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roup</a:t>
                      </a:r>
                      <a:r>
                        <a:rPr lang="en-US" sz="1400" baseline="0" dirty="0" smtClean="0">
                          <a:latin typeface="+mn-lt"/>
                        </a:rPr>
                        <a:t> of NTS</a:t>
                      </a:r>
                      <a:endParaRPr lang="en-US" sz="140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+mn-lt"/>
                        </a:rPr>
                        <a:t>entry points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1,84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1,76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</a:t>
                      </a:r>
                      <a:r>
                        <a:rPr lang="en-US" sz="1400" dirty="0" smtClean="0">
                          <a:latin typeface="+mn-lt"/>
                        </a:rPr>
                        <a:t>68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-4,55%</a:t>
                      </a: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043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dirty="0" smtClean="0">
                          <a:latin typeface="+mn-lt"/>
                        </a:rPr>
                        <a:t>T</a:t>
                      </a:r>
                      <a:r>
                        <a:rPr lang="en-US" sz="1400" dirty="0" smtClean="0">
                          <a:latin typeface="+mn-lt"/>
                        </a:rPr>
                        <a:t>he tariff for the firm/interruptible annual capacity booking products in the group</a:t>
                      </a:r>
                      <a:r>
                        <a:rPr lang="en-US" sz="1400" baseline="0" dirty="0" smtClean="0">
                          <a:latin typeface="+mn-lt"/>
                        </a:rPr>
                        <a:t> of NTS exit points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1,81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1,74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</a:t>
                      </a:r>
                      <a:r>
                        <a:rPr lang="en-US" sz="1400" dirty="0" smtClean="0">
                          <a:latin typeface="+mn-lt"/>
                        </a:rPr>
                        <a:t>63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-6,32%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56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The tariff for the gas volume transmitted only</a:t>
                      </a:r>
                      <a:r>
                        <a:rPr lang="en-US" sz="1400" baseline="0" dirty="0" smtClean="0">
                          <a:latin typeface="+mn-lt"/>
                        </a:rPr>
                        <a:t> thorough the NTS 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4,31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3,20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0,26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2,</a:t>
                      </a:r>
                      <a:r>
                        <a:rPr lang="en-US" sz="1400" dirty="0" smtClean="0">
                          <a:latin typeface="+mn-lt"/>
                        </a:rPr>
                        <a:t>72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-15,00%</a:t>
                      </a: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The tariff for the gas volume transmitted to the distribution systems 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3,56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2,45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0,31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r>
                        <a:rPr lang="ro-RO" sz="1400" dirty="0" smtClean="0"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latin typeface="+mn-lt"/>
                        </a:rPr>
                        <a:t>97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-19,59%</a:t>
                      </a: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150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2016 – September 2019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Elena Sasu</cp:lastModifiedBy>
  <cp:revision>9</cp:revision>
  <dcterms:created xsi:type="dcterms:W3CDTF">2018-07-31T10:06:02Z</dcterms:created>
  <dcterms:modified xsi:type="dcterms:W3CDTF">2018-08-23T05:22:30Z</dcterms:modified>
</cp:coreProperties>
</file>