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47" y="33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178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189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3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8230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88774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826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40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5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51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5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5368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8577072" cy="609600"/>
          </a:xfrm>
        </p:spPr>
        <p:txBody>
          <a:bodyPr>
            <a:noAutofit/>
          </a:bodyPr>
          <a:lstStyle/>
          <a:p>
            <a:r>
              <a:rPr lang="ro-RO" sz="2000" dirty="0"/>
              <a:t>Tarifele de transport în perioada octombrie 2016 – septembrie 2019</a:t>
            </a:r>
            <a:endParaRPr lang="en-US" sz="20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8064696"/>
              </p:ext>
            </p:extLst>
          </p:nvPr>
        </p:nvGraphicFramePr>
        <p:xfrm>
          <a:off x="1825625" y="1527175"/>
          <a:ext cx="8504240" cy="4482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4575"/>
                <a:gridCol w="1066800"/>
                <a:gridCol w="990600"/>
                <a:gridCol w="914400"/>
                <a:gridCol w="1066800"/>
                <a:gridCol w="881065"/>
              </a:tblGrid>
              <a:tr h="1054381"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Serviciul de transport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sz="1200" dirty="0" smtClean="0"/>
                        <a:t>2016-2017 (tarife aprobate)</a:t>
                      </a:r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2017-2018 (tarife aprobate)</a:t>
                      </a:r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Variație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2018-2019 (tarife </a:t>
                      </a:r>
                      <a:r>
                        <a:rPr lang="en-US" sz="1200" dirty="0" err="1" smtClean="0"/>
                        <a:t>aprobate</a:t>
                      </a:r>
                      <a:r>
                        <a:rPr lang="ro-RO" sz="1200" dirty="0" smtClean="0"/>
                        <a:t>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/>
                        <a:t>Variație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13088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4 =</a:t>
                      </a:r>
                      <a:r>
                        <a:rPr lang="ro-RO" sz="1200" baseline="0" dirty="0" smtClean="0"/>
                        <a:t> 3/2 %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6 = 5/3 %</a:t>
                      </a:r>
                      <a:endParaRPr 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1038405"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Tariful pentru Produsele</a:t>
                      </a:r>
                      <a:r>
                        <a:rPr lang="ro-RO" sz="1400" baseline="0" dirty="0" smtClean="0">
                          <a:latin typeface="+mn-lt"/>
                        </a:rPr>
                        <a:t> ferme/întreruptibile anuale de rezervare de capacitate în grupul punctelor de intrare în SNT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1,84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1,76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</a:t>
                      </a:r>
                      <a:r>
                        <a:rPr lang="en-US" sz="1400" dirty="0" smtClean="0">
                          <a:latin typeface="+mn-lt"/>
                        </a:rPr>
                        <a:t>68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-4,55%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904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 smtClean="0">
                          <a:latin typeface="+mn-lt"/>
                        </a:rPr>
                        <a:t>Tariful pentru Produsele</a:t>
                      </a:r>
                      <a:r>
                        <a:rPr lang="ro-RO" sz="1400" baseline="0" dirty="0" smtClean="0">
                          <a:latin typeface="+mn-lt"/>
                        </a:rPr>
                        <a:t> ferme/întreruptibile anuale de rezervare de capacitate în grupul punctelor de ieșire din SNT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1,81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1,74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0,04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1,</a:t>
                      </a:r>
                      <a:r>
                        <a:rPr lang="en-US" sz="1400" dirty="0" smtClean="0">
                          <a:latin typeface="+mn-lt"/>
                        </a:rPr>
                        <a:t>63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-6,32%</a:t>
                      </a:r>
                    </a:p>
                  </a:txBody>
                  <a:tcPr marL="0" marR="0" marT="0" marB="0">
                    <a:solidFill>
                      <a:schemeClr val="bg2"/>
                    </a:solidFill>
                  </a:tcPr>
                </a:tc>
              </a:tr>
              <a:tr h="5431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 smtClean="0">
                          <a:latin typeface="+mn-lt"/>
                        </a:rPr>
                        <a:t>Tariful pentru volumul de gaze transportat către sistemele de distribuții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3,56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2,45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0,31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1</a:t>
                      </a:r>
                      <a:r>
                        <a:rPr lang="ro-RO" sz="1400" dirty="0" smtClean="0">
                          <a:latin typeface="+mn-lt"/>
                        </a:rPr>
                        <a:t>,</a:t>
                      </a:r>
                      <a:r>
                        <a:rPr lang="en-US" sz="1400" dirty="0" smtClean="0">
                          <a:latin typeface="+mn-lt"/>
                        </a:rPr>
                        <a:t>97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-19,59%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31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dirty="0" smtClean="0">
                          <a:latin typeface="+mn-lt"/>
                        </a:rPr>
                        <a:t>Tariful pentru volumul de gaze transportat numai prin SNT</a:t>
                      </a:r>
                      <a:endParaRPr lang="en-US" sz="1400" dirty="0" smtClean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4,31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3,20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0,26</a:t>
                      </a:r>
                      <a:r>
                        <a:rPr lang="ro-R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400" dirty="0" smtClean="0">
                          <a:latin typeface="+mn-lt"/>
                        </a:rPr>
                        <a:t>2,</a:t>
                      </a:r>
                      <a:r>
                        <a:rPr lang="en-US" sz="1400" dirty="0" smtClean="0">
                          <a:latin typeface="+mn-lt"/>
                        </a:rPr>
                        <a:t>72</a:t>
                      </a:r>
                      <a:endParaRPr lang="en-US" sz="1400" dirty="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-15,00%</a:t>
                      </a:r>
                    </a:p>
                  </a:txBody>
                  <a:tcPr marL="0" marR="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18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134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Georgia</vt:lpstr>
      <vt:lpstr>Wingdings</vt:lpstr>
      <vt:lpstr>Wingdings 2</vt:lpstr>
      <vt:lpstr>1_Civic</vt:lpstr>
      <vt:lpstr>Tarifele de transport în perioada octombrie 2016 – septembrie 2019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Elena Sasu</cp:lastModifiedBy>
  <cp:revision>7</cp:revision>
  <dcterms:created xsi:type="dcterms:W3CDTF">2018-07-31T10:06:02Z</dcterms:created>
  <dcterms:modified xsi:type="dcterms:W3CDTF">2018-08-23T05:19:08Z</dcterms:modified>
</cp:coreProperties>
</file>