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86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ro-RO" sz="2000" dirty="0"/>
              <a:t>Tarifele de transport în perioada octombrie 20</a:t>
            </a:r>
            <a:r>
              <a:rPr lang="en-US" sz="2000" dirty="0"/>
              <a:t>24</a:t>
            </a:r>
            <a:r>
              <a:rPr lang="ro-RO" sz="2000" dirty="0"/>
              <a:t> – septembrie 202</a:t>
            </a:r>
            <a:r>
              <a:rPr lang="en-US" sz="2000" dirty="0"/>
              <a:t>6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51048499"/>
              </p:ext>
            </p:extLst>
          </p:nvPr>
        </p:nvGraphicFramePr>
        <p:xfrm>
          <a:off x="2459038" y="1482213"/>
          <a:ext cx="7403690" cy="4653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5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1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8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>
                          <a:effectLst/>
                        </a:rPr>
                        <a:t>Serviciul</a:t>
                      </a:r>
                      <a:r>
                        <a:rPr lang="en-US" sz="1000" u="none" strike="noStrike" dirty="0">
                          <a:effectLst/>
                        </a:rPr>
                        <a:t> de transport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2024-2025</a:t>
                      </a:r>
                      <a:endParaRPr lang="ro-RO" sz="1000" u="none" strike="noStrike" dirty="0">
                        <a:effectLst/>
                      </a:endParaRPr>
                    </a:p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 (</a:t>
                      </a:r>
                      <a:r>
                        <a:rPr lang="en-US" sz="1000" u="none" strike="noStrike" dirty="0" err="1">
                          <a:effectLst/>
                        </a:rPr>
                        <a:t>tarife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aprobate</a:t>
                      </a:r>
                      <a:r>
                        <a:rPr lang="en-US" sz="1000" u="none" strike="noStrike" dirty="0"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2025-2026 </a:t>
                      </a:r>
                      <a:endParaRPr lang="ro-RO" sz="1000" u="none" strike="noStrike" dirty="0">
                        <a:effectLst/>
                      </a:endParaRPr>
                    </a:p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(</a:t>
                      </a:r>
                      <a:r>
                        <a:rPr lang="en-US" sz="1000" u="none" strike="noStrike" dirty="0" err="1">
                          <a:effectLst/>
                        </a:rPr>
                        <a:t>tarife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aprobate</a:t>
                      </a:r>
                      <a:r>
                        <a:rPr lang="en-US" sz="1000" u="none" strike="noStrike" dirty="0"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>
                          <a:effectLst/>
                        </a:rPr>
                        <a:t>Variație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 = (3/2 %) - 100%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>
                          <a:effectLst/>
                        </a:rPr>
                        <a:t>Tariful</a:t>
                      </a:r>
                      <a:r>
                        <a:rPr lang="en-US" sz="1000" u="none" strike="noStrike" dirty="0">
                          <a:effectLst/>
                        </a:rPr>
                        <a:t> pentru </a:t>
                      </a:r>
                      <a:r>
                        <a:rPr lang="en-US" sz="1000" u="none" strike="noStrike" dirty="0" err="1">
                          <a:effectLst/>
                        </a:rPr>
                        <a:t>Produsele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ferme</a:t>
                      </a:r>
                      <a:r>
                        <a:rPr lang="en-US" sz="1000" u="none" strike="noStrike" dirty="0">
                          <a:effectLst/>
                        </a:rPr>
                        <a:t>/</a:t>
                      </a:r>
                      <a:r>
                        <a:rPr lang="en-US" sz="100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anuale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rezervare</a:t>
                      </a:r>
                      <a:r>
                        <a:rPr lang="en-US" sz="1000" u="none" strike="noStrike" dirty="0">
                          <a:effectLst/>
                        </a:rPr>
                        <a:t> de capacitate </a:t>
                      </a:r>
                      <a:r>
                        <a:rPr lang="en-US" sz="1000" u="none" strike="noStrike" dirty="0" err="1">
                          <a:effectLst/>
                        </a:rPr>
                        <a:t>în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grupul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punctelor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intrare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în</a:t>
                      </a:r>
                      <a:r>
                        <a:rPr lang="en-US" sz="1000" u="none" strike="noStrike" dirty="0">
                          <a:effectLst/>
                        </a:rPr>
                        <a:t> SNT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4,91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4,92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0,20%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>
                          <a:effectLst/>
                        </a:rPr>
                        <a:t>Tariful</a:t>
                      </a:r>
                      <a:r>
                        <a:rPr lang="en-US" sz="1000" u="none" strike="noStrike" dirty="0">
                          <a:effectLst/>
                        </a:rPr>
                        <a:t> pentru </a:t>
                      </a:r>
                      <a:r>
                        <a:rPr lang="en-US" sz="1000" u="none" strike="noStrike" dirty="0" err="1">
                          <a:effectLst/>
                        </a:rPr>
                        <a:t>Produsele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ferme</a:t>
                      </a:r>
                      <a:r>
                        <a:rPr lang="en-US" sz="1000" u="none" strike="noStrike" dirty="0">
                          <a:effectLst/>
                        </a:rPr>
                        <a:t>/</a:t>
                      </a:r>
                      <a:r>
                        <a:rPr lang="en-US" sz="100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anuale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rezervare</a:t>
                      </a:r>
                      <a:r>
                        <a:rPr lang="en-US" sz="1000" u="none" strike="noStrike" dirty="0">
                          <a:effectLst/>
                        </a:rPr>
                        <a:t> de capacitate </a:t>
                      </a:r>
                      <a:r>
                        <a:rPr lang="en-US" sz="1000" u="none" strike="noStrike" dirty="0" err="1">
                          <a:effectLst/>
                        </a:rPr>
                        <a:t>în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grupul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punctelor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ieșire</a:t>
                      </a:r>
                      <a:r>
                        <a:rPr lang="en-US" sz="1000" u="none" strike="noStrike" dirty="0">
                          <a:effectLst/>
                        </a:rPr>
                        <a:t> din SNT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4,14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4,48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8,21%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>
                          <a:effectLst/>
                        </a:rPr>
                        <a:t>Tariful</a:t>
                      </a:r>
                      <a:r>
                        <a:rPr lang="en-US" sz="1000" u="none" strike="noStrike" dirty="0">
                          <a:effectLst/>
                        </a:rPr>
                        <a:t> pentru </a:t>
                      </a:r>
                      <a:r>
                        <a:rPr lang="en-US" sz="1000" u="none" strike="noStrike" dirty="0" err="1">
                          <a:effectLst/>
                        </a:rPr>
                        <a:t>Produsele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ferme</a:t>
                      </a:r>
                      <a:r>
                        <a:rPr lang="en-US" sz="1000" u="none" strike="noStrike" dirty="0">
                          <a:effectLst/>
                        </a:rPr>
                        <a:t>/</a:t>
                      </a:r>
                      <a:r>
                        <a:rPr lang="en-US" sz="100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anuale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rezervare</a:t>
                      </a:r>
                      <a:r>
                        <a:rPr lang="en-US" sz="1000" u="none" strike="noStrike" dirty="0">
                          <a:effectLst/>
                        </a:rPr>
                        <a:t> de capacitate </a:t>
                      </a:r>
                      <a:r>
                        <a:rPr lang="en-US" sz="1000" u="none" strike="noStrike" dirty="0" err="1">
                          <a:effectLst/>
                        </a:rPr>
                        <a:t>în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grupul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punctelor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intrare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în</a:t>
                      </a:r>
                      <a:r>
                        <a:rPr lang="en-US" sz="1000" u="none" strike="noStrike" dirty="0">
                          <a:effectLst/>
                        </a:rPr>
                        <a:t> SNT din </a:t>
                      </a:r>
                      <a:r>
                        <a:rPr lang="en-US" sz="1000" u="none" strike="noStrike" dirty="0" err="1">
                          <a:effectLst/>
                        </a:rPr>
                        <a:t>depozitele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înmagazinare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subterană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2,45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0,41%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Tariful pentru Produsele ferme/întreruptibile anuale de rezervare de capacitate în grupul punctelor de ieșire din SNT către depozitele de înmagazinare subterană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2,07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8,21%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38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u="none" strike="noStrike" dirty="0">
                          <a:effectLst/>
                        </a:rPr>
                        <a:t>Tariful pentru volumul de gaze transportat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1,93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1,80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-6,74%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147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Tarifele de transport în perioada octombrie 2024 – septembrie 2026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13</cp:revision>
  <dcterms:created xsi:type="dcterms:W3CDTF">2018-07-31T10:06:02Z</dcterms:created>
  <dcterms:modified xsi:type="dcterms:W3CDTF">2025-07-02T04:52:38Z</dcterms:modified>
</cp:coreProperties>
</file>