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3" d="100"/>
          <a:sy n="63" d="100"/>
        </p:scale>
        <p:origin x="91" y="1363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7178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189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7337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0823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77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3826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406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12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658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516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5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17-Jul-24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68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8577072" cy="609600"/>
          </a:xfrm>
        </p:spPr>
        <p:txBody>
          <a:bodyPr>
            <a:noAutofit/>
          </a:bodyPr>
          <a:lstStyle/>
          <a:p>
            <a:r>
              <a:rPr lang="ro-RO" sz="2000" dirty="0"/>
              <a:t>Tarifele de transport în perioada octombrie 201</a:t>
            </a:r>
            <a:r>
              <a:rPr lang="en-US" sz="2000" dirty="0"/>
              <a:t>9</a:t>
            </a:r>
            <a:r>
              <a:rPr lang="ro-RO" sz="2000" dirty="0"/>
              <a:t> – septembrie 202</a:t>
            </a:r>
            <a:r>
              <a:rPr lang="en-US" sz="2000" dirty="0"/>
              <a:t>5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DDBAD61-F887-4B6B-B184-BD37B0CB46B8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71900221"/>
              </p:ext>
            </p:extLst>
          </p:nvPr>
        </p:nvGraphicFramePr>
        <p:xfrm>
          <a:off x="448604" y="1315338"/>
          <a:ext cx="9579316" cy="49364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94522">
                  <a:extLst>
                    <a:ext uri="{9D8B030D-6E8A-4147-A177-3AD203B41FA5}">
                      <a16:colId xmlns:a16="http://schemas.microsoft.com/office/drawing/2014/main" val="900700652"/>
                    </a:ext>
                  </a:extLst>
                </a:gridCol>
                <a:gridCol w="968170">
                  <a:extLst>
                    <a:ext uri="{9D8B030D-6E8A-4147-A177-3AD203B41FA5}">
                      <a16:colId xmlns:a16="http://schemas.microsoft.com/office/drawing/2014/main" val="3646686276"/>
                    </a:ext>
                  </a:extLst>
                </a:gridCol>
                <a:gridCol w="944880">
                  <a:extLst>
                    <a:ext uri="{9D8B030D-6E8A-4147-A177-3AD203B41FA5}">
                      <a16:colId xmlns:a16="http://schemas.microsoft.com/office/drawing/2014/main" val="47397792"/>
                    </a:ext>
                  </a:extLst>
                </a:gridCol>
                <a:gridCol w="859536">
                  <a:extLst>
                    <a:ext uri="{9D8B030D-6E8A-4147-A177-3AD203B41FA5}">
                      <a16:colId xmlns:a16="http://schemas.microsoft.com/office/drawing/2014/main" val="2794187062"/>
                    </a:ext>
                  </a:extLst>
                </a:gridCol>
                <a:gridCol w="1780032">
                  <a:extLst>
                    <a:ext uri="{9D8B030D-6E8A-4147-A177-3AD203B41FA5}">
                      <a16:colId xmlns:a16="http://schemas.microsoft.com/office/drawing/2014/main" val="279786419"/>
                    </a:ext>
                  </a:extLst>
                </a:gridCol>
                <a:gridCol w="835152">
                  <a:extLst>
                    <a:ext uri="{9D8B030D-6E8A-4147-A177-3AD203B41FA5}">
                      <a16:colId xmlns:a16="http://schemas.microsoft.com/office/drawing/2014/main" val="293717455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4189261888"/>
                    </a:ext>
                  </a:extLst>
                </a:gridCol>
                <a:gridCol w="816864">
                  <a:extLst>
                    <a:ext uri="{9D8B030D-6E8A-4147-A177-3AD203B41FA5}">
                      <a16:colId xmlns:a16="http://schemas.microsoft.com/office/drawing/2014/main" val="2250110127"/>
                    </a:ext>
                  </a:extLst>
                </a:gridCol>
              </a:tblGrid>
              <a:tr h="2851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Serviciul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de transport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2019-2020 (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tarife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aprobate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2020-2021 (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tarife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aprobate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Variație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2021-2022 (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tarife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aprobate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valabile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si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pentru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2022-2023)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Variație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2023-2024 (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tarife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aprobate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Variație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688778"/>
                  </a:ext>
                </a:extLst>
              </a:tr>
              <a:tr h="1963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4 = (3/2 %) - 100%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6 = (5/3 %) - 100%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7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8 = (7/5 %) - 100%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608846"/>
                  </a:ext>
                </a:extLst>
              </a:tr>
              <a:tr h="7900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u="none" strike="noStrike" dirty="0" err="1">
                          <a:effectLst/>
                        </a:rPr>
                        <a:t>Tariful</a:t>
                      </a:r>
                      <a:r>
                        <a:rPr lang="en-US" sz="1000" b="0" u="none" strike="noStrike" dirty="0">
                          <a:effectLst/>
                        </a:rPr>
                        <a:t> pentru </a:t>
                      </a:r>
                      <a:r>
                        <a:rPr lang="en-US" sz="1000" b="0" u="none" strike="noStrike" dirty="0" err="1">
                          <a:effectLst/>
                        </a:rPr>
                        <a:t>Produsele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ferme</a:t>
                      </a:r>
                      <a:r>
                        <a:rPr lang="en-US" sz="1000" b="0" u="none" strike="noStrike" dirty="0">
                          <a:effectLst/>
                        </a:rPr>
                        <a:t>/</a:t>
                      </a:r>
                      <a:r>
                        <a:rPr lang="en-US" sz="1000" b="0" u="none" strike="noStrike" dirty="0" err="1">
                          <a:effectLst/>
                        </a:rPr>
                        <a:t>întreruptibile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anuale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rezervare</a:t>
                      </a:r>
                      <a:r>
                        <a:rPr lang="en-US" sz="1000" b="0" u="none" strike="noStrike" dirty="0">
                          <a:effectLst/>
                        </a:rPr>
                        <a:t> de capacitate </a:t>
                      </a:r>
                      <a:r>
                        <a:rPr lang="en-US" sz="1000" b="0" u="none" strike="noStrike" dirty="0" err="1">
                          <a:effectLst/>
                        </a:rPr>
                        <a:t>în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grupul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punctelor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intrare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în</a:t>
                      </a:r>
                      <a:r>
                        <a:rPr lang="en-US" sz="1000" b="0" u="none" strike="noStrike" dirty="0">
                          <a:effectLst/>
                        </a:rPr>
                        <a:t> SNT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1,90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1,94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2,14%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2,13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9,76%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3,99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87,32%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726213"/>
                  </a:ext>
                </a:extLst>
              </a:tr>
              <a:tr h="7900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u="none" strike="noStrike" dirty="0" err="1">
                          <a:effectLst/>
                        </a:rPr>
                        <a:t>Tariful</a:t>
                      </a:r>
                      <a:r>
                        <a:rPr lang="en-US" sz="1000" b="0" u="none" strike="noStrike" dirty="0">
                          <a:effectLst/>
                        </a:rPr>
                        <a:t> pentru </a:t>
                      </a:r>
                      <a:r>
                        <a:rPr lang="en-US" sz="1000" b="0" u="none" strike="noStrike" dirty="0" err="1">
                          <a:effectLst/>
                        </a:rPr>
                        <a:t>Produsele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ferme</a:t>
                      </a:r>
                      <a:r>
                        <a:rPr lang="en-US" sz="1000" b="0" u="none" strike="noStrike" dirty="0">
                          <a:effectLst/>
                        </a:rPr>
                        <a:t>/</a:t>
                      </a:r>
                      <a:r>
                        <a:rPr lang="en-US" sz="1000" b="0" u="none" strike="noStrike" dirty="0" err="1">
                          <a:effectLst/>
                        </a:rPr>
                        <a:t>întreruptibile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anuale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rezervare</a:t>
                      </a:r>
                      <a:r>
                        <a:rPr lang="en-US" sz="1000" b="0" u="none" strike="noStrike" dirty="0">
                          <a:effectLst/>
                        </a:rPr>
                        <a:t> de capacitate </a:t>
                      </a:r>
                      <a:r>
                        <a:rPr lang="en-US" sz="1000" b="0" u="none" strike="noStrike" dirty="0" err="1">
                          <a:effectLst/>
                        </a:rPr>
                        <a:t>în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grupul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punctelor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ieșire</a:t>
                      </a:r>
                      <a:r>
                        <a:rPr lang="en-US" sz="1000" b="0" u="none" strike="noStrike" dirty="0">
                          <a:effectLst/>
                        </a:rPr>
                        <a:t> din SNT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1,48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1,62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9,65%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1,84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13,39%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3,33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80,98%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398594"/>
                  </a:ext>
                </a:extLst>
              </a:tr>
              <a:tr h="11265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u="none" strike="noStrike" dirty="0" err="1">
                          <a:effectLst/>
                        </a:rPr>
                        <a:t>Tariful</a:t>
                      </a:r>
                      <a:r>
                        <a:rPr lang="en-US" sz="1000" b="0" u="none" strike="noStrike" dirty="0">
                          <a:effectLst/>
                        </a:rPr>
                        <a:t> pentru </a:t>
                      </a:r>
                      <a:r>
                        <a:rPr lang="en-US" sz="1000" b="0" u="none" strike="noStrike" dirty="0" err="1">
                          <a:effectLst/>
                        </a:rPr>
                        <a:t>Produsele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ferme</a:t>
                      </a:r>
                      <a:r>
                        <a:rPr lang="en-US" sz="1000" b="0" u="none" strike="noStrike" dirty="0">
                          <a:effectLst/>
                        </a:rPr>
                        <a:t>/</a:t>
                      </a:r>
                      <a:r>
                        <a:rPr lang="en-US" sz="1000" b="0" u="none" strike="noStrike" dirty="0" err="1">
                          <a:effectLst/>
                        </a:rPr>
                        <a:t>întreruptibile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anuale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rezervare</a:t>
                      </a:r>
                      <a:r>
                        <a:rPr lang="en-US" sz="1000" b="0" u="none" strike="noStrike" dirty="0">
                          <a:effectLst/>
                        </a:rPr>
                        <a:t> de capacitate </a:t>
                      </a:r>
                      <a:r>
                        <a:rPr lang="en-US" sz="1000" b="0" u="none" strike="noStrike" dirty="0" err="1">
                          <a:effectLst/>
                        </a:rPr>
                        <a:t>în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grupul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punctelor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intrare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în</a:t>
                      </a:r>
                      <a:r>
                        <a:rPr lang="en-US" sz="1000" b="0" u="none" strike="noStrike" dirty="0">
                          <a:effectLst/>
                        </a:rPr>
                        <a:t> SNT din </a:t>
                      </a:r>
                      <a:r>
                        <a:rPr lang="en-US" sz="1000" b="0" u="none" strike="noStrike" dirty="0" err="1">
                          <a:effectLst/>
                        </a:rPr>
                        <a:t>depozitele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înmagazinare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subterană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0,95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0,97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2,14%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9,24%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2,00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88,68%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543176"/>
                  </a:ext>
                </a:extLst>
              </a:tr>
              <a:tr h="11265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u="none" strike="noStrike" dirty="0" err="1">
                          <a:effectLst/>
                        </a:rPr>
                        <a:t>Tariful</a:t>
                      </a:r>
                      <a:r>
                        <a:rPr lang="en-US" sz="1000" b="0" u="none" strike="noStrike" dirty="0">
                          <a:effectLst/>
                        </a:rPr>
                        <a:t> pentru </a:t>
                      </a:r>
                      <a:r>
                        <a:rPr lang="en-US" sz="1000" b="0" u="none" strike="noStrike" dirty="0" err="1">
                          <a:effectLst/>
                        </a:rPr>
                        <a:t>Produsele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ferme</a:t>
                      </a:r>
                      <a:r>
                        <a:rPr lang="en-US" sz="1000" b="0" u="none" strike="noStrike" dirty="0">
                          <a:effectLst/>
                        </a:rPr>
                        <a:t>/</a:t>
                      </a:r>
                      <a:r>
                        <a:rPr lang="en-US" sz="1000" b="0" u="none" strike="noStrike" dirty="0" err="1">
                          <a:effectLst/>
                        </a:rPr>
                        <a:t>întreruptibile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anuale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rezervare</a:t>
                      </a:r>
                      <a:r>
                        <a:rPr lang="en-US" sz="1000" b="0" u="none" strike="noStrike" dirty="0">
                          <a:effectLst/>
                        </a:rPr>
                        <a:t> de capacitate </a:t>
                      </a:r>
                      <a:r>
                        <a:rPr lang="en-US" sz="1000" b="0" u="none" strike="noStrike" dirty="0" err="1">
                          <a:effectLst/>
                        </a:rPr>
                        <a:t>în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grupul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punctelor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ieșire</a:t>
                      </a:r>
                      <a:r>
                        <a:rPr lang="en-US" sz="1000" b="0" u="none" strike="noStrike" dirty="0">
                          <a:effectLst/>
                        </a:rPr>
                        <a:t> din SNT </a:t>
                      </a:r>
                      <a:r>
                        <a:rPr lang="en-US" sz="1000" b="0" u="none" strike="noStrike" dirty="0" err="1">
                          <a:effectLst/>
                        </a:rPr>
                        <a:t>către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depozitele</a:t>
                      </a:r>
                      <a:r>
                        <a:rPr lang="en-US" sz="1000" b="0" u="none" strike="noStrike" dirty="0">
                          <a:effectLst/>
                        </a:rPr>
                        <a:t> de </a:t>
                      </a:r>
                      <a:r>
                        <a:rPr lang="en-US" sz="1000" b="0" u="none" strike="noStrike" dirty="0" err="1">
                          <a:effectLst/>
                        </a:rPr>
                        <a:t>înmagazinare</a:t>
                      </a:r>
                      <a:r>
                        <a:rPr lang="en-US" sz="1000" b="0" u="none" strike="noStrike" dirty="0">
                          <a:effectLst/>
                        </a:rPr>
                        <a:t> </a:t>
                      </a:r>
                      <a:r>
                        <a:rPr lang="en-US" sz="1000" b="0" u="none" strike="noStrike" dirty="0" err="1">
                          <a:effectLst/>
                        </a:rPr>
                        <a:t>subterană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0,74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0,81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9,65%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0,92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13,39%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1,66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80,43%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851702"/>
                  </a:ext>
                </a:extLst>
              </a:tr>
              <a:tr h="34124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0" u="none" strike="noStrike" dirty="0">
                          <a:effectLst/>
                        </a:rPr>
                        <a:t>Tariful pentru volumul de gaze transportat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1,51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1,46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-3,11%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1,11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-24,13%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1,63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46,85%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480360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5A14981-B89E-4764-8EA3-460744E28D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673665"/>
              </p:ext>
            </p:extLst>
          </p:nvPr>
        </p:nvGraphicFramePr>
        <p:xfrm>
          <a:off x="10027920" y="1309941"/>
          <a:ext cx="1682496" cy="49364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8304">
                  <a:extLst>
                    <a:ext uri="{9D8B030D-6E8A-4147-A177-3AD203B41FA5}">
                      <a16:colId xmlns:a16="http://schemas.microsoft.com/office/drawing/2014/main" val="3708576781"/>
                    </a:ext>
                  </a:extLst>
                </a:gridCol>
                <a:gridCol w="774192">
                  <a:extLst>
                    <a:ext uri="{9D8B030D-6E8A-4147-A177-3AD203B41FA5}">
                      <a16:colId xmlns:a16="http://schemas.microsoft.com/office/drawing/2014/main" val="2168353081"/>
                    </a:ext>
                  </a:extLst>
                </a:gridCol>
              </a:tblGrid>
              <a:tr h="2851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>
                          <a:solidFill>
                            <a:schemeClr val="bg1"/>
                          </a:solidFill>
                          <a:effectLst/>
                        </a:rPr>
                        <a:t>2024-2025 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tarife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aprobate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Variație</a:t>
                      </a:r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983275"/>
                  </a:ext>
                </a:extLst>
              </a:tr>
              <a:tr h="1963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10 = (9/7 %) - 100%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382341"/>
                  </a:ext>
                </a:extLst>
              </a:tr>
              <a:tr h="7900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4,91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23,05%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217468"/>
                  </a:ext>
                </a:extLst>
              </a:tr>
              <a:tr h="79000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4,14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24,32%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197467"/>
                  </a:ext>
                </a:extLst>
              </a:tr>
              <a:tr h="11265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2,45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22,50%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486181"/>
                  </a:ext>
                </a:extLst>
              </a:tr>
              <a:tr h="11265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2,07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24,69%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575527"/>
                  </a:ext>
                </a:extLst>
              </a:tr>
              <a:tr h="3412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1,93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18,40%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752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718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241</Words>
  <Application>Microsoft Office PowerPoint</Application>
  <PresentationFormat>Widescreen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Georgia</vt:lpstr>
      <vt:lpstr>Wingdings</vt:lpstr>
      <vt:lpstr>Wingdings 2</vt:lpstr>
      <vt:lpstr>1_Civic</vt:lpstr>
      <vt:lpstr>Tarifele de transport în perioada octombrie 2019 – septembrie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Marius Adrian Ionita</cp:lastModifiedBy>
  <cp:revision>18</cp:revision>
  <dcterms:created xsi:type="dcterms:W3CDTF">2018-07-31T10:06:02Z</dcterms:created>
  <dcterms:modified xsi:type="dcterms:W3CDTF">2024-07-17T10:24:03Z</dcterms:modified>
</cp:coreProperties>
</file>