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2" d="100"/>
          <a:sy n="92" d="100"/>
        </p:scale>
        <p:origin x="91" y="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17.07.2024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ransgaz.ro/sites/default/files/uploads/users/admin/0.Tarifele%20de%20rezervare%20de%20capacitate%20aferente%20serviciilor%20de%20transport-en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No.17/2024 for period oct.2024-sept.20</a:t>
            </a:r>
            <a:r>
              <a:rPr lang="ro-RO" sz="2000" dirty="0"/>
              <a:t>2</a:t>
            </a:r>
            <a:r>
              <a:rPr lang="en-US" sz="2000" dirty="0"/>
              <a:t>5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ro-RO" sz="1800" i="1" u="sng" dirty="0"/>
                  <a:t>T</a:t>
                </a:r>
                <a:r>
                  <a:rPr lang="en-GB" sz="1800" i="1" u="sng" dirty="0" err="1"/>
                  <a:t>ransmission</a:t>
                </a:r>
                <a:r>
                  <a:rPr lang="en-GB" sz="1800" i="1" u="sng" dirty="0"/>
                  <a:t> tariffs for capacity booking products approved for October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24</a:t>
                </a:r>
                <a:r>
                  <a:rPr lang="ro-RO" sz="1800" i="1" u="sng" dirty="0"/>
                  <a:t>-</a:t>
                </a:r>
                <a:r>
                  <a:rPr lang="en-GB" sz="1800" i="1" u="sng" dirty="0"/>
                  <a:t>September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25</a:t>
                </a:r>
                <a:r>
                  <a:rPr lang="en-GB" sz="1800" i="1" u="sng" dirty="0"/>
                  <a:t> </a:t>
                </a:r>
                <a:r>
                  <a:rPr lang="ro-RO" sz="1800" i="1" u="sng" dirty="0" err="1"/>
                  <a:t>can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be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found</a:t>
                </a:r>
                <a:r>
                  <a:rPr lang="ro-RO" sz="1800" i="1" u="sng" dirty="0"/>
                  <a:t> on </a:t>
                </a:r>
                <a:r>
                  <a:rPr lang="ro-RO" sz="1800" i="1" u="sng" dirty="0" err="1"/>
                  <a:t>the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following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adress</a:t>
                </a:r>
                <a:r>
                  <a:rPr lang="ro-RO" sz="1800" i="1" u="sng" dirty="0"/>
                  <a:t>: </a:t>
                </a:r>
                <a:endParaRPr lang="en-US" sz="1800" i="1" u="sng" dirty="0"/>
              </a:p>
              <a:p>
                <a:endParaRPr lang="en-US" sz="1800" i="1" u="sng" dirty="0"/>
              </a:p>
              <a:p>
                <a:pPr marL="0" indent="0">
                  <a:buNone/>
                </a:pPr>
                <a:r>
                  <a:rPr lang="ro-RO" sz="1800" i="1" u="sng" dirty="0">
                    <a:hlinkClick r:id="rId2"/>
                  </a:rPr>
                  <a:t>https://www.transgaz.ro/sites/default/files/uploads/users/admin/0.Tarifele%20de%20rezervare%20de%20capacitate%20aferente%20serviciilor%20de%20transport-eng.pdf</a:t>
                </a:r>
                <a:endParaRPr lang="en-US" sz="1800" i="1" u="sng" dirty="0"/>
              </a:p>
              <a:p>
                <a:pPr marL="0" indent="0">
                  <a:buNone/>
                </a:pPr>
                <a:endParaRPr lang="ro-RO" sz="1800" dirty="0"/>
              </a:p>
              <a:p>
                <a:pPr algn="just"/>
                <a:r>
                  <a:rPr lang="en-GB" sz="1800" dirty="0"/>
                  <a:t>The capacity booking product</a:t>
                </a:r>
                <a:r>
                  <a:rPr lang="ro-RO" sz="1800" dirty="0"/>
                  <a:t> </a:t>
                </a:r>
                <a:r>
                  <a:rPr lang="en-GB" sz="1800" dirty="0"/>
                  <a:t>tariffs were calculated according to the methodology approved by </a:t>
                </a:r>
                <a:r>
                  <a:rPr lang="en-US" sz="1800" dirty="0"/>
                  <a:t>ANRE </a:t>
                </a:r>
                <a:r>
                  <a:rPr lang="en-GB" sz="1800" dirty="0"/>
                  <a:t>Order</a:t>
                </a:r>
                <a:r>
                  <a:rPr lang="en-US" sz="1800" dirty="0"/>
                  <a:t> </a:t>
                </a:r>
                <a:r>
                  <a:rPr lang="ro-RO" sz="1800" dirty="0"/>
                  <a:t>41</a:t>
                </a:r>
                <a:r>
                  <a:rPr lang="en-US" sz="1800" dirty="0"/>
                  <a:t>/201</a:t>
                </a:r>
                <a:r>
                  <a:rPr lang="ro-RO" sz="1800" dirty="0"/>
                  <a:t>9</a:t>
                </a:r>
                <a:r>
                  <a:rPr lang="en-US" sz="1800" dirty="0"/>
                  <a:t>, based on the following formula</a:t>
                </a:r>
                <a:r>
                  <a:rPr lang="ro-RO" sz="1800" dirty="0"/>
                  <a:t>:</a:t>
                </a:r>
              </a:p>
              <a:p>
                <a:pPr marL="0" indent="0" algn="just">
                  <a:buNone/>
                </a:pPr>
                <a:endParaRPr lang="en-US" sz="18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For long-term capacity booking products</a:t>
                </a:r>
                <a:endParaRPr lang="ro-RO" sz="1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8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800" b="1" i="1" smtClean="0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8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]</a:t>
                </a:r>
                <a:endParaRPr lang="en-US" sz="18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45" t="-1333" r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No. 17/2024 for period oct.2024-sept.20</a:t>
            </a:r>
            <a:r>
              <a:rPr lang="ro-RO" sz="1800" dirty="0"/>
              <a:t>2</a:t>
            </a:r>
            <a:r>
              <a:rPr lang="en-US" sz="1800" dirty="0"/>
              <a:t>5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 TC(gr)tl – </a:t>
            </a:r>
            <a:r>
              <a:rPr lang="en-GB" sz="1100" dirty="0"/>
              <a:t>is the long-term firm capacity booking transmission tariff for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CF(gr) – </a:t>
            </a:r>
            <a:r>
              <a:rPr lang="en-GB" sz="1100" dirty="0"/>
              <a:t>is the value of the fix component  of the total revenue allocated to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tl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long term in the period for which transmission tariffs are set, by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ts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CRe</a:t>
            </a:r>
            <a:r>
              <a:rPr lang="ro-RO" sz="1100" dirty="0"/>
              <a:t>(gr)</a:t>
            </a:r>
            <a:r>
              <a:rPr lang="ro-RO" sz="1100" baseline="-25000" dirty="0" err="1"/>
              <a:t>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dep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 </a:t>
            </a:r>
            <a:r>
              <a:rPr lang="ro-RO" sz="1100" dirty="0" err="1"/>
              <a:t>storrage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N</a:t>
            </a:r>
            <a:r>
              <a:rPr lang="ro-RO" sz="1100" baseline="-25000" dirty="0" err="1"/>
              <a:t>tl,ts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ts_dep</a:t>
            </a:r>
            <a:r>
              <a:rPr lang="ro-RO" sz="1100" dirty="0"/>
              <a:t> – num</a:t>
            </a:r>
            <a:r>
              <a:rPr lang="en-GB" sz="1100" dirty="0"/>
              <a:t>ber of hours for each type of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K(ts)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/>
              <a:t>For the short-term capacity booking products</a:t>
            </a:r>
            <a:endParaRPr lang="ro-RO" sz="11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00" b="1" dirty="0">
                <a:solidFill>
                  <a:srgbClr val="006699"/>
                </a:solidFill>
              </a:rPr>
              <a:t>TC(gr)ts=TC(gr)tl x K(</a:t>
            </a:r>
            <a:r>
              <a:rPr lang="en-US" sz="1100" b="1" dirty="0" err="1">
                <a:solidFill>
                  <a:srgbClr val="006699"/>
                </a:solidFill>
              </a:rPr>
              <a:t>ts</a:t>
            </a:r>
            <a:r>
              <a:rPr lang="ro-RO" sz="1100" b="1" dirty="0">
                <a:solidFill>
                  <a:srgbClr val="006699"/>
                </a:solidFill>
              </a:rPr>
              <a:t>/</a:t>
            </a:r>
            <a:r>
              <a:rPr lang="ro-RO" sz="1100" b="1" dirty="0" err="1">
                <a:solidFill>
                  <a:srgbClr val="006699"/>
                </a:solidFill>
              </a:rPr>
              <a:t>ts_dep</a:t>
            </a:r>
            <a:r>
              <a:rPr lang="en-US" sz="1100" b="1" dirty="0">
                <a:solidFill>
                  <a:srgbClr val="006699"/>
                </a:solidFill>
              </a:rPr>
              <a:t>) </a:t>
            </a:r>
            <a:r>
              <a:rPr lang="ro-RO" sz="1100" b="1" i="1" dirty="0">
                <a:solidFill>
                  <a:srgbClr val="006699"/>
                </a:solidFill>
              </a:rPr>
              <a:t>[lei/MWh/</a:t>
            </a:r>
            <a:r>
              <a:rPr lang="en-GB" sz="1100" b="1" i="1" dirty="0">
                <a:solidFill>
                  <a:srgbClr val="006699"/>
                </a:solidFill>
              </a:rPr>
              <a:t>h</a:t>
            </a:r>
            <a:r>
              <a:rPr lang="ro-RO" sz="1100" b="1" i="1" dirty="0">
                <a:solidFill>
                  <a:srgbClr val="006699"/>
                </a:solidFill>
              </a:rPr>
              <a:t>]</a:t>
            </a:r>
            <a:endParaRPr lang="ro-RO" sz="1100" b="1" dirty="0">
              <a:solidFill>
                <a:srgbClr val="006699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</a:t>
            </a:r>
            <a:r>
              <a:rPr lang="en-GB" sz="1100" dirty="0"/>
              <a:t> </a:t>
            </a:r>
            <a:r>
              <a:rPr lang="ro-RO" sz="1100" dirty="0"/>
              <a:t>TC(gr(ts)) – </a:t>
            </a:r>
            <a:r>
              <a:rPr lang="en-GB" sz="1100" dirty="0"/>
              <a:t>is the short-term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TC(gr(tl)) - </a:t>
            </a:r>
            <a:r>
              <a:rPr lang="en-GB" sz="1100" dirty="0"/>
              <a:t>is the long-term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K(ts) -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marL="0" indent="0" algn="just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No. 17/2024 for period oct.2024-sept.20</a:t>
            </a:r>
            <a:r>
              <a:rPr lang="ro-RO" sz="1800" dirty="0"/>
              <a:t>2</a:t>
            </a:r>
            <a:r>
              <a:rPr lang="en-US" sz="1800" dirty="0"/>
              <a:t>5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800" i="1" u="sng" dirty="0"/>
              <a:t>Commodity transmission tariffs approved by ANRE Order 17</a:t>
            </a:r>
            <a:r>
              <a:rPr lang="en-US" sz="1800" i="1" u="sng" dirty="0"/>
              <a:t>/2024, for October </a:t>
            </a:r>
            <a:r>
              <a:rPr lang="ro-RO" sz="1800" i="1" u="sng" dirty="0"/>
              <a:t>20</a:t>
            </a:r>
            <a:r>
              <a:rPr lang="en-US" sz="1800" i="1" u="sng" dirty="0"/>
              <a:t>24</a:t>
            </a:r>
            <a:r>
              <a:rPr lang="ro-RO" sz="1800" i="1" u="sng" dirty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/>
              <a:t>202</a:t>
            </a:r>
            <a:r>
              <a:rPr lang="en-US" sz="1800" i="1" u="sng" dirty="0"/>
              <a:t>5 </a:t>
            </a:r>
            <a:r>
              <a:rPr lang="ro-RO" sz="1800" i="1" u="sng" dirty="0" err="1"/>
              <a:t>is</a:t>
            </a:r>
            <a:r>
              <a:rPr lang="ro-RO" sz="1800" i="1" u="sng" dirty="0"/>
              <a:t> 1,</a:t>
            </a:r>
            <a:r>
              <a:rPr lang="en-US" sz="1800" i="1" u="sng" dirty="0"/>
              <a:t>93</a:t>
            </a:r>
            <a:r>
              <a:rPr lang="ro-RO" sz="1800" i="1" u="sng" dirty="0"/>
              <a:t> RON/MWh </a:t>
            </a:r>
            <a:r>
              <a:rPr lang="ro-RO" sz="1800" i="1" u="sng" dirty="0" err="1"/>
              <a:t>transmitted</a:t>
            </a:r>
            <a:endParaRPr lang="ro-RO" sz="1800" i="1" u="sng" dirty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The 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14496</TotalTime>
  <Words>678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Information regarding the transmission tariffs approved by ANRE Order No.17/2024 for period oct.2024-sept.2025</vt:lpstr>
      <vt:lpstr>Information regarding the transmission tariffs approved by ANRE Order No. 17/2024 for period oct.2024-sept.2025</vt:lpstr>
      <vt:lpstr>Information regarding the transmission tariffs approved by ANRE Order No. 17/2024 for period oct.2024-sept.2025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1012</cp:revision>
  <cp:lastPrinted>2017-08-31T04:45:44Z</cp:lastPrinted>
  <dcterms:created xsi:type="dcterms:W3CDTF">2006-08-16T00:00:00Z</dcterms:created>
  <dcterms:modified xsi:type="dcterms:W3CDTF">2024-07-17T10:14:14Z</dcterms:modified>
</cp:coreProperties>
</file>