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2" d="100"/>
          <a:sy n="92" d="100"/>
        </p:scale>
        <p:origin x="91" y="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17.07.2024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gaz.ro/sites/default/files/uploads/users/admin/0.Tarifele%20de%20rezervare%20de%20capacitate%20aferente%20serviciilor%20de%20transport.pdf" TargetMode="External"/><Relationship Id="rId2" Type="http://schemas.openxmlformats.org/officeDocument/2006/relationships/hyperlink" Target="http://www.transgaz.ro/sites/default/files/Downloads/Tarifele%20de%20rezervare%20de%20capacitate%20pentru%20perioada%201%20octombrie%202019%E2%80%9330%20septembrie%2020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/>
              <a:t>Informaţii</a:t>
            </a:r>
            <a:r>
              <a:rPr lang="en-US" sz="2000" dirty="0"/>
              <a:t> </a:t>
            </a:r>
            <a:r>
              <a:rPr lang="en-US" sz="2000" dirty="0" err="1"/>
              <a:t>privind</a:t>
            </a:r>
            <a:r>
              <a:rPr lang="en-US" sz="2000" dirty="0"/>
              <a:t> </a:t>
            </a:r>
            <a:r>
              <a:rPr lang="en-US" sz="2000" dirty="0" err="1"/>
              <a:t>tarifele</a:t>
            </a:r>
            <a:r>
              <a:rPr lang="en-US" sz="2000" dirty="0"/>
              <a:t> de transport </a:t>
            </a:r>
            <a:r>
              <a:rPr lang="en-US" sz="2000" dirty="0" err="1"/>
              <a:t>aprobate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Ordinul</a:t>
            </a:r>
            <a:r>
              <a:rPr lang="en-US" sz="2000" dirty="0"/>
              <a:t> ANRE Nr.17/2025 pentru </a:t>
            </a:r>
            <a:r>
              <a:rPr lang="en-US" sz="2000" dirty="0" err="1"/>
              <a:t>perioada</a:t>
            </a:r>
            <a:r>
              <a:rPr lang="en-US" sz="2000" dirty="0"/>
              <a:t> oct.2024-sept.20</a:t>
            </a:r>
            <a:r>
              <a:rPr lang="ro-RO" sz="2000" dirty="0"/>
              <a:t>2</a:t>
            </a:r>
            <a:r>
              <a:rPr lang="en-US" sz="2000" dirty="0"/>
              <a:t>5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o-RO" sz="2000" i="1" u="sng" dirty="0"/>
                  <a:t>Tarifele de transport pentru produsele de rezervare de capacitate aprobate pentru </a:t>
                </a:r>
                <a:r>
                  <a:rPr lang="en-US" sz="2000" i="1" u="sng" dirty="0" err="1"/>
                  <a:t>perioada</a:t>
                </a:r>
                <a:r>
                  <a:rPr lang="ro-RO" sz="2000" i="1" u="sng" dirty="0"/>
                  <a:t> oct.20</a:t>
                </a:r>
                <a:r>
                  <a:rPr lang="en-US" sz="2000" i="1" u="sng" dirty="0"/>
                  <a:t>24</a:t>
                </a:r>
                <a:r>
                  <a:rPr lang="ro-RO" sz="2000" i="1" u="sng" dirty="0"/>
                  <a:t>-sept.202</a:t>
                </a:r>
                <a:r>
                  <a:rPr lang="en-US" sz="2000" i="1" u="sng" dirty="0"/>
                  <a:t>5</a:t>
                </a:r>
                <a:r>
                  <a:rPr lang="ro-RO" sz="2000" i="1" u="sng" dirty="0"/>
                  <a:t> sunt disponibile accesând următoarea adresă: </a:t>
                </a:r>
              </a:p>
              <a:p>
                <a:pPr marL="0" indent="0">
                  <a:buNone/>
                </a:pPr>
                <a:endParaRPr lang="ro-RO" sz="2000" i="1" u="sng" dirty="0">
                  <a:hlinkClick r:id="rId2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hlinkClick r:id="rId3"/>
                  </a:rPr>
                  <a:t>https://www.transgaz.ro/sites/default/files/uploads/users/admin/0.Tarifele%20de%20rezervare%20de%20capacitate%20aferente%20serviciilor%20de%20transport.pdf</a:t>
                </a:r>
                <a:endParaRPr lang="en-US" sz="2000" dirty="0"/>
              </a:p>
              <a:p>
                <a:pPr marL="0" indent="0">
                  <a:buNone/>
                </a:pPr>
                <a:endParaRPr lang="ro-RO" dirty="0"/>
              </a:p>
              <a:p>
                <a:pPr algn="just"/>
                <a:r>
                  <a:rPr lang="ro-RO" sz="2100" dirty="0"/>
                  <a:t>Determinarea tarifelor pentru produsul de rezervare de capacitate s-a făcut în conformitate cu metodologia aprobată</a:t>
                </a:r>
                <a:r>
                  <a:rPr lang="en-US" sz="2100" dirty="0"/>
                  <a:t> </a:t>
                </a:r>
                <a:r>
                  <a:rPr lang="en-US" sz="2100" dirty="0" err="1"/>
                  <a:t>prin</a:t>
                </a:r>
                <a:r>
                  <a:rPr lang="en-US" sz="2100" dirty="0"/>
                  <a:t> </a:t>
                </a:r>
                <a:r>
                  <a:rPr lang="en-US" sz="2100" dirty="0" err="1"/>
                  <a:t>Ordinul</a:t>
                </a:r>
                <a:r>
                  <a:rPr lang="en-US" sz="2100" dirty="0"/>
                  <a:t> ANRE </a:t>
                </a:r>
                <a:r>
                  <a:rPr lang="en-US" sz="2100" dirty="0" err="1"/>
                  <a:t>Nr</a:t>
                </a:r>
                <a:r>
                  <a:rPr lang="en-US" sz="2100" dirty="0"/>
                  <a:t>.</a:t>
                </a:r>
                <a:r>
                  <a:rPr lang="ro-RO" sz="2100" dirty="0"/>
                  <a:t>41</a:t>
                </a:r>
                <a:r>
                  <a:rPr lang="en-US" sz="2100" dirty="0"/>
                  <a:t>/201</a:t>
                </a:r>
                <a:r>
                  <a:rPr lang="ro-RO" sz="2100" dirty="0"/>
                  <a:t>9</a:t>
                </a:r>
                <a:r>
                  <a:rPr lang="en-US" sz="2100" dirty="0"/>
                  <a:t> cu </a:t>
                </a:r>
                <a:r>
                  <a:rPr lang="en-US" sz="2100" dirty="0" err="1"/>
                  <a:t>modificările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şi</a:t>
                </a:r>
                <a:r>
                  <a:rPr lang="en-US" sz="2100" dirty="0"/>
                  <a:t> </a:t>
                </a:r>
                <a:r>
                  <a:rPr lang="en-US" sz="2100" dirty="0" err="1"/>
                  <a:t>completările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ulterioare</a:t>
                </a:r>
                <a:r>
                  <a:rPr lang="en-US" sz="2100" dirty="0"/>
                  <a:t>,</a:t>
                </a:r>
                <a:r>
                  <a:rPr lang="ro-RO" sz="2100" dirty="0"/>
                  <a:t> pe baza următoare</a:t>
                </a:r>
                <a:r>
                  <a:rPr lang="en-US" sz="2100" dirty="0" err="1"/>
                  <a:t>lor</a:t>
                </a:r>
                <a:r>
                  <a:rPr lang="ro-RO" sz="2100" dirty="0"/>
                  <a:t> formule:</a:t>
                </a:r>
                <a:endParaRPr lang="en-US" sz="2100" dirty="0"/>
              </a:p>
              <a:p>
                <a:pPr algn="just"/>
                <a:endParaRPr lang="en-US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Pentru </a:t>
                </a:r>
                <a:r>
                  <a:rPr lang="en-US" sz="2100" dirty="0" err="1"/>
                  <a:t>produsele</a:t>
                </a:r>
                <a:r>
                  <a:rPr lang="en-US" sz="2100" dirty="0"/>
                  <a:t> de </a:t>
                </a:r>
                <a:r>
                  <a:rPr lang="en-US" sz="2100" dirty="0" err="1"/>
                  <a:t>rezervare</a:t>
                </a:r>
                <a:r>
                  <a:rPr lang="en-US" sz="2100" dirty="0"/>
                  <a:t> de capacitate </a:t>
                </a:r>
                <a:r>
                  <a:rPr lang="en-US" sz="2100" dirty="0" err="1"/>
                  <a:t>pe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termen</a:t>
                </a:r>
                <a:r>
                  <a:rPr lang="en-US" sz="2100" dirty="0"/>
                  <a:t> lung</a:t>
                </a:r>
                <a:endParaRPr lang="ro-RO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endParaRPr lang="ro-RO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7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9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700" b="1" i="1" dirty="0">
                    <a:solidFill>
                      <a:srgbClr val="006699"/>
                    </a:solidFill>
                  </a:rPr>
                  <a:t>[lei/MWh/oră]</a:t>
                </a:r>
                <a:endParaRPr lang="en-US" sz="17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  <a:blipFill>
                <a:blip r:embed="rId4"/>
                <a:stretch>
                  <a:fillRect l="-717" t="-2107" r="-645" b="-80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17/2025 pentru </a:t>
            </a:r>
            <a:r>
              <a:rPr lang="en-US" sz="1800" dirty="0" err="1"/>
              <a:t>perioada</a:t>
            </a:r>
            <a:r>
              <a:rPr lang="en-US" sz="1800" dirty="0"/>
              <a:t> oct.2024-sept.20</a:t>
            </a:r>
            <a:r>
              <a:rPr lang="ro-RO" sz="1800" dirty="0"/>
              <a:t>2</a:t>
            </a:r>
            <a:r>
              <a:rPr lang="en-US" sz="1800" dirty="0"/>
              <a:t>5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unde:</a:t>
            </a:r>
            <a:r>
              <a:rPr lang="ro-RO" sz="1050" dirty="0">
                <a:effectLst/>
              </a:rPr>
              <a:t> </a:t>
            </a:r>
            <a:r>
              <a:rPr lang="ro-RO" sz="1050" dirty="0"/>
              <a:t>TC(gr)tl - reprezintă tariful de transport pentru rezervarea de capacitate fermă pe termen lung pentru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CF(gr) - reprezintă valoarea corespunzătoare componentei fixe din venitul total</a:t>
            </a:r>
            <a:r>
              <a:rPr lang="en-US" sz="1050" dirty="0"/>
              <a:t>,</a:t>
            </a:r>
            <a:r>
              <a:rPr lang="ro-RO" sz="1050" dirty="0"/>
              <a:t> alocată grupului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tl</a:t>
            </a:r>
            <a:r>
              <a:rPr lang="ro-RO" sz="1050" dirty="0"/>
              <a:t>– reprezintă capacitatea estimată a fi rezervată pe termen lung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ts</a:t>
            </a:r>
            <a:r>
              <a:rPr lang="ro-RO" sz="1050" dirty="0"/>
              <a:t>– reprezintă capacitatea estimată a fi rezervată pe termen scurt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CR_e</a:t>
            </a:r>
            <a:r>
              <a:rPr lang="ro-RO" sz="1050" dirty="0"/>
              <a:t>(gr)</a:t>
            </a:r>
            <a:r>
              <a:rPr lang="ro-RO" sz="1050" dirty="0" err="1"/>
              <a:t>ts_dep</a:t>
            </a:r>
            <a:r>
              <a:rPr lang="ro-RO" sz="1050" dirty="0"/>
              <a:t> - reprezintă capacitatea estimată a fi rezervată la </a:t>
            </a:r>
            <a:r>
              <a:rPr lang="ro-RO" sz="1050" dirty="0" err="1"/>
              <a:t>interfaţa</a:t>
            </a:r>
            <a:r>
              <a:rPr lang="ro-RO" sz="1050" dirty="0"/>
              <a:t> cu depozitele de înmagazinare subterană în perioada pentru care se stabilesc tarifele de transport, pe grupul punctelor de intrare/</a:t>
            </a:r>
            <a:r>
              <a:rPr lang="ro-RO" sz="1050" dirty="0" err="1"/>
              <a:t>ieşire</a:t>
            </a:r>
            <a:r>
              <a:rPr lang="ro-RO" sz="1050" dirty="0"/>
              <a:t> (gr)</a:t>
            </a:r>
            <a:r>
              <a:rPr lang="ro-RO" sz="1050" dirty="0" err="1"/>
              <a:t>dep</a:t>
            </a:r>
            <a:r>
              <a:rPr lang="ro-RO" sz="105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N</a:t>
            </a:r>
            <a:r>
              <a:rPr lang="ro-RO" sz="1050" baseline="-25000" dirty="0" err="1"/>
              <a:t>tl,ts</a:t>
            </a:r>
            <a:r>
              <a:rPr lang="ro-RO" sz="1050" baseline="-25000" dirty="0"/>
              <a:t>, </a:t>
            </a:r>
            <a:r>
              <a:rPr lang="ro-RO" sz="1050" baseline="-25000" dirty="0" err="1"/>
              <a:t>ts</a:t>
            </a:r>
            <a:r>
              <a:rPr lang="ro-RO" sz="1050" baseline="-25000" dirty="0"/>
              <a:t> </a:t>
            </a:r>
            <a:r>
              <a:rPr lang="ro-RO" sz="1050" baseline="-25000" dirty="0" err="1"/>
              <a:t>dep</a:t>
            </a:r>
            <a:r>
              <a:rPr lang="ro-RO" sz="1050" dirty="0"/>
              <a:t> – numărul de ore aferent fiecărui tip de serviciu.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050" dirty="0"/>
              <a:t>K(ts) - coeficientul de multiplicare a tarifului de rezervare de capacitate aferent tipului de serviciu ferm pe termen scurt;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050" dirty="0"/>
              <a:t>K_(</a:t>
            </a:r>
            <a:r>
              <a:rPr lang="en-US" sz="1050" dirty="0" err="1"/>
              <a:t>ts_dep</a:t>
            </a:r>
            <a:r>
              <a:rPr lang="en-US" sz="1050" dirty="0"/>
              <a:t>) - </a:t>
            </a:r>
            <a:r>
              <a:rPr lang="en-US" sz="1050" dirty="0" err="1"/>
              <a:t>reprezintă</a:t>
            </a:r>
            <a:r>
              <a:rPr lang="en-US" sz="1050" dirty="0"/>
              <a:t> </a:t>
            </a:r>
            <a:r>
              <a:rPr lang="en-US" sz="1050" dirty="0" err="1"/>
              <a:t>coeficientul</a:t>
            </a:r>
            <a:r>
              <a:rPr lang="en-US" sz="1050" dirty="0"/>
              <a:t> de </a:t>
            </a:r>
            <a:r>
              <a:rPr lang="en-US" sz="1050" dirty="0" err="1"/>
              <a:t>multiplicare</a:t>
            </a:r>
            <a:r>
              <a:rPr lang="en-US" sz="1050" dirty="0"/>
              <a:t> </a:t>
            </a:r>
            <a:r>
              <a:rPr lang="en-US" sz="1050" dirty="0" err="1"/>
              <a:t>aferent</a:t>
            </a:r>
            <a:r>
              <a:rPr lang="en-US" sz="1050" dirty="0"/>
              <a:t> </a:t>
            </a:r>
            <a:r>
              <a:rPr lang="en-US" sz="1050" dirty="0" err="1"/>
              <a:t>serviciilor</a:t>
            </a:r>
            <a:r>
              <a:rPr lang="en-US" sz="1050" dirty="0"/>
              <a:t> </a:t>
            </a:r>
            <a:r>
              <a:rPr lang="en-US" sz="1050" dirty="0" err="1"/>
              <a:t>ferme</a:t>
            </a:r>
            <a:r>
              <a:rPr lang="en-US" sz="1050" dirty="0"/>
              <a:t>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r>
              <a:rPr lang="en-US" sz="1050" dirty="0"/>
              <a:t> pentru </a:t>
            </a:r>
            <a:r>
              <a:rPr lang="en-US" sz="1050" dirty="0" err="1"/>
              <a:t>depozitele</a:t>
            </a:r>
            <a:r>
              <a:rPr lang="en-US" sz="1050" dirty="0"/>
              <a:t> de </a:t>
            </a:r>
            <a:r>
              <a:rPr lang="en-US" sz="1050" dirty="0" err="1"/>
              <a:t>înmagazinare</a:t>
            </a:r>
            <a:r>
              <a:rPr lang="en-US" sz="1050" dirty="0"/>
              <a:t> </a:t>
            </a:r>
            <a:r>
              <a:rPr lang="en-US" sz="1050" dirty="0" err="1"/>
              <a:t>subterană</a:t>
            </a:r>
            <a:r>
              <a:rPr lang="en-US" sz="1050" dirty="0"/>
              <a:t>, </a:t>
            </a:r>
            <a:r>
              <a:rPr lang="en-US" sz="1050" dirty="0" err="1"/>
              <a:t>reprezentând</a:t>
            </a:r>
            <a:r>
              <a:rPr lang="en-US" sz="1050" dirty="0"/>
              <a:t> 50% </a:t>
            </a:r>
            <a:r>
              <a:rPr lang="en-US" sz="1050"/>
              <a:t>din K(</a:t>
            </a:r>
            <a:r>
              <a:rPr lang="en-US" sz="1050" dirty="0" err="1"/>
              <a:t>ts</a:t>
            </a:r>
            <a:r>
              <a:rPr lang="en-US" sz="1050" dirty="0"/>
              <a:t>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 err="1"/>
              <a:t>Pentru</a:t>
            </a:r>
            <a:r>
              <a:rPr lang="en-US" sz="1050" dirty="0"/>
              <a:t> </a:t>
            </a:r>
            <a:r>
              <a:rPr lang="en-US" sz="1050" dirty="0" err="1"/>
              <a:t>produsele</a:t>
            </a:r>
            <a:r>
              <a:rPr lang="en-US" sz="1050" dirty="0"/>
              <a:t> de </a:t>
            </a:r>
            <a:r>
              <a:rPr lang="en-US" sz="1050" dirty="0" err="1"/>
              <a:t>rezervare</a:t>
            </a:r>
            <a:r>
              <a:rPr lang="en-US" sz="1050" dirty="0"/>
              <a:t> de capacitate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endParaRPr lang="ro-RO" sz="105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050" b="1" dirty="0">
                <a:solidFill>
                  <a:srgbClr val="006699"/>
                </a:solidFill>
              </a:rPr>
              <a:t>TC(gr)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en-US" sz="1050" b="1" dirty="0">
                <a:solidFill>
                  <a:srgbClr val="006699"/>
                </a:solidFill>
              </a:rPr>
              <a:t>=TC(gr)</a:t>
            </a:r>
            <a:r>
              <a:rPr lang="en-US" sz="1050" b="1" dirty="0" err="1">
                <a:solidFill>
                  <a:srgbClr val="006699"/>
                </a:solidFill>
              </a:rPr>
              <a:t>tl</a:t>
            </a:r>
            <a:r>
              <a:rPr lang="en-US" sz="1050" b="1" dirty="0">
                <a:solidFill>
                  <a:srgbClr val="006699"/>
                </a:solidFill>
              </a:rPr>
              <a:t> x K(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ro-RO" sz="1050" b="1" dirty="0">
                <a:solidFill>
                  <a:srgbClr val="006699"/>
                </a:solidFill>
              </a:rPr>
              <a:t>/</a:t>
            </a:r>
            <a:r>
              <a:rPr lang="ro-RO" sz="1050" b="1" dirty="0" err="1">
                <a:solidFill>
                  <a:srgbClr val="006699"/>
                </a:solidFill>
              </a:rPr>
              <a:t>ts_dep</a:t>
            </a:r>
            <a:r>
              <a:rPr lang="en-US" sz="1050" b="1" dirty="0">
                <a:solidFill>
                  <a:srgbClr val="006699"/>
                </a:solidFill>
              </a:rPr>
              <a:t>) </a:t>
            </a:r>
            <a:r>
              <a:rPr lang="ro-RO" sz="1050" b="1" i="1" dirty="0">
                <a:solidFill>
                  <a:srgbClr val="006699"/>
                </a:solidFill>
              </a:rPr>
              <a:t>[lei/MWh/oră]</a:t>
            </a:r>
            <a:endParaRPr lang="ro-RO" sz="1050" b="1" dirty="0">
              <a:solidFill>
                <a:srgbClr val="0066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unde:TC(gr(ts)) - reprezintă tariful de rezervare de capacitate pentru serviciul ferm pe termen scurt pentru grupul punctelor de intrare/ieşire (gr);</a:t>
            </a:r>
            <a:br>
              <a:rPr lang="ro-RO" sz="1050" dirty="0"/>
            </a:br>
            <a:r>
              <a:rPr lang="ro-RO" sz="1050" dirty="0"/>
              <a:t>TC(gr(tl)) - reprezintă tariful de rezervare de capacitate pentru servicii ferme pe termen lung pentru grupul punctelor de intrare/ieşire (gr);</a:t>
            </a:r>
            <a:br>
              <a:rPr lang="ro-RO" sz="1050" dirty="0"/>
            </a:br>
            <a:r>
              <a:rPr lang="ro-RO" sz="1050" dirty="0"/>
              <a:t>K(ts) - coeficientul de multiplicare a tarifului de rezervare de capacitate aferent tipului de serviciu ferm pe termen scurt.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K_(</a:t>
            </a:r>
            <a:r>
              <a:rPr lang="ro-RO" sz="1050" dirty="0" err="1"/>
              <a:t>ts_dep</a:t>
            </a:r>
            <a:r>
              <a:rPr lang="ro-RO" sz="1050" dirty="0"/>
              <a:t>) - reprezintă coeficientul de multiplicare aferent serviciilor ferme pe termen scurt pentru depozitele de înmagazinare subterană, reprezentând 50% din K_(</a:t>
            </a:r>
            <a:r>
              <a:rPr lang="ro-RO" sz="1050" dirty="0" err="1"/>
              <a:t>ts</a:t>
            </a:r>
            <a:r>
              <a:rPr lang="ro-RO" sz="1050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17/2025 pentru </a:t>
            </a:r>
            <a:r>
              <a:rPr lang="en-US" sz="1800" dirty="0" err="1"/>
              <a:t>perioada</a:t>
            </a:r>
            <a:r>
              <a:rPr lang="en-US" sz="1800" dirty="0"/>
              <a:t> oct.2024-sept.20</a:t>
            </a:r>
            <a:r>
              <a:rPr lang="ro-RO" sz="1800" dirty="0"/>
              <a:t>2</a:t>
            </a:r>
            <a:r>
              <a:rPr lang="en-US" sz="1800" dirty="0"/>
              <a:t>5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1700" i="1" u="sng" dirty="0"/>
              <a:t>Tariful de transport volumetric 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Nr.17/2024</a:t>
            </a:r>
            <a:r>
              <a:rPr lang="ro-RO" sz="1700" i="1" u="sng" dirty="0"/>
              <a:t>, valabil pentru perioada 1 octombrie 20</a:t>
            </a:r>
            <a:r>
              <a:rPr lang="en-US" sz="1700" i="1" u="sng" dirty="0"/>
              <a:t>24</a:t>
            </a:r>
            <a:r>
              <a:rPr lang="ro-RO" sz="1700" i="1" u="sng" dirty="0"/>
              <a:t> – 30 septembrie 202</a:t>
            </a:r>
            <a:r>
              <a:rPr lang="en-US" sz="1700" i="1" u="sng" dirty="0"/>
              <a:t>5</a:t>
            </a:r>
            <a:r>
              <a:rPr lang="ro-RO" sz="1700" i="1" u="sng" dirty="0"/>
              <a:t>, este în valoare de 1,</a:t>
            </a:r>
            <a:r>
              <a:rPr lang="en-US" sz="1700" i="1" u="sng" dirty="0"/>
              <a:t>93</a:t>
            </a:r>
            <a:r>
              <a:rPr lang="ro-RO" sz="1700" i="1" u="sng" dirty="0"/>
              <a:t> lei/MWh transportat</a:t>
            </a:r>
            <a:endParaRPr lang="en-US" sz="1700" i="1" u="sng" dirty="0"/>
          </a:p>
          <a:p>
            <a:endParaRPr lang="en-US" sz="17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Determinarea tarifului volumetric pentru cantitatea de gaze naturale transportată  s-a realizat în conformitate cu metodologia aprobată prin Ordinul ANRE nr. 41/2019, pe 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/>
              <a:t>      </a:t>
            </a:r>
            <a:r>
              <a:rPr lang="ro-RO" sz="17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              </a:t>
            </a:r>
            <a:r>
              <a:rPr lang="ro-RO" sz="1700" dirty="0"/>
              <a:t>    </a:t>
            </a:r>
            <a:r>
              <a:rPr lang="en-US" sz="1700" dirty="0"/>
              <a:t>  </a:t>
            </a:r>
            <a:r>
              <a:rPr lang="ro-RO" sz="1700" dirty="0"/>
              <a:t> 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14544</TotalTime>
  <Words>719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Informaţii privind tarifele de transport aprobate prin Ordinul ANRE Nr.17/2025 pentru perioada oct.2024-sept.2025</vt:lpstr>
      <vt:lpstr>Informaţii privind tarifele de transport aprobate prin Ordinul ANRE Nr. 17/2025 pentru perioada oct.2024-sept.2025</vt:lpstr>
      <vt:lpstr>Informaţii privind tarifele de transport aprobate prin Ordinul ANRE Nr. 17/2025 pentru perioada oct.2024-sept.2025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1004</cp:revision>
  <cp:lastPrinted>2017-08-31T04:45:44Z</cp:lastPrinted>
  <dcterms:created xsi:type="dcterms:W3CDTF">2006-08-16T00:00:00Z</dcterms:created>
  <dcterms:modified xsi:type="dcterms:W3CDTF">2024-07-17T10:15:40Z</dcterms:modified>
</cp:coreProperties>
</file>