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60" d="100"/>
          <a:sy n="60" d="100"/>
        </p:scale>
        <p:origin x="1857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31.07.2018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 err="1" smtClean="0"/>
              <a:t>Informaţii</a:t>
            </a:r>
            <a:r>
              <a:rPr lang="en-US" sz="2000" dirty="0" smtClean="0"/>
              <a:t> </a:t>
            </a:r>
            <a:r>
              <a:rPr lang="en-US" sz="2000" dirty="0" err="1" smtClean="0"/>
              <a:t>privind</a:t>
            </a:r>
            <a:r>
              <a:rPr lang="en-US" sz="2000" dirty="0" smtClean="0"/>
              <a:t> </a:t>
            </a:r>
            <a:r>
              <a:rPr lang="en-US" sz="2000" dirty="0" err="1" smtClean="0"/>
              <a:t>tarifele</a:t>
            </a:r>
            <a:r>
              <a:rPr lang="en-US" sz="2000" dirty="0" smtClean="0"/>
              <a:t> de transport </a:t>
            </a:r>
            <a:r>
              <a:rPr lang="en-US" sz="2000" dirty="0" err="1" smtClean="0"/>
              <a:t>aprobate</a:t>
            </a:r>
            <a:r>
              <a:rPr lang="en-US" sz="2000" dirty="0" smtClean="0"/>
              <a:t> </a:t>
            </a:r>
            <a:r>
              <a:rPr lang="en-US" sz="2000" dirty="0" err="1" smtClean="0"/>
              <a:t>prin</a:t>
            </a:r>
            <a:r>
              <a:rPr lang="en-US" sz="2000" dirty="0" smtClean="0"/>
              <a:t> </a:t>
            </a:r>
            <a:r>
              <a:rPr lang="en-US" sz="2000" dirty="0" err="1" smtClean="0"/>
              <a:t>Ordinul</a:t>
            </a:r>
            <a:r>
              <a:rPr lang="en-US" sz="2000" dirty="0" smtClean="0"/>
              <a:t> ANRE </a:t>
            </a:r>
            <a:r>
              <a:rPr lang="en-US" sz="2000" dirty="0" smtClean="0"/>
              <a:t>Nr.98/2018 </a:t>
            </a:r>
            <a:r>
              <a:rPr lang="en-US" sz="2000" dirty="0" smtClean="0"/>
              <a:t>pentru </a:t>
            </a:r>
            <a:r>
              <a:rPr lang="en-US" sz="2000" dirty="0" err="1" smtClean="0"/>
              <a:t>perioada</a:t>
            </a:r>
            <a:r>
              <a:rPr lang="en-US" sz="2000" dirty="0" smtClean="0"/>
              <a:t> </a:t>
            </a:r>
            <a:r>
              <a:rPr lang="en-US" sz="2000" dirty="0" smtClean="0"/>
              <a:t>oct.2018-sept.2019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sz="2000" i="1" u="sng" dirty="0"/>
              <a:t>Tarifele de transport pentru produsele de rezervare de capacitate aprobate pentru </a:t>
            </a:r>
            <a:r>
              <a:rPr lang="en-US" sz="2000" i="1" u="sng" dirty="0" err="1" smtClean="0"/>
              <a:t>perioada</a:t>
            </a:r>
            <a:r>
              <a:rPr lang="ro-RO" sz="2000" i="1" u="sng" dirty="0" smtClean="0"/>
              <a:t> </a:t>
            </a:r>
            <a:r>
              <a:rPr lang="ro-RO" sz="2000" i="1" u="sng" dirty="0" smtClean="0"/>
              <a:t>oct.201</a:t>
            </a:r>
            <a:r>
              <a:rPr lang="en-US" sz="2000" i="1" u="sng" dirty="0" smtClean="0"/>
              <a:t>8</a:t>
            </a:r>
            <a:r>
              <a:rPr lang="ro-RO" sz="2000" i="1" u="sng" dirty="0" smtClean="0"/>
              <a:t>-sept.201</a:t>
            </a:r>
            <a:r>
              <a:rPr lang="en-US" sz="2000" i="1" u="sng" dirty="0"/>
              <a:t>9</a:t>
            </a:r>
            <a:r>
              <a:rPr lang="ro-RO" sz="2000" i="1" u="sng" dirty="0"/>
              <a:t> </a:t>
            </a:r>
            <a:r>
              <a:rPr lang="en-US" sz="2000" i="1" u="sng" dirty="0" err="1" smtClean="0"/>
              <a:t>exprimate</a:t>
            </a:r>
            <a:r>
              <a:rPr lang="en-US" sz="2000" i="1" u="sng" dirty="0" smtClean="0"/>
              <a:t> </a:t>
            </a:r>
            <a:r>
              <a:rPr lang="en-US" sz="2000" i="1" u="sng" dirty="0" err="1" smtClean="0"/>
              <a:t>în</a:t>
            </a:r>
            <a:r>
              <a:rPr lang="en-US" sz="2000" i="1" u="sng" dirty="0" smtClean="0"/>
              <a:t> lei/MWh/or</a:t>
            </a:r>
            <a:r>
              <a:rPr lang="vi-VN" sz="2000" i="1" u="sng" dirty="0" smtClean="0"/>
              <a:t>ă</a:t>
            </a:r>
            <a:endParaRPr lang="ro-RO" sz="2000" i="1" u="sng" dirty="0"/>
          </a:p>
          <a:p>
            <a:pPr marL="0" indent="0">
              <a:buNone/>
            </a:pPr>
            <a:endParaRPr lang="ro-RO" dirty="0"/>
          </a:p>
          <a:p>
            <a:endParaRPr lang="ro-R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940457"/>
              </p:ext>
            </p:extLst>
          </p:nvPr>
        </p:nvGraphicFramePr>
        <p:xfrm>
          <a:off x="533400" y="2743200"/>
          <a:ext cx="8077200" cy="318880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910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388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10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91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732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121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2519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6233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9198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21138">
                <a:tc rowSpan="4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 dirty="0">
                          <a:effectLst/>
                        </a:rPr>
                        <a:t>Grup de puncte de </a:t>
                      </a:r>
                      <a:r>
                        <a:rPr lang="ro-RO" sz="900" dirty="0" smtClean="0">
                          <a:effectLst/>
                        </a:rPr>
                        <a:t>intrare/</a:t>
                      </a:r>
                      <a:r>
                        <a:rPr lang="ro-RO" sz="900" dirty="0" err="1" smtClean="0">
                          <a:effectLst/>
                        </a:rPr>
                        <a:t>ieşire</a:t>
                      </a:r>
                      <a:r>
                        <a:rPr lang="ro-RO" sz="900" dirty="0" smtClean="0">
                          <a:effectLst/>
                        </a:rPr>
                        <a:t> în/din </a:t>
                      </a:r>
                      <a:r>
                        <a:rPr lang="ro-RO" sz="900" dirty="0">
                          <a:effectLst/>
                        </a:rPr>
                        <a:t>SNT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>
                          <a:effectLst/>
                        </a:rPr>
                        <a:t>Tipuri de servicii de transport al gazelor naturale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204">
                <a:tc gridSpan="2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 dirty="0">
                          <a:effectLst/>
                        </a:rPr>
                        <a:t>Termen lung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>
                          <a:effectLst/>
                        </a:rPr>
                        <a:t>Termen scurt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1138">
                <a:tc gridSpan="2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 dirty="0">
                          <a:effectLst/>
                        </a:rPr>
                        <a:t>Anual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>
                          <a:effectLst/>
                        </a:rPr>
                        <a:t>Trimestrial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>
                          <a:effectLst/>
                        </a:rPr>
                        <a:t>Lunar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>
                          <a:effectLst/>
                        </a:rPr>
                        <a:t>Zilnic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6204">
                <a:tc gridSpan="2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 dirty="0">
                          <a:effectLst/>
                        </a:rPr>
                        <a:t>vara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 dirty="0">
                          <a:effectLst/>
                        </a:rPr>
                        <a:t>iarna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>
                          <a:effectLst/>
                        </a:rPr>
                        <a:t>vara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 dirty="0">
                          <a:effectLst/>
                        </a:rPr>
                        <a:t>iarna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>
                          <a:effectLst/>
                        </a:rPr>
                        <a:t>vara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>
                          <a:effectLst/>
                        </a:rPr>
                        <a:t>iarna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817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 u="sng">
                          <a:effectLst/>
                        </a:rPr>
                        <a:t>1.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 dirty="0">
                          <a:effectLst/>
                        </a:rPr>
                        <a:t>Grupul punctelor de </a:t>
                      </a:r>
                      <a:r>
                        <a:rPr lang="ro-RO" sz="900" dirty="0" smtClean="0">
                          <a:effectLst/>
                        </a:rPr>
                        <a:t>intrare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r>
                        <a:rPr lang="ro-RO" sz="900" dirty="0" smtClean="0">
                          <a:effectLst/>
                        </a:rPr>
                        <a:t>în </a:t>
                      </a:r>
                      <a:r>
                        <a:rPr lang="ro-RO" sz="900" dirty="0">
                          <a:effectLst/>
                        </a:rPr>
                        <a:t>sistemul de transport al gazelor naturale din perimetrele de </a:t>
                      </a:r>
                      <a:r>
                        <a:rPr lang="ro-RO" sz="900" dirty="0" smtClean="0">
                          <a:effectLst/>
                        </a:rPr>
                        <a:t>producție, </a:t>
                      </a:r>
                      <a:r>
                        <a:rPr lang="ro-RO" sz="900" dirty="0">
                          <a:effectLst/>
                        </a:rPr>
                        <a:t>din terminalele GNL </a:t>
                      </a:r>
                      <a:r>
                        <a:rPr lang="ro-RO" sz="900" dirty="0" smtClean="0">
                          <a:effectLst/>
                        </a:rPr>
                        <a:t>și </a:t>
                      </a:r>
                      <a:r>
                        <a:rPr lang="ro-RO" sz="900" dirty="0">
                          <a:effectLst/>
                        </a:rPr>
                        <a:t>din </a:t>
                      </a:r>
                      <a:r>
                        <a:rPr lang="ro-RO" sz="900" dirty="0" smtClean="0">
                          <a:effectLst/>
                        </a:rPr>
                        <a:t>instalațiile </a:t>
                      </a:r>
                      <a:r>
                        <a:rPr lang="ro-RO" sz="900" dirty="0">
                          <a:effectLst/>
                        </a:rPr>
                        <a:t>de producere a biogazului sau a altor gaze care </a:t>
                      </a:r>
                      <a:r>
                        <a:rPr lang="ro-RO" sz="900" dirty="0" smtClean="0">
                          <a:effectLst/>
                        </a:rPr>
                        <a:t>îndeplinesc condițiile </a:t>
                      </a:r>
                      <a:r>
                        <a:rPr lang="ro-RO" sz="900" dirty="0">
                          <a:effectLst/>
                        </a:rPr>
                        <a:t>de calitate pentru a putea fi livrate/transportate </a:t>
                      </a:r>
                      <a:r>
                        <a:rPr lang="ro-RO" sz="900" dirty="0" smtClean="0">
                          <a:effectLst/>
                        </a:rPr>
                        <a:t>în/prin </a:t>
                      </a:r>
                      <a:r>
                        <a:rPr lang="ro-RO" sz="900" dirty="0">
                          <a:effectLst/>
                        </a:rPr>
                        <a:t>sistemul de transport al gazelor naturale, din interconectarea cu alte sisteme de transport al gazelor naturale </a:t>
                      </a:r>
                      <a:r>
                        <a:rPr lang="ro-RO" sz="900" dirty="0" smtClean="0">
                          <a:effectLst/>
                        </a:rPr>
                        <a:t>și </a:t>
                      </a:r>
                      <a:r>
                        <a:rPr lang="ro-RO" sz="900" dirty="0">
                          <a:effectLst/>
                        </a:rPr>
                        <a:t>din depozitele de </a:t>
                      </a:r>
                      <a:r>
                        <a:rPr lang="ro-RO" sz="900" dirty="0" smtClean="0">
                          <a:effectLst/>
                        </a:rPr>
                        <a:t>înmagazinare subterană </a:t>
                      </a:r>
                      <a:r>
                        <a:rPr lang="ro-RO" sz="900" dirty="0">
                          <a:effectLst/>
                        </a:rPr>
                        <a:t>a gazelor naturale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1,68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1,51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2,85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1,74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3,29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3,48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6,58</a:t>
                      </a:r>
                    </a:p>
                  </a:txBody>
                  <a:tcPr marL="100013" marR="4763" marT="4763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2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 u="sng">
                          <a:effectLst/>
                        </a:rPr>
                        <a:t>2.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 dirty="0">
                          <a:effectLst/>
                        </a:rPr>
                        <a:t>Grupul punctelor de </a:t>
                      </a:r>
                      <a:r>
                        <a:rPr lang="ro-RO" sz="900" dirty="0" smtClean="0">
                          <a:effectLst/>
                        </a:rPr>
                        <a:t>ieșire </a:t>
                      </a:r>
                      <a:r>
                        <a:rPr lang="ro-RO" sz="900" dirty="0">
                          <a:effectLst/>
                        </a:rPr>
                        <a:t>din sistemul de transport al gazelor naturale spre consumatorii </a:t>
                      </a:r>
                      <a:r>
                        <a:rPr lang="ro-RO" sz="900" dirty="0" smtClean="0">
                          <a:effectLst/>
                        </a:rPr>
                        <a:t>direcți, </a:t>
                      </a:r>
                      <a:r>
                        <a:rPr lang="ro-RO" sz="900" dirty="0">
                          <a:effectLst/>
                        </a:rPr>
                        <a:t>sisteme de </a:t>
                      </a:r>
                      <a:r>
                        <a:rPr lang="ro-RO" sz="900" dirty="0" smtClean="0">
                          <a:effectLst/>
                        </a:rPr>
                        <a:t>distribuție, </a:t>
                      </a:r>
                      <a:r>
                        <a:rPr lang="ro-RO" sz="900" dirty="0">
                          <a:effectLst/>
                        </a:rPr>
                        <a:t>depozitele de </a:t>
                      </a:r>
                      <a:r>
                        <a:rPr lang="ro-RO" sz="900" dirty="0" smtClean="0">
                          <a:effectLst/>
                        </a:rPr>
                        <a:t>înmagazinare subterană, </a:t>
                      </a:r>
                      <a:r>
                        <a:rPr lang="ro-RO" sz="900" dirty="0">
                          <a:effectLst/>
                        </a:rPr>
                        <a:t>conductele de alimentare din amonte </a:t>
                      </a:r>
                      <a:r>
                        <a:rPr lang="ro-RO" sz="900" dirty="0" err="1" smtClean="0">
                          <a:effectLst/>
                        </a:rPr>
                        <a:t>şi</a:t>
                      </a:r>
                      <a:r>
                        <a:rPr lang="ro-RO" sz="900" dirty="0" smtClean="0">
                          <a:effectLst/>
                        </a:rPr>
                        <a:t> </a:t>
                      </a:r>
                      <a:r>
                        <a:rPr lang="ro-RO" sz="900" dirty="0">
                          <a:effectLst/>
                        </a:rPr>
                        <a:t>din alte sisteme de transport interconectate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1,63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1,47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2,78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1,70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3,20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3,39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6,41</a:t>
                      </a:r>
                    </a:p>
                  </a:txBody>
                  <a:tcPr marL="100013" marR="4763" marT="4763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Nr.98/2018 pentru </a:t>
            </a:r>
            <a:r>
              <a:rPr lang="en-US" sz="1800" dirty="0" err="1"/>
              <a:t>perioada</a:t>
            </a:r>
            <a:r>
              <a:rPr lang="en-US" sz="1800" dirty="0"/>
              <a:t> oct.2018-sept.2019</a:t>
            </a:r>
            <a:endParaRPr lang="ro-RO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447800"/>
                <a:ext cx="8503920" cy="4953000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ro-RO" sz="1100" dirty="0" smtClean="0"/>
                  <a:t>Determinarea tarifelor pentru produsul de rezervare de capacitate s-a făcut în conformitate cu metodologia aprobată</a:t>
                </a:r>
                <a:r>
                  <a:rPr lang="en-US" sz="1100" dirty="0" smtClean="0"/>
                  <a:t> </a:t>
                </a:r>
                <a:r>
                  <a:rPr lang="en-US" sz="1100" dirty="0" err="1" smtClean="0"/>
                  <a:t>prin</a:t>
                </a:r>
                <a:r>
                  <a:rPr lang="en-US" sz="1100" dirty="0" smtClean="0"/>
                  <a:t> </a:t>
                </a:r>
                <a:r>
                  <a:rPr lang="en-US" sz="1100" dirty="0" err="1" smtClean="0"/>
                  <a:t>Ordinul</a:t>
                </a:r>
                <a:r>
                  <a:rPr lang="en-US" sz="1100" dirty="0" smtClean="0"/>
                  <a:t> ANRE Nr.32/2014 cu </a:t>
                </a:r>
                <a:r>
                  <a:rPr lang="en-US" sz="1100" dirty="0" err="1" smtClean="0"/>
                  <a:t>modificările</a:t>
                </a:r>
                <a:r>
                  <a:rPr lang="en-US" sz="1100" dirty="0" smtClean="0"/>
                  <a:t> </a:t>
                </a:r>
                <a:r>
                  <a:rPr lang="en-US" sz="1100" dirty="0" err="1" smtClean="0"/>
                  <a:t>şi</a:t>
                </a:r>
                <a:r>
                  <a:rPr lang="en-US" sz="1100" dirty="0" smtClean="0"/>
                  <a:t> </a:t>
                </a:r>
                <a:r>
                  <a:rPr lang="en-US" sz="1100" dirty="0" err="1" smtClean="0"/>
                  <a:t>completările</a:t>
                </a:r>
                <a:r>
                  <a:rPr lang="en-US" sz="1100" dirty="0" smtClean="0"/>
                  <a:t> </a:t>
                </a:r>
                <a:r>
                  <a:rPr lang="en-US" sz="1100" dirty="0" err="1" smtClean="0"/>
                  <a:t>ulterioare</a:t>
                </a:r>
                <a:r>
                  <a:rPr lang="en-US" sz="1100" dirty="0" smtClean="0"/>
                  <a:t>,</a:t>
                </a:r>
                <a:r>
                  <a:rPr lang="ro-RO" sz="1100" dirty="0" smtClean="0"/>
                  <a:t> pe baza următoare</a:t>
                </a:r>
                <a:r>
                  <a:rPr lang="en-US" sz="1100" dirty="0" err="1" smtClean="0"/>
                  <a:t>lor</a:t>
                </a:r>
                <a:r>
                  <a:rPr lang="ro-RO" sz="1100" dirty="0" smtClean="0"/>
                  <a:t> </a:t>
                </a:r>
                <a:r>
                  <a:rPr lang="ro-RO" sz="1100" dirty="0"/>
                  <a:t>formule</a:t>
                </a:r>
                <a:r>
                  <a:rPr lang="ro-RO" sz="1100" dirty="0" smtClean="0"/>
                  <a:t>:</a:t>
                </a:r>
                <a:endParaRPr lang="en-US" sz="1100" dirty="0" smtClean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1100" dirty="0" err="1" smtClean="0"/>
                  <a:t>Pentru</a:t>
                </a:r>
                <a:r>
                  <a:rPr lang="en-US" sz="1100" dirty="0" smtClean="0"/>
                  <a:t> </a:t>
                </a:r>
                <a:r>
                  <a:rPr lang="en-US" sz="1100" dirty="0" err="1" smtClean="0"/>
                  <a:t>produsele</a:t>
                </a:r>
                <a:r>
                  <a:rPr lang="en-US" sz="1100" dirty="0" smtClean="0"/>
                  <a:t> de </a:t>
                </a:r>
                <a:r>
                  <a:rPr lang="en-US" sz="1100" dirty="0" err="1" smtClean="0"/>
                  <a:t>rezervare</a:t>
                </a:r>
                <a:r>
                  <a:rPr lang="en-US" sz="1100" dirty="0" smtClean="0"/>
                  <a:t> de capacitate </a:t>
                </a:r>
                <a:r>
                  <a:rPr lang="en-US" sz="1100" dirty="0" err="1" smtClean="0"/>
                  <a:t>pe</a:t>
                </a:r>
                <a:r>
                  <a:rPr lang="en-US" sz="1100" dirty="0" smtClean="0"/>
                  <a:t> </a:t>
                </a:r>
                <a:r>
                  <a:rPr lang="en-US" sz="1100" dirty="0" err="1" smtClean="0"/>
                  <a:t>termen</a:t>
                </a:r>
                <a:r>
                  <a:rPr lang="en-US" sz="1100" dirty="0" smtClean="0"/>
                  <a:t> lung</a:t>
                </a:r>
                <a:endParaRPr lang="ro-RO" sz="11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1100" b="1" i="1" smtClean="0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1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1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1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𝒕𝒔</m:t>
                            </m:r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𝒏</m:t>
                            </m:r>
                          </m:sup>
                          <m:e>
                            <m:d>
                              <m:dPr>
                                <m:ctrlP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1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1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1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1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1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1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den>
                    </m:f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1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100" b="1" i="1" dirty="0">
                    <a:solidFill>
                      <a:srgbClr val="006699"/>
                    </a:solidFill>
                  </a:rPr>
                  <a:t>[lei/MWh/oră</a:t>
                </a:r>
                <a:r>
                  <a:rPr lang="ro-RO" sz="1100" b="1" i="1" dirty="0" smtClean="0">
                    <a:solidFill>
                      <a:srgbClr val="006699"/>
                    </a:solidFill>
                  </a:rPr>
                  <a:t>]</a:t>
                </a:r>
                <a:endParaRPr lang="en-US" sz="1100" b="1" dirty="0">
                  <a:solidFill>
                    <a:srgbClr val="006699"/>
                  </a:solidFill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 smtClean="0"/>
                  <a:t>unde</a:t>
                </a:r>
                <a:r>
                  <a:rPr lang="ro-RO" sz="1100" dirty="0"/>
                  <a:t>:</a:t>
                </a:r>
                <a:r>
                  <a:rPr lang="ro-RO" sz="1100" dirty="0">
                    <a:effectLst/>
                  </a:rPr>
                  <a:t> </a:t>
                </a:r>
                <a:r>
                  <a:rPr lang="ro-RO" sz="1100" dirty="0"/>
                  <a:t>TC(gr)tl - reprezintă tariful de transport pentru rezervarea de capacitate fermă pe termen lung pentru grupul punctelor de intrare/ieşire (</a:t>
                </a:r>
                <a:r>
                  <a:rPr lang="ro-RO" sz="1100" dirty="0" smtClean="0"/>
                  <a:t>gr);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 smtClean="0"/>
                  <a:t>CF(gr) - reprezintă valoarea corespunzătoare componentei fixe din venitul total</a:t>
                </a:r>
                <a:r>
                  <a:rPr lang="en-US" sz="1100" dirty="0" smtClean="0"/>
                  <a:t>,</a:t>
                </a:r>
                <a:r>
                  <a:rPr lang="ro-RO" sz="1100" dirty="0" smtClean="0"/>
                  <a:t> alocată grupului punctelor de intrare/ieşire (gr);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 smtClean="0"/>
                  <a:t>CRe(gr)</a:t>
                </a:r>
                <a:r>
                  <a:rPr lang="ro-RO" sz="1100" baseline="-25000" dirty="0" smtClean="0"/>
                  <a:t>tl</a:t>
                </a:r>
                <a:r>
                  <a:rPr lang="ro-RO" sz="1100" dirty="0"/>
                  <a:t>– reprezintă capacitatea estimată a fi rezervată pe termen lung în perioada pentru care se stabilesc tarifele de transport, pe grupul punctelor de intrare/ieşire (gr);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/>
                  <a:t>CRe(gr)</a:t>
                </a:r>
                <a:r>
                  <a:rPr lang="ro-RO" sz="1100" baseline="-25000" dirty="0"/>
                  <a:t>ts</a:t>
                </a:r>
                <a:r>
                  <a:rPr lang="ro-RO" sz="1100" dirty="0"/>
                  <a:t>– reprezintă capacitatea estimată a fi rezervată pe termen scurt în perioada pentru care se stabilesc tarifele de transport, pe grupul punctelor de intrare/ieşire (gr);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/>
                  <a:t>N</a:t>
                </a:r>
                <a:r>
                  <a:rPr lang="ro-RO" sz="1100" baseline="-25000" dirty="0"/>
                  <a:t>tl,ts</a:t>
                </a:r>
                <a:r>
                  <a:rPr lang="ro-RO" sz="1100" dirty="0"/>
                  <a:t> – numărul de ore aferent fiecărui tip de serviciu.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ro-RO" sz="1100" dirty="0"/>
                  <a:t>K(ts) - </a:t>
                </a:r>
                <a:r>
                  <a:rPr lang="ro-RO" sz="1100" dirty="0" smtClean="0"/>
                  <a:t>coeficientul </a:t>
                </a:r>
                <a:r>
                  <a:rPr lang="ro-RO" sz="1100" dirty="0"/>
                  <a:t>de multiplicare a tarifului de rezervare de capacitate aferent tipului de serviciu ferm pe termen scurt</a:t>
                </a:r>
                <a:r>
                  <a:rPr lang="ro-RO" sz="1100" dirty="0" smtClean="0"/>
                  <a:t>.</a:t>
                </a:r>
                <a:endParaRPr lang="en-US" sz="1100" dirty="0" smtClean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1100" dirty="0" err="1"/>
                  <a:t>Pentru</a:t>
                </a:r>
                <a:r>
                  <a:rPr lang="en-US" sz="1100" dirty="0"/>
                  <a:t> </a:t>
                </a:r>
                <a:r>
                  <a:rPr lang="en-US" sz="1100" dirty="0" err="1" smtClean="0"/>
                  <a:t>produsele</a:t>
                </a:r>
                <a:r>
                  <a:rPr lang="en-US" sz="1100" dirty="0" smtClean="0"/>
                  <a:t> de </a:t>
                </a:r>
                <a:r>
                  <a:rPr lang="en-US" sz="1100" dirty="0" err="1" smtClean="0"/>
                  <a:t>rezervare</a:t>
                </a:r>
                <a:r>
                  <a:rPr lang="en-US" sz="1100" dirty="0" smtClean="0"/>
                  <a:t> de capacitate </a:t>
                </a:r>
                <a:r>
                  <a:rPr lang="en-US" sz="1100" dirty="0" err="1"/>
                  <a:t>pe</a:t>
                </a:r>
                <a:r>
                  <a:rPr lang="en-US" sz="1100" dirty="0"/>
                  <a:t> </a:t>
                </a:r>
                <a:r>
                  <a:rPr lang="en-US" sz="1100" dirty="0" err="1"/>
                  <a:t>termen</a:t>
                </a:r>
                <a:r>
                  <a:rPr lang="en-US" sz="1100" dirty="0"/>
                  <a:t> </a:t>
                </a:r>
                <a:r>
                  <a:rPr lang="en-US" sz="1100" dirty="0" err="1" smtClean="0"/>
                  <a:t>scurt</a:t>
                </a:r>
                <a:endParaRPr lang="ro-RO" sz="1100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100" b="1" dirty="0" smtClean="0">
                    <a:solidFill>
                      <a:srgbClr val="006699"/>
                    </a:solidFill>
                  </a:rPr>
                  <a:t>TC(gr)</a:t>
                </a:r>
                <a:r>
                  <a:rPr lang="en-US" sz="1100" b="1" dirty="0" err="1" smtClean="0">
                    <a:solidFill>
                      <a:srgbClr val="006699"/>
                    </a:solidFill>
                  </a:rPr>
                  <a:t>ts</a:t>
                </a:r>
                <a:r>
                  <a:rPr lang="en-US" sz="1100" b="1" dirty="0" smtClean="0">
                    <a:solidFill>
                      <a:srgbClr val="006699"/>
                    </a:solidFill>
                  </a:rPr>
                  <a:t>=TC(gr)</a:t>
                </a:r>
                <a:r>
                  <a:rPr lang="en-US" sz="1100" b="1" dirty="0" err="1" smtClean="0">
                    <a:solidFill>
                      <a:srgbClr val="006699"/>
                    </a:solidFill>
                  </a:rPr>
                  <a:t>tl</a:t>
                </a:r>
                <a:r>
                  <a:rPr lang="en-US" sz="1100" b="1" dirty="0" smtClean="0">
                    <a:solidFill>
                      <a:srgbClr val="006699"/>
                    </a:solidFill>
                  </a:rPr>
                  <a:t> x K(</a:t>
                </a:r>
                <a:r>
                  <a:rPr lang="en-US" sz="1100" b="1" dirty="0" err="1" smtClean="0">
                    <a:solidFill>
                      <a:srgbClr val="006699"/>
                    </a:solidFill>
                  </a:rPr>
                  <a:t>ts</a:t>
                </a:r>
                <a:r>
                  <a:rPr lang="en-US" sz="1100" b="1" dirty="0" smtClean="0">
                    <a:solidFill>
                      <a:srgbClr val="006699"/>
                    </a:solidFill>
                  </a:rPr>
                  <a:t>) </a:t>
                </a:r>
                <a:r>
                  <a:rPr lang="ro-RO" sz="1100" b="1" i="1" dirty="0" smtClean="0">
                    <a:solidFill>
                      <a:srgbClr val="006699"/>
                    </a:solidFill>
                  </a:rPr>
                  <a:t>[lei/MWh/oră]</a:t>
                </a:r>
                <a:endParaRPr lang="ro-RO" sz="1100" b="1" dirty="0">
                  <a:solidFill>
                    <a:srgbClr val="006699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o-RO" sz="1100" dirty="0"/>
                  <a:t>unde:TC(gr(ts)) - reprezintă tariful de rezervare de capacitate pentru serviciul ferm pe termen scurt pentru grupul punctelor de intrare/ieşire (gr);</a:t>
                </a:r>
                <a:br>
                  <a:rPr lang="ro-RO" sz="1100" dirty="0"/>
                </a:br>
                <a:r>
                  <a:rPr lang="ro-RO" sz="1100" dirty="0"/>
                  <a:t>TC(gr(tl)) - reprezintă tariful de rezervare de capacitate pentru servicii ferme pe termen lung pentru grupul punctelor de intrare/ieşire (gr);</a:t>
                </a:r>
                <a:br>
                  <a:rPr lang="ro-RO" sz="1100" dirty="0"/>
                </a:br>
                <a:r>
                  <a:rPr lang="ro-RO" sz="1100" dirty="0"/>
                  <a:t>K(ts) - </a:t>
                </a:r>
                <a:r>
                  <a:rPr lang="ro-RO" sz="1100" dirty="0" smtClean="0"/>
                  <a:t>coeficientul </a:t>
                </a:r>
                <a:r>
                  <a:rPr lang="ro-RO" sz="1100" dirty="0"/>
                  <a:t>de multiplicare a tarifului de rezervare de capacitate aferent tipului de serviciu ferm pe termen scurt.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447800"/>
                <a:ext cx="8503920" cy="4953000"/>
              </a:xfrm>
              <a:blipFill rotWithShape="0">
                <a:blip r:embed="rId3"/>
                <a:stretch>
                  <a:fillRect t="-12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Nr.98/2018 pentru </a:t>
            </a:r>
            <a:r>
              <a:rPr lang="en-US" sz="1800" dirty="0" err="1"/>
              <a:t>perioada</a:t>
            </a:r>
            <a:r>
              <a:rPr lang="en-US" sz="1800" dirty="0"/>
              <a:t> oct.2018-sept.2019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5181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o-RO" sz="1700" i="1" u="sng" dirty="0"/>
              <a:t>Tarifele de transport volumetrice aprobate </a:t>
            </a:r>
            <a:r>
              <a:rPr lang="en-US" sz="1700" i="1" u="sng" dirty="0" err="1"/>
              <a:t>prin</a:t>
            </a:r>
            <a:r>
              <a:rPr lang="en-US" sz="1700" i="1" u="sng" dirty="0"/>
              <a:t> </a:t>
            </a:r>
            <a:r>
              <a:rPr lang="en-US" sz="1700" i="1" u="sng" dirty="0" err="1"/>
              <a:t>Ordinul</a:t>
            </a:r>
            <a:r>
              <a:rPr lang="en-US" sz="1700" i="1" u="sng" dirty="0"/>
              <a:t> ANRE </a:t>
            </a:r>
            <a:r>
              <a:rPr lang="en-US" sz="1700" i="1" u="sng" dirty="0" smtClean="0"/>
              <a:t>Nr.98/2018 </a:t>
            </a:r>
            <a:r>
              <a:rPr lang="en-US" sz="1700" i="1" u="sng" dirty="0" err="1" smtClean="0"/>
              <a:t>privind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aprobarea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venitului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reglementat</a:t>
            </a:r>
            <a:r>
              <a:rPr lang="en-US" sz="1700" i="1" u="sng" dirty="0" smtClean="0"/>
              <a:t>, a </a:t>
            </a:r>
            <a:r>
              <a:rPr lang="en-US" sz="1700" i="1" u="sng" dirty="0" err="1" smtClean="0"/>
              <a:t>venitului</a:t>
            </a:r>
            <a:r>
              <a:rPr lang="en-US" sz="1700" i="1" u="sng" dirty="0" smtClean="0"/>
              <a:t> total </a:t>
            </a:r>
            <a:r>
              <a:rPr lang="en-US" sz="1700" i="1" u="sng" dirty="0" err="1" smtClean="0"/>
              <a:t>şi</a:t>
            </a:r>
            <a:r>
              <a:rPr lang="en-US" sz="1700" i="1" u="sng" dirty="0" smtClean="0"/>
              <a:t> a </a:t>
            </a:r>
            <a:r>
              <a:rPr lang="en-US" sz="1700" i="1" u="sng" dirty="0" err="1" smtClean="0"/>
              <a:t>tarifelor</a:t>
            </a:r>
            <a:r>
              <a:rPr lang="en-US" sz="1700" i="1" u="sng" dirty="0" smtClean="0"/>
              <a:t> de transport pentru </a:t>
            </a:r>
            <a:r>
              <a:rPr lang="en-US" sz="1700" i="1" u="sng" dirty="0" err="1" smtClean="0"/>
              <a:t>activitatea</a:t>
            </a:r>
            <a:r>
              <a:rPr lang="en-US" sz="1700" i="1" u="sng" dirty="0" smtClean="0"/>
              <a:t> de transport al </a:t>
            </a:r>
            <a:r>
              <a:rPr lang="en-US" sz="1700" i="1" u="sng" dirty="0" err="1" smtClean="0"/>
              <a:t>gazelor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naturale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prin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Sistemul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naţional</a:t>
            </a:r>
            <a:r>
              <a:rPr lang="en-US" sz="1700" i="1" u="sng" dirty="0" smtClean="0"/>
              <a:t> de transport </a:t>
            </a:r>
            <a:r>
              <a:rPr lang="ro-RO" sz="1700" i="1" u="sng" dirty="0" smtClean="0"/>
              <a:t>pentru </a:t>
            </a:r>
            <a:r>
              <a:rPr lang="en-US" sz="1700" i="1" u="sng" dirty="0" err="1" smtClean="0"/>
              <a:t>perioada</a:t>
            </a:r>
            <a:r>
              <a:rPr lang="ro-RO" sz="1700" i="1" u="sng" dirty="0" smtClean="0"/>
              <a:t> </a:t>
            </a:r>
            <a:r>
              <a:rPr lang="ro-RO" sz="1700" i="1" u="sng" dirty="0" smtClean="0"/>
              <a:t>oct.201</a:t>
            </a:r>
            <a:r>
              <a:rPr lang="en-US" sz="1700" i="1" u="sng" dirty="0" smtClean="0"/>
              <a:t>8</a:t>
            </a:r>
            <a:r>
              <a:rPr lang="ro-RO" sz="1700" i="1" u="sng" dirty="0" smtClean="0"/>
              <a:t>-sept.201</a:t>
            </a:r>
            <a:r>
              <a:rPr lang="en-US" sz="1700" i="1" u="sng" smtClean="0"/>
              <a:t>9 </a:t>
            </a:r>
            <a:r>
              <a:rPr lang="en-US" sz="1700" i="1" u="sng" dirty="0" smtClean="0"/>
              <a:t>(</a:t>
            </a:r>
            <a:r>
              <a:rPr lang="en-US" sz="1700" i="1" u="sng" dirty="0" err="1" smtClean="0"/>
              <a:t>tarifele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conţin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şi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valoarea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impozitului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pe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monopol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prevăzut</a:t>
            </a:r>
            <a:r>
              <a:rPr lang="en-US" sz="1700" i="1" u="sng" dirty="0" smtClean="0"/>
              <a:t> de </a:t>
            </a:r>
            <a:r>
              <a:rPr lang="en-US" sz="1700" i="1" u="sng" dirty="0" err="1" smtClean="0"/>
              <a:t>Ordonanţa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Guvernului</a:t>
            </a:r>
            <a:r>
              <a:rPr lang="en-US" sz="1700" i="1" u="sng" dirty="0" smtClean="0"/>
              <a:t> nr.5/2013 cu </a:t>
            </a:r>
            <a:r>
              <a:rPr lang="en-US" sz="1700" i="1" u="sng" dirty="0" err="1" smtClean="0"/>
              <a:t>modificările</a:t>
            </a:r>
            <a:r>
              <a:rPr lang="en-US" sz="1700" i="1" u="sng" dirty="0" smtClean="0"/>
              <a:t> </a:t>
            </a:r>
            <a:r>
              <a:rPr lang="en-US" sz="1700" i="1" u="sng" dirty="0" err="1" smtClean="0"/>
              <a:t>ulterioare</a:t>
            </a:r>
            <a:r>
              <a:rPr lang="en-US" sz="1700" i="1" u="sng" dirty="0" smtClean="0"/>
              <a:t>) </a:t>
            </a:r>
          </a:p>
          <a:p>
            <a:endParaRPr lang="en-US" sz="1700" i="1" u="sng" dirty="0" smtClean="0"/>
          </a:p>
          <a:p>
            <a:endParaRPr lang="en-US" sz="1700" i="1" u="sng" dirty="0"/>
          </a:p>
          <a:p>
            <a:endParaRPr lang="en-US" sz="1700" i="1" u="sng" dirty="0" smtClean="0"/>
          </a:p>
          <a:p>
            <a:endParaRPr lang="en-US" sz="1700" i="1" u="sng" dirty="0"/>
          </a:p>
          <a:p>
            <a:endParaRPr lang="en-US" sz="1700" i="1" u="sng" dirty="0"/>
          </a:p>
          <a:p>
            <a:endParaRPr lang="en-US" sz="1700" i="1" u="sng" dirty="0" smtClean="0"/>
          </a:p>
          <a:p>
            <a:endParaRPr lang="en-US" sz="1400" i="1" u="sng" dirty="0"/>
          </a:p>
          <a:p>
            <a:endParaRPr lang="en-US" sz="1800" i="1" u="sng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 smtClean="0"/>
              <a:t>Determinarea </a:t>
            </a:r>
            <a:r>
              <a:rPr lang="ro-RO" sz="1700" dirty="0"/>
              <a:t>tarifului volumetric pentru cantitatea de gaze naturale transportată (exclusiv impozitul pe monopol) s-a făcut în conformitate cu metodologia aprobată pe baza următoarei formule: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dirty="0"/>
              <a:t>               </a:t>
            </a:r>
            <a:r>
              <a:rPr lang="en-US" sz="1700" dirty="0" smtClean="0"/>
              <a:t>      </a:t>
            </a:r>
            <a:r>
              <a:rPr lang="ro-RO" sz="1700" dirty="0" smtClean="0"/>
              <a:t> </a:t>
            </a:r>
            <a:r>
              <a:rPr lang="ro-RO" sz="1700" dirty="0"/>
              <a:t>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b="1" dirty="0"/>
              <a:t>TV(i)</a:t>
            </a:r>
            <a:r>
              <a:rPr lang="ro-RO" sz="17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dirty="0"/>
              <a:t> </a:t>
            </a:r>
            <a:r>
              <a:rPr lang="en-US" sz="1700" dirty="0" smtClean="0"/>
              <a:t>              </a:t>
            </a:r>
            <a:r>
              <a:rPr lang="ro-RO" sz="1700" dirty="0" smtClean="0"/>
              <a:t>    </a:t>
            </a:r>
            <a:r>
              <a:rPr lang="en-US" sz="1700" dirty="0" smtClean="0"/>
              <a:t>  </a:t>
            </a:r>
            <a:r>
              <a:rPr lang="ro-RO" sz="1700" dirty="0" smtClean="0"/>
              <a:t> </a:t>
            </a:r>
            <a:r>
              <a:rPr lang="ro-RO" sz="1700" dirty="0"/>
              <a:t>Qtr(i)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unde: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TV(i) – reprezintă tariful volumetric determinat pentru 1MWh transportat în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CV(i) – reprezintă componenta volumetrică a venitului total din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Qtr(i) – reprezintă cantitatea de gaze naturale estimată de titularul de licență a fi transportată în anul (i), exprimată în MWh.</a:t>
            </a:r>
          </a:p>
          <a:p>
            <a:pPr marL="0" indent="0">
              <a:buNone/>
            </a:pPr>
            <a:endParaRPr lang="ro-RO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161204"/>
              </p:ext>
            </p:extLst>
          </p:nvPr>
        </p:nvGraphicFramePr>
        <p:xfrm>
          <a:off x="429590" y="2450348"/>
          <a:ext cx="8382000" cy="82677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3436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83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Tarife volumetrice pentru activitatea de transport al gazelor naturale prin Sistemul </a:t>
                      </a:r>
                      <a:r>
                        <a:rPr lang="ro-RO" sz="1000" dirty="0" smtClean="0">
                          <a:effectLst/>
                        </a:rPr>
                        <a:t>național </a:t>
                      </a:r>
                      <a:r>
                        <a:rPr lang="ro-RO" sz="1000" dirty="0">
                          <a:effectLst/>
                        </a:rPr>
                        <a:t>de transport: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Tarif volumetric pentru cantitatea de gaze naturale </a:t>
                      </a:r>
                      <a:r>
                        <a:rPr lang="ro-RO" sz="1000" dirty="0" smtClean="0">
                          <a:effectLst/>
                        </a:rPr>
                        <a:t>transportată către </a:t>
                      </a:r>
                      <a:r>
                        <a:rPr lang="ro-RO" sz="1000" dirty="0">
                          <a:effectLst/>
                        </a:rPr>
                        <a:t>sistemele de </a:t>
                      </a:r>
                      <a:r>
                        <a:rPr lang="ro-RO" sz="1000" dirty="0" smtClean="0">
                          <a:effectLst/>
                        </a:rPr>
                        <a:t>distribuție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</a:t>
                      </a:r>
                      <a:r>
                        <a:rPr lang="ro-RO" sz="1000" dirty="0" smtClean="0">
                          <a:effectLst/>
                        </a:rPr>
                        <a:t>,</a:t>
                      </a:r>
                      <a:r>
                        <a:rPr lang="en-US" sz="1000" dirty="0" smtClean="0">
                          <a:effectLst/>
                        </a:rPr>
                        <a:t>97</a:t>
                      </a:r>
                      <a:r>
                        <a:rPr lang="ro-RO" sz="1000" dirty="0" smtClean="0">
                          <a:effectLst/>
                        </a:rPr>
                        <a:t> </a:t>
                      </a:r>
                      <a:r>
                        <a:rPr lang="ro-RO" sz="1000" dirty="0">
                          <a:effectLst/>
                        </a:rPr>
                        <a:t>lei/MWh transportat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Tarif volumetric pentru cantitatea de gaze naturale </a:t>
                      </a:r>
                      <a:r>
                        <a:rPr lang="ro-RO" sz="1000" dirty="0" smtClean="0">
                          <a:effectLst/>
                        </a:rPr>
                        <a:t>transportată </a:t>
                      </a:r>
                      <a:r>
                        <a:rPr lang="ro-RO" sz="1000" dirty="0">
                          <a:effectLst/>
                        </a:rPr>
                        <a:t>numai prin Sistemul </a:t>
                      </a:r>
                      <a:r>
                        <a:rPr lang="ro-RO" sz="1000" dirty="0" smtClean="0">
                          <a:effectLst/>
                        </a:rPr>
                        <a:t>național </a:t>
                      </a:r>
                      <a:r>
                        <a:rPr lang="ro-RO" sz="1000" dirty="0">
                          <a:effectLst/>
                        </a:rPr>
                        <a:t>de transport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2</a:t>
                      </a:r>
                      <a:r>
                        <a:rPr lang="ro-RO" sz="1000" dirty="0" smtClean="0">
                          <a:effectLst/>
                        </a:rPr>
                        <a:t>,</a:t>
                      </a:r>
                      <a:r>
                        <a:rPr lang="en-US" sz="1000" dirty="0" smtClean="0">
                          <a:effectLst/>
                        </a:rPr>
                        <a:t>72</a:t>
                      </a:r>
                      <a:r>
                        <a:rPr lang="ro-RO" sz="1000" dirty="0" smtClean="0">
                          <a:effectLst/>
                        </a:rPr>
                        <a:t> </a:t>
                      </a:r>
                      <a:r>
                        <a:rPr lang="ro-RO" sz="1000" dirty="0">
                          <a:effectLst/>
                        </a:rPr>
                        <a:t>lei/MWh transportat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14469</TotalTime>
  <Words>448</Words>
  <Application>Microsoft Office PowerPoint</Application>
  <PresentationFormat>On-screen Show (4:3)</PresentationFormat>
  <Paragraphs>71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Cambria Math</vt:lpstr>
      <vt:lpstr>Georgia</vt:lpstr>
      <vt:lpstr>Times New Roman</vt:lpstr>
      <vt:lpstr>Wingdings</vt:lpstr>
      <vt:lpstr>Wingdings 2</vt:lpstr>
      <vt:lpstr>Civic</vt:lpstr>
      <vt:lpstr>Informaţii privind tarifele de transport aprobate prin Ordinul ANRE Nr.98/2018 pentru perioada oct.2018-sept.2019</vt:lpstr>
      <vt:lpstr>Informaţii privind tarifele de transport aprobate prin Ordinul ANRE Nr.98/2018 pentru perioada oct.2018-sept.2019</vt:lpstr>
      <vt:lpstr>Informaţii privind tarifele de transport aprobate prin Ordinul ANRE Nr.98/2018 pentru perioada oct.2018-sept.2019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994</cp:revision>
  <cp:lastPrinted>2017-08-31T04:45:44Z</cp:lastPrinted>
  <dcterms:created xsi:type="dcterms:W3CDTF">2006-08-16T00:00:00Z</dcterms:created>
  <dcterms:modified xsi:type="dcterms:W3CDTF">2018-07-31T10:52:23Z</dcterms:modified>
</cp:coreProperties>
</file>