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showGuides="1">
      <p:cViewPr varScale="1">
        <p:scale>
          <a:sx n="63" d="100"/>
          <a:sy n="63" d="100"/>
        </p:scale>
        <p:origin x="58" y="132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3E449A-BE83-4619-A781-487E468E5300}" type="datetimeFigureOut">
              <a:rPr lang="en-US" smtClean="0"/>
              <a:t>02-Jul-25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D8850-A3C9-4E64-ADD4-D6813660F3E3}" type="slidenum">
              <a:rPr lang="en-US" smtClean="0"/>
              <a:t>‹#›</a:t>
            </a:fld>
            <a:endParaRPr lang="en-US"/>
          </a:p>
        </p:txBody>
      </p:sp>
    </p:spTree>
    <p:extLst>
      <p:ext uri="{BB962C8B-B14F-4D97-AF65-F5344CB8AC3E}">
        <p14:creationId xmlns:p14="http://schemas.microsoft.com/office/powerpoint/2010/main" val="82733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02720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02-Jul-25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127335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02-Jul-25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26326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02-Jul-25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110919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02-Jul-25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0378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02-Jul-25</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1532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02-Jul-25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46085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02-Jul-25</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69578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02-Jul-25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339269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02-Jul-25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9019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02-Jul-25</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318167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02-Jul-25</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2063262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02-Jul-25</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631771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7470648" cy="715297"/>
          </a:xfrm>
        </p:spPr>
        <p:txBody>
          <a:bodyPr>
            <a:normAutofit/>
          </a:bodyPr>
          <a:lstStyle/>
          <a:p>
            <a:r>
              <a:rPr lang="en-US" sz="2200" dirty="0"/>
              <a:t>I</a:t>
            </a:r>
            <a:r>
              <a:rPr lang="ro-RO" sz="2200" dirty="0" err="1"/>
              <a:t>nformații</a:t>
            </a:r>
            <a:r>
              <a:rPr lang="ro-RO" sz="2200" dirty="0"/>
              <a:t> referitoare la </a:t>
            </a:r>
            <a:r>
              <a:rPr lang="en-US" sz="2200" dirty="0" err="1"/>
              <a:t>utilizarea</a:t>
            </a:r>
            <a:r>
              <a:rPr lang="en-US" sz="2200" dirty="0"/>
              <a:t> </a:t>
            </a:r>
            <a:r>
              <a:rPr lang="en-US" sz="2200" dirty="0" err="1"/>
              <a:t>primei</a:t>
            </a:r>
            <a:r>
              <a:rPr lang="en-US" sz="2200" dirty="0"/>
              <a:t> de </a:t>
            </a:r>
            <a:r>
              <a:rPr lang="en-US" sz="2200" dirty="0" err="1"/>
              <a:t>licitatie</a:t>
            </a:r>
            <a:endParaRPr lang="ro-RO" sz="2200" dirty="0"/>
          </a:p>
        </p:txBody>
      </p:sp>
      <p:sp>
        <p:nvSpPr>
          <p:cNvPr id="4" name="Content Placeholder 3"/>
          <p:cNvSpPr>
            <a:spLocks noGrp="1"/>
          </p:cNvSpPr>
          <p:nvPr>
            <p:ph sz="quarter" idx="1"/>
          </p:nvPr>
        </p:nvSpPr>
        <p:spPr>
          <a:xfrm>
            <a:off x="1283109" y="1349478"/>
            <a:ext cx="9490588" cy="4697361"/>
          </a:xfrm>
        </p:spPr>
        <p:txBody>
          <a:bodyPr>
            <a:normAutofit fontScale="92500"/>
          </a:bodyPr>
          <a:lstStyle/>
          <a:p>
            <a:pPr algn="just"/>
            <a:endParaRPr lang="en-US" sz="1400" dirty="0"/>
          </a:p>
          <a:p>
            <a:pPr marL="0" indent="0" algn="just">
              <a:lnSpc>
                <a:spcPct val="150000"/>
              </a:lnSpc>
              <a:buNone/>
            </a:pPr>
            <a:r>
              <a:rPr lang="ro-RO" sz="1800" dirty="0"/>
              <a:t>In conformitate cu Metodologia aprobată prin Ordinul Președintelui ANRE Nr.</a:t>
            </a:r>
            <a:r>
              <a:rPr lang="en-US" sz="1800" dirty="0"/>
              <a:t>7</a:t>
            </a:r>
            <a:r>
              <a:rPr lang="ro-RO" sz="1800" dirty="0"/>
              <a:t>/20</a:t>
            </a:r>
            <a:r>
              <a:rPr lang="en-US" sz="1800" dirty="0"/>
              <a:t>25</a:t>
            </a:r>
            <a:r>
              <a:rPr lang="ro-RO" sz="1800" dirty="0"/>
              <a:t>, </a:t>
            </a:r>
            <a:r>
              <a:rPr lang="en-US" sz="1800" dirty="0"/>
              <a:t>“</a:t>
            </a:r>
            <a:r>
              <a:rPr lang="en-US" sz="1800" dirty="0" err="1"/>
              <a:t>Tariful</a:t>
            </a:r>
            <a:r>
              <a:rPr lang="en-US" sz="1800" dirty="0"/>
              <a:t> </a:t>
            </a:r>
            <a:r>
              <a:rPr lang="ro-RO" sz="1800" dirty="0"/>
              <a:t>care se plătește</a:t>
            </a:r>
            <a:r>
              <a:rPr lang="en-US" sz="1800" dirty="0"/>
              <a:t> pentru </a:t>
            </a:r>
            <a:r>
              <a:rPr lang="en-US" sz="1800" dirty="0" err="1"/>
              <a:t>serviciile</a:t>
            </a:r>
            <a:r>
              <a:rPr lang="en-US" sz="1800" dirty="0"/>
              <a:t> de transport </a:t>
            </a:r>
            <a:r>
              <a:rPr lang="en-US" sz="1800" dirty="0" err="1"/>
              <a:t>adjudecate</a:t>
            </a:r>
            <a:r>
              <a:rPr lang="en-US" sz="1800" dirty="0"/>
              <a:t> </a:t>
            </a:r>
            <a:r>
              <a:rPr lang="en-US" sz="1800" dirty="0" err="1"/>
              <a:t>în</a:t>
            </a:r>
            <a:r>
              <a:rPr lang="en-US" sz="1800" dirty="0"/>
              <a:t> </a:t>
            </a:r>
            <a:r>
              <a:rPr lang="en-US" sz="1800" dirty="0" err="1"/>
              <a:t>urma</a:t>
            </a:r>
            <a:r>
              <a:rPr lang="en-US" sz="1800" dirty="0"/>
              <a:t> </a:t>
            </a:r>
            <a:r>
              <a:rPr lang="en-US" sz="1800" dirty="0" err="1"/>
              <a:t>unei</a:t>
            </a:r>
            <a:r>
              <a:rPr lang="en-US" sz="1800" dirty="0"/>
              <a:t> </a:t>
            </a:r>
            <a:r>
              <a:rPr lang="en-US" sz="1800" dirty="0" err="1"/>
              <a:t>licitaţii</a:t>
            </a:r>
            <a:r>
              <a:rPr lang="en-US" sz="1800" dirty="0"/>
              <a:t> </a:t>
            </a:r>
            <a:r>
              <a:rPr lang="en-US" sz="1800" dirty="0" err="1"/>
              <a:t>privind</a:t>
            </a:r>
            <a:r>
              <a:rPr lang="en-US" sz="1800" dirty="0"/>
              <a:t> </a:t>
            </a:r>
            <a:r>
              <a:rPr lang="en-US" sz="1800" dirty="0" err="1"/>
              <a:t>rezervarea</a:t>
            </a:r>
            <a:r>
              <a:rPr lang="en-US" sz="1800" dirty="0"/>
              <a:t> de capacitate </a:t>
            </a:r>
            <a:r>
              <a:rPr lang="en-US" sz="1800" dirty="0" err="1"/>
              <a:t>va</a:t>
            </a:r>
            <a:r>
              <a:rPr lang="en-US" sz="1800" dirty="0"/>
              <a:t> fi </a:t>
            </a:r>
            <a:r>
              <a:rPr lang="en-US" sz="1800" dirty="0" err="1"/>
              <a:t>tariful</a:t>
            </a:r>
            <a:r>
              <a:rPr lang="en-US" sz="1800" dirty="0"/>
              <a:t> de </a:t>
            </a:r>
            <a:r>
              <a:rPr lang="en-US" sz="1800" dirty="0" err="1"/>
              <a:t>rezervare</a:t>
            </a:r>
            <a:r>
              <a:rPr lang="en-US" sz="1800" dirty="0"/>
              <a:t> de capacitate </a:t>
            </a:r>
            <a:r>
              <a:rPr lang="en-US" sz="1800" dirty="0" err="1"/>
              <a:t>fermă</a:t>
            </a:r>
            <a:r>
              <a:rPr lang="en-US" sz="1800" dirty="0"/>
              <a:t>/</a:t>
            </a:r>
            <a:r>
              <a:rPr lang="en-US" sz="1800" dirty="0" err="1"/>
              <a:t>întreruptibilă</a:t>
            </a:r>
            <a:r>
              <a:rPr lang="en-US" sz="1800" dirty="0"/>
              <a:t>, </a:t>
            </a:r>
            <a:r>
              <a:rPr lang="en-US" sz="1800" dirty="0" err="1"/>
              <a:t>în</a:t>
            </a:r>
            <a:r>
              <a:rPr lang="en-US" sz="1800" dirty="0"/>
              <a:t> </a:t>
            </a:r>
            <a:r>
              <a:rPr lang="en-US" sz="1800" dirty="0" err="1"/>
              <a:t>vigoare</a:t>
            </a:r>
            <a:r>
              <a:rPr lang="en-US" sz="1800" dirty="0"/>
              <a:t> la </a:t>
            </a:r>
            <a:r>
              <a:rPr lang="en-US" sz="1800" dirty="0" err="1"/>
              <a:t>momentul</a:t>
            </a:r>
            <a:r>
              <a:rPr lang="en-US" sz="1800" dirty="0"/>
              <a:t> </a:t>
            </a:r>
            <a:r>
              <a:rPr lang="en-US" sz="1800" dirty="0" err="1"/>
              <a:t>în</a:t>
            </a:r>
            <a:r>
              <a:rPr lang="en-US" sz="1800" dirty="0"/>
              <a:t> care </a:t>
            </a:r>
            <a:r>
              <a:rPr lang="en-US" sz="1800" dirty="0" err="1"/>
              <a:t>poate</a:t>
            </a:r>
            <a:r>
              <a:rPr lang="en-US" sz="1800" dirty="0"/>
              <a:t> fi </a:t>
            </a:r>
            <a:r>
              <a:rPr lang="en-US" sz="1800" dirty="0" err="1"/>
              <a:t>utilizată</a:t>
            </a:r>
            <a:r>
              <a:rPr lang="en-US" sz="1800" dirty="0"/>
              <a:t> </a:t>
            </a:r>
            <a:r>
              <a:rPr lang="en-US" sz="1800" dirty="0" err="1"/>
              <a:t>capacitatea</a:t>
            </a:r>
            <a:r>
              <a:rPr lang="en-US" sz="1800" dirty="0"/>
              <a:t> </a:t>
            </a:r>
            <a:r>
              <a:rPr lang="en-US" sz="1800" dirty="0" err="1"/>
              <a:t>rezervată</a:t>
            </a:r>
            <a:r>
              <a:rPr lang="en-US" sz="1800" dirty="0"/>
              <a:t>, la care se </a:t>
            </a:r>
            <a:r>
              <a:rPr lang="en-US" sz="1800" dirty="0" err="1"/>
              <a:t>adaugă</a:t>
            </a:r>
            <a:r>
              <a:rPr lang="en-US" sz="1800" dirty="0"/>
              <a:t> prima de </a:t>
            </a:r>
            <a:r>
              <a:rPr lang="en-US" sz="1800" dirty="0" err="1"/>
              <a:t>licitaţie</a:t>
            </a:r>
            <a:r>
              <a:rPr lang="en-US" sz="1800" dirty="0"/>
              <a:t>”, </a:t>
            </a:r>
            <a:r>
              <a:rPr lang="en-US" sz="1800" dirty="0" err="1"/>
              <a:t>iar</a:t>
            </a:r>
            <a:r>
              <a:rPr lang="en-US" sz="1800" dirty="0"/>
              <a:t> “</a:t>
            </a:r>
            <a:r>
              <a:rPr lang="en-US" sz="1800" dirty="0" err="1"/>
              <a:t>Veniturile</a:t>
            </a:r>
            <a:r>
              <a:rPr lang="en-US" sz="1800" dirty="0"/>
              <a:t> </a:t>
            </a:r>
            <a:r>
              <a:rPr lang="en-US" sz="1800" dirty="0" err="1"/>
              <a:t>obţinute</a:t>
            </a:r>
            <a:r>
              <a:rPr lang="en-US" sz="1800" dirty="0"/>
              <a:t> din </a:t>
            </a:r>
            <a:r>
              <a:rPr lang="en-US" sz="1800" dirty="0" err="1"/>
              <a:t>aplicarea</a:t>
            </a:r>
            <a:r>
              <a:rPr lang="en-US" sz="1800" dirty="0"/>
              <a:t> </a:t>
            </a:r>
            <a:r>
              <a:rPr lang="en-US" sz="1800" dirty="0" err="1"/>
              <a:t>tarifului</a:t>
            </a:r>
            <a:r>
              <a:rPr lang="en-US" sz="1800" dirty="0"/>
              <a:t> final </a:t>
            </a:r>
            <a:r>
              <a:rPr lang="en-US" sz="1800" dirty="0" err="1"/>
              <a:t>rezultat</a:t>
            </a:r>
            <a:r>
              <a:rPr lang="en-US" sz="1800" dirty="0"/>
              <a:t> </a:t>
            </a:r>
            <a:r>
              <a:rPr lang="en-US" sz="1800" dirty="0" err="1"/>
              <a:t>în</a:t>
            </a:r>
            <a:r>
              <a:rPr lang="en-US" sz="1800" dirty="0"/>
              <a:t> </a:t>
            </a:r>
            <a:r>
              <a:rPr lang="en-US" sz="1800" dirty="0" err="1"/>
              <a:t>urma</a:t>
            </a:r>
            <a:r>
              <a:rPr lang="en-US" sz="1800" dirty="0"/>
              <a:t> </a:t>
            </a:r>
            <a:r>
              <a:rPr lang="en-US" sz="1800" dirty="0" err="1"/>
              <a:t>licitaţiei</a:t>
            </a:r>
            <a:r>
              <a:rPr lang="en-US" sz="1800" dirty="0"/>
              <a:t>, care </a:t>
            </a:r>
            <a:r>
              <a:rPr lang="ro-RO" sz="1800" dirty="0"/>
              <a:t>se plătește </a:t>
            </a:r>
            <a:r>
              <a:rPr lang="en-US" sz="1800" dirty="0"/>
              <a:t>pentru </a:t>
            </a:r>
            <a:r>
              <a:rPr lang="en-US" sz="1800" dirty="0" err="1"/>
              <a:t>capacitatea</a:t>
            </a:r>
            <a:r>
              <a:rPr lang="en-US" sz="1800" dirty="0"/>
              <a:t> </a:t>
            </a:r>
            <a:r>
              <a:rPr lang="en-US" sz="1800" dirty="0" err="1"/>
              <a:t>fermă</a:t>
            </a:r>
            <a:r>
              <a:rPr lang="en-US" sz="1800" dirty="0"/>
              <a:t>/</a:t>
            </a:r>
            <a:r>
              <a:rPr lang="en-US" sz="1800" dirty="0" err="1"/>
              <a:t>întreruptibilă</a:t>
            </a:r>
            <a:r>
              <a:rPr lang="en-US" sz="1800" dirty="0"/>
              <a:t> </a:t>
            </a:r>
            <a:r>
              <a:rPr lang="en-US" sz="1800" dirty="0" err="1"/>
              <a:t>rezervată</a:t>
            </a:r>
            <a:r>
              <a:rPr lang="en-US" sz="1800" dirty="0"/>
              <a:t>, </a:t>
            </a:r>
            <a:r>
              <a:rPr lang="en-US" sz="1800" dirty="0" err="1"/>
              <a:t>reprezintă</a:t>
            </a:r>
            <a:r>
              <a:rPr lang="en-US" sz="1800" dirty="0"/>
              <a:t> </a:t>
            </a:r>
            <a:r>
              <a:rPr lang="en-US" sz="1800" dirty="0" err="1"/>
              <a:t>venituri</a:t>
            </a:r>
            <a:r>
              <a:rPr lang="en-US" sz="1800" dirty="0"/>
              <a:t> ale </a:t>
            </a:r>
            <a:r>
              <a:rPr lang="en-US" sz="1800" dirty="0" err="1"/>
              <a:t>activităţii</a:t>
            </a:r>
            <a:r>
              <a:rPr lang="en-US" sz="1800" dirty="0"/>
              <a:t> de transport al </a:t>
            </a:r>
            <a:r>
              <a:rPr lang="en-US" sz="1800" dirty="0" err="1"/>
              <a:t>gazelor</a:t>
            </a:r>
            <a:r>
              <a:rPr lang="en-US" sz="1800" dirty="0"/>
              <a:t> </a:t>
            </a:r>
            <a:r>
              <a:rPr lang="en-US" sz="1800" dirty="0" err="1"/>
              <a:t>naturale</a:t>
            </a:r>
            <a:r>
              <a:rPr lang="en-US" sz="1800" dirty="0"/>
              <a:t>.”</a:t>
            </a:r>
            <a:r>
              <a:rPr lang="ro-RO" sz="1800" dirty="0"/>
              <a:t> Astfel, prima obținută în urma licitațiilor pentru produsele de rezervare de capacitate va fi atribuită contului de regularizare prin componenta de corecție a venitului total si va fi utilizată în ajustarea venitului total al anului gazier următor. În concluzie, veniturile obținute din prima de licitație pentru produsele de rezervare de capacitate în cadrul unui an gazier, vor fi cedate în beneficiul utilizatorilor de rețea în următorul an gazier.</a:t>
            </a:r>
          </a:p>
          <a:p>
            <a:pPr marL="0" indent="0" algn="just">
              <a:lnSpc>
                <a:spcPct val="150000"/>
              </a:lnSpc>
              <a:buNone/>
            </a:pPr>
            <a:endParaRPr lang="ro-RO" sz="1800"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25815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179</Words>
  <Application>Microsoft Office PowerPoint</Application>
  <PresentationFormat>Widescreen</PresentationFormat>
  <Paragraphs>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Georgia</vt:lpstr>
      <vt:lpstr>Wingdings</vt:lpstr>
      <vt:lpstr>Wingdings 2</vt:lpstr>
      <vt:lpstr>Civic</vt:lpstr>
      <vt:lpstr>Informații referitoare la utilizarea primei de licitatie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Informații referitoare la reconcilierea contului de regularizare</dc:title>
  <dc:creator>Marius Adrian Ionita</dc:creator>
  <cp:lastModifiedBy>Marius Adrian Ionita</cp:lastModifiedBy>
  <cp:revision>5</cp:revision>
  <dcterms:created xsi:type="dcterms:W3CDTF">2018-07-31T10:41:24Z</dcterms:created>
  <dcterms:modified xsi:type="dcterms:W3CDTF">2025-07-02T07:27:27Z</dcterms:modified>
</cp:coreProperties>
</file>