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showGuides="1">
      <p:cViewPr varScale="1">
        <p:scale>
          <a:sx n="65" d="100"/>
          <a:sy n="65" d="100"/>
        </p:scale>
        <p:origin x="726" y="39"/>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3E449A-BE83-4619-A781-487E468E5300}" type="datetimeFigureOut">
              <a:rPr lang="en-US" smtClean="0"/>
              <a:t>7/31/2018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AD8850-A3C9-4E64-ADD4-D6813660F3E3}" type="slidenum">
              <a:rPr lang="en-US" smtClean="0"/>
              <a:t>‹#›</a:t>
            </a:fld>
            <a:endParaRPr lang="en-US"/>
          </a:p>
        </p:txBody>
      </p:sp>
    </p:spTree>
    <p:extLst>
      <p:ext uri="{BB962C8B-B14F-4D97-AF65-F5344CB8AC3E}">
        <p14:creationId xmlns:p14="http://schemas.microsoft.com/office/powerpoint/2010/main" val="8273309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dirty="0"/>
          </a:p>
        </p:txBody>
      </p:sp>
      <p:sp>
        <p:nvSpPr>
          <p:cNvPr id="4" name="Slide Number Placeholder 3"/>
          <p:cNvSpPr>
            <a:spLocks noGrp="1"/>
          </p:cNvSpPr>
          <p:nvPr>
            <p:ph type="sldNum" sz="quarter" idx="10"/>
          </p:nvPr>
        </p:nvSpPr>
        <p:spPr/>
        <p:txBody>
          <a:bodyPr/>
          <a:lstStyle/>
          <a:p>
            <a:fld id="{E3DC28A0-8B66-4DC7-B5E1-34B8301819FE}"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1027204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ubtitl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A348A40-9BB5-47E2-A42C-ECC6F70C8BE1}" type="datetime1">
              <a:rPr lang="en-US" smtClean="0"/>
              <a:pPr/>
              <a:t>7/31/2018</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Ova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4" name="Ova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9" name="Slide Number Placeholder 28"/>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Title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1273358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8ED029-5226-444C-81BE-0ACA76FADA4E}" type="datetime1">
              <a:rPr lang="en-US" smtClean="0"/>
              <a:pPr/>
              <a:t>7/31/2018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1263260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Straight Connector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Ova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9221216" y="3009903"/>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3" name="Vertical Text Placeholder 2"/>
          <p:cNvSpPr>
            <a:spLocks noGrp="1"/>
          </p:cNvSpPr>
          <p:nvPr>
            <p:ph type="body" orient="vert" idx="1"/>
          </p:nvPr>
        </p:nvSpPr>
        <p:spPr>
          <a:xfrm>
            <a:off x="406400" y="304800"/>
            <a:ext cx="87376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48864B-4047-44FA-BB3F-77E8F5986E07}" type="datetime1">
              <a:rPr lang="en-US" smtClean="0"/>
              <a:pPr/>
              <a:t>7/31/2018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9855200" y="304803"/>
            <a:ext cx="1930400" cy="5851525"/>
          </a:xfrm>
        </p:spPr>
        <p:txBody>
          <a:bodyPr vert="eaVert"/>
          <a:lstStyle/>
          <a:p>
            <a:r>
              <a:rPr kumimoji="0" lang="en-US" smtClean="0"/>
              <a:t>Click to edit Master title style</a:t>
            </a:r>
            <a:endParaRPr kumimoji="0" lang="en-US"/>
          </a:p>
        </p:txBody>
      </p:sp>
    </p:spTree>
    <p:extLst>
      <p:ext uri="{BB962C8B-B14F-4D97-AF65-F5344CB8AC3E}">
        <p14:creationId xmlns:p14="http://schemas.microsoft.com/office/powerpoint/2010/main" val="1109195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793A5A5-6D3E-4B27-958E-7C2341A4BEA0}" type="datetime1">
              <a:rPr lang="en-US" smtClean="0"/>
              <a:pPr/>
              <a:t>7/31/2018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5815584" y="1026374"/>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Content Placeholder 7"/>
          <p:cNvSpPr>
            <a:spLocks noGrp="1"/>
          </p:cNvSpPr>
          <p:nvPr>
            <p:ph sz="quarter" idx="1"/>
          </p:nvPr>
        </p:nvSpPr>
        <p:spPr>
          <a:xfrm>
            <a:off x="402336" y="1527048"/>
            <a:ext cx="1133856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03786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1824569" y="2743202"/>
            <a:ext cx="8640233"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3EB9FF78-2FDC-4EE5-8FB5-CB5311265E0D}" type="datetime1">
              <a:rPr lang="en-US" smtClean="0"/>
              <a:pPr/>
              <a:t>7/31/2018</a:t>
            </a:fld>
            <a:endParaRPr lang="en-US" dirty="0"/>
          </a:p>
        </p:txBody>
      </p:sp>
      <p:sp>
        <p:nvSpPr>
          <p:cNvPr id="8" name="Straight Connector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Ova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215324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02336" y="228600"/>
            <a:ext cx="113792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7721600" y="6409944"/>
            <a:ext cx="4059936" cy="365760"/>
          </a:xfrm>
        </p:spPr>
        <p:txBody>
          <a:bodyPr/>
          <a:lstStyle/>
          <a:p>
            <a:fld id="{7607CF45-8A00-4FF7-A7BE-80F7E50264E9}" type="datetime1">
              <a:rPr lang="en-US" smtClean="0"/>
              <a:pPr/>
              <a:t>7/31/2018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Straight Connector 7"/>
          <p:cNvSpPr>
            <a:spLocks noChangeShapeType="1"/>
          </p:cNvSpPr>
          <p:nvPr/>
        </p:nvSpPr>
        <p:spPr bwMode="auto">
          <a:xfrm flipV="1">
            <a:off x="6084109" y="1575654"/>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Content Placeholder 9"/>
          <p:cNvSpPr>
            <a:spLocks noGrp="1"/>
          </p:cNvSpPr>
          <p:nvPr>
            <p:ph sz="half" idx="1"/>
          </p:nvPr>
        </p:nvSpPr>
        <p:spPr>
          <a:xfrm>
            <a:off x="402336" y="1371600"/>
            <a:ext cx="53848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6400800" y="1371600"/>
            <a:ext cx="53848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460854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1" name="Rectangle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2" name="Rectangle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Rectangle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402338" y="1524001"/>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388442"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FA6690F-97DD-4A68-82B6-92C26B30ABC5}" type="datetime1">
              <a:rPr lang="en-US" smtClean="0"/>
              <a:pPr/>
              <a:t>7/31/2018</a:t>
            </a:fld>
            <a:endParaRPr lang="en-US" dirty="0"/>
          </a:p>
        </p:txBody>
      </p:sp>
      <p:sp>
        <p:nvSpPr>
          <p:cNvPr id="8" name="Footer Placeholder 7"/>
          <p:cNvSpPr>
            <a:spLocks noGrp="1"/>
          </p:cNvSpPr>
          <p:nvPr>
            <p:ph type="ftr" sz="quarter" idx="11"/>
          </p:nvPr>
        </p:nvSpPr>
        <p:spPr>
          <a:xfrm>
            <a:off x="406400" y="6409944"/>
            <a:ext cx="4775200" cy="365760"/>
          </a:xfrm>
        </p:spPr>
        <p:txBody>
          <a:bodyPr/>
          <a:lstStyle/>
          <a:p>
            <a:endParaRPr lang="en-US" dirty="0"/>
          </a:p>
        </p:txBody>
      </p:sp>
      <p:sp>
        <p:nvSpPr>
          <p:cNvPr id="15" name="Straight Connector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4" name="Content Placeholder 23"/>
          <p:cNvSpPr>
            <a:spLocks noGrp="1"/>
          </p:cNvSpPr>
          <p:nvPr>
            <p:ph sz="quarter" idx="2"/>
          </p:nvPr>
        </p:nvSpPr>
        <p:spPr>
          <a:xfrm>
            <a:off x="402336" y="2471384"/>
            <a:ext cx="5388864"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6400800" y="2471383"/>
            <a:ext cx="53848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7" name="Ova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9" name="Slide Number Placeholder 8"/>
          <p:cNvSpPr>
            <a:spLocks noGrp="1"/>
          </p:cNvSpPr>
          <p:nvPr>
            <p:ph type="sldNum" sz="quarter" idx="12"/>
          </p:nvPr>
        </p:nvSpPr>
        <p:spPr>
          <a:xfrm>
            <a:off x="5791200" y="1042418"/>
            <a:ext cx="609600" cy="441325"/>
          </a:xfrm>
        </p:spPr>
        <p:txBody>
          <a:bodyPr/>
          <a:lstStyle>
            <a:lvl1pPr algn="ctr">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extLst>
      <p:ext uri="{BB962C8B-B14F-4D97-AF65-F5344CB8AC3E}">
        <p14:creationId xmlns:p14="http://schemas.microsoft.com/office/powerpoint/2010/main" val="3695788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BF7EF11-735F-4ACC-9151-C3984C16448A}" type="datetime1">
              <a:rPr lang="en-US" smtClean="0"/>
              <a:pPr/>
              <a:t>7/31/2018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5791200" y="1036022"/>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3392699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Rectangle 4"/>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 name="Date Placeholder 1"/>
          <p:cNvSpPr>
            <a:spLocks noGrp="1"/>
          </p:cNvSpPr>
          <p:nvPr>
            <p:ph type="dt" sz="half" idx="10"/>
          </p:nvPr>
        </p:nvSpPr>
        <p:spPr/>
        <p:txBody>
          <a:bodyPr/>
          <a:lstStyle/>
          <a:p>
            <a:fld id="{B477495E-D411-46C7-85C8-DB4F8349F469}" type="datetime1">
              <a:rPr lang="en-US" smtClean="0"/>
              <a:pPr/>
              <a:t>7/31/2018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5689600" y="6324600"/>
            <a:ext cx="812800" cy="441324"/>
          </a:xfrm>
        </p:spPr>
        <p:txBody>
          <a:bodyPr/>
          <a:lstStyle>
            <a:lvl1pPr>
              <a:defRPr>
                <a:solidFill>
                  <a:srgbClr val="FFFFFF"/>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690193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Rectangle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 name="Title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08000" y="1981202"/>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traight Connector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Content Placeholder 19"/>
          <p:cNvSpPr>
            <a:spLocks noGrp="1"/>
          </p:cNvSpPr>
          <p:nvPr>
            <p:ph sz="quarter" idx="1"/>
          </p:nvPr>
        </p:nvSpPr>
        <p:spPr>
          <a:xfrm>
            <a:off x="4165600" y="685800"/>
            <a:ext cx="75184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1" name="Rectangle 20"/>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p:txBody>
          <a:bodyPr/>
          <a:lstStyle/>
          <a:p>
            <a:fld id="{046EB1EE-35B2-4DC7-A243-62265AB103C8}" type="datetime1">
              <a:rPr lang="en-US" smtClean="0"/>
              <a:pPr/>
              <a:t>7/31/2018</a:t>
            </a:fld>
            <a:endParaRPr lang="en-US" dirty="0"/>
          </a:p>
        </p:txBody>
      </p:sp>
      <p:sp>
        <p:nvSpPr>
          <p:cNvPr id="6" name="Footer Placeholder 5"/>
          <p:cNvSpPr>
            <a:spLocks noGrp="1"/>
          </p:cNvSpPr>
          <p:nvPr>
            <p:ph type="ftr" sz="quarter" idx="11"/>
          </p:nvPr>
        </p:nvSpPr>
        <p:spPr>
          <a:xfrm>
            <a:off x="402336" y="6410848"/>
            <a:ext cx="4511040" cy="365760"/>
          </a:xfrm>
        </p:spPr>
        <p:txBody>
          <a:bodyPr/>
          <a:lstStyle/>
          <a:p>
            <a:endParaRPr lang="en-US" dirty="0"/>
          </a:p>
        </p:txBody>
      </p:sp>
    </p:spTree>
    <p:extLst>
      <p:ext uri="{BB962C8B-B14F-4D97-AF65-F5344CB8AC3E}">
        <p14:creationId xmlns:p14="http://schemas.microsoft.com/office/powerpoint/2010/main" val="3181676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Rectangle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Ova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00500" y="609600"/>
            <a:ext cx="7823200" cy="42672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a:xfrm>
            <a:off x="7717536" y="6404984"/>
            <a:ext cx="4059936" cy="365760"/>
          </a:xfrm>
        </p:spPr>
        <p:txBody>
          <a:bodyPr/>
          <a:lstStyle/>
          <a:p>
            <a:fld id="{EA70D8B6-9A15-4A12-B1CC-20CEDD1D6C7B}" type="datetime1">
              <a:rPr lang="en-US" smtClean="0"/>
              <a:pPr/>
              <a:t>7/31/2018</a:t>
            </a:fld>
            <a:endParaRPr lang="en-US" dirty="0"/>
          </a:p>
        </p:txBody>
      </p:sp>
      <p:sp>
        <p:nvSpPr>
          <p:cNvPr id="6" name="Footer Placeholder 5"/>
          <p:cNvSpPr>
            <a:spLocks noGrp="1"/>
          </p:cNvSpPr>
          <p:nvPr>
            <p:ph type="ftr" sz="quarter" idx="11"/>
          </p:nvPr>
        </p:nvSpPr>
        <p:spPr>
          <a:xfrm>
            <a:off x="402336" y="6410848"/>
            <a:ext cx="4779264" cy="365760"/>
          </a:xfrm>
        </p:spPr>
        <p:txBody>
          <a:bodyPr/>
          <a:lstStyle/>
          <a:p>
            <a:endParaRPr lang="en-US" dirty="0"/>
          </a:p>
        </p:txBody>
      </p:sp>
    </p:spTree>
    <p:extLst>
      <p:ext uri="{BB962C8B-B14F-4D97-AF65-F5344CB8AC3E}">
        <p14:creationId xmlns:p14="http://schemas.microsoft.com/office/powerpoint/2010/main" val="2063262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2"/>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Date Placeholder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0CDA8CEF-D296-433A-BBDF-4CEAAF87FB58}" type="datetime1">
              <a:rPr lang="en-US" smtClean="0"/>
              <a:pPr/>
              <a:t>7/31/2018</a:t>
            </a:fld>
            <a:endParaRPr lang="en-US" dirty="0"/>
          </a:p>
        </p:txBody>
      </p:sp>
      <p:sp>
        <p:nvSpPr>
          <p:cNvPr id="3" name="Footer Placeholder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Straight Connector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3" name="Slide Number Placeholder 22"/>
          <p:cNvSpPr>
            <a:spLocks noGrp="1"/>
          </p:cNvSpPr>
          <p:nvPr>
            <p:ph type="sldNum" sz="quarter" idx="4"/>
          </p:nvPr>
        </p:nvSpPr>
        <p:spPr>
          <a:xfrm>
            <a:off x="5791200" y="1040176"/>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2" name="Title Placeholder 21"/>
          <p:cNvSpPr>
            <a:spLocks noGrp="1"/>
          </p:cNvSpPr>
          <p:nvPr>
            <p:ph type="title"/>
          </p:nvPr>
        </p:nvSpPr>
        <p:spPr>
          <a:xfrm>
            <a:off x="402336" y="228600"/>
            <a:ext cx="113792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extLst>
      <p:ext uri="{BB962C8B-B14F-4D97-AF65-F5344CB8AC3E}">
        <p14:creationId xmlns:p14="http://schemas.microsoft.com/office/powerpoint/2010/main" val="16317718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5752" y="228600"/>
            <a:ext cx="7470648" cy="715297"/>
          </a:xfrm>
        </p:spPr>
        <p:txBody>
          <a:bodyPr>
            <a:normAutofit/>
          </a:bodyPr>
          <a:lstStyle/>
          <a:p>
            <a:r>
              <a:rPr lang="en-US" sz="2200" dirty="0" smtClean="0"/>
              <a:t>I</a:t>
            </a:r>
            <a:r>
              <a:rPr lang="ro-RO" sz="2200" dirty="0" err="1" smtClean="0"/>
              <a:t>nformații</a:t>
            </a:r>
            <a:r>
              <a:rPr lang="ro-RO" sz="2200" dirty="0" smtClean="0"/>
              <a:t> </a:t>
            </a:r>
            <a:r>
              <a:rPr lang="ro-RO" sz="2200" dirty="0"/>
              <a:t>referitoare la </a:t>
            </a:r>
            <a:r>
              <a:rPr lang="en-US" sz="2200" dirty="0" err="1" smtClean="0"/>
              <a:t>utilizarea</a:t>
            </a:r>
            <a:r>
              <a:rPr lang="en-US" sz="2200" dirty="0" smtClean="0"/>
              <a:t> </a:t>
            </a:r>
            <a:r>
              <a:rPr lang="en-US" sz="2200" dirty="0" err="1" smtClean="0"/>
              <a:t>primei</a:t>
            </a:r>
            <a:r>
              <a:rPr lang="en-US" sz="2200" dirty="0" smtClean="0"/>
              <a:t> de </a:t>
            </a:r>
            <a:r>
              <a:rPr lang="en-US" sz="2200" dirty="0" err="1" smtClean="0"/>
              <a:t>licitatie</a:t>
            </a:r>
            <a:endParaRPr lang="ro-RO" sz="2200" dirty="0"/>
          </a:p>
        </p:txBody>
      </p:sp>
      <p:sp>
        <p:nvSpPr>
          <p:cNvPr id="4" name="Content Placeholder 3"/>
          <p:cNvSpPr>
            <a:spLocks noGrp="1"/>
          </p:cNvSpPr>
          <p:nvPr>
            <p:ph sz="quarter" idx="1"/>
          </p:nvPr>
        </p:nvSpPr>
        <p:spPr>
          <a:xfrm>
            <a:off x="1283109" y="1349478"/>
            <a:ext cx="9490588" cy="4697361"/>
          </a:xfrm>
        </p:spPr>
        <p:txBody>
          <a:bodyPr>
            <a:normAutofit fontScale="92500"/>
          </a:bodyPr>
          <a:lstStyle/>
          <a:p>
            <a:pPr algn="just"/>
            <a:endParaRPr lang="en-US" sz="1400" dirty="0"/>
          </a:p>
          <a:p>
            <a:pPr marL="0" indent="0" algn="just">
              <a:lnSpc>
                <a:spcPct val="150000"/>
              </a:lnSpc>
              <a:buNone/>
            </a:pPr>
            <a:r>
              <a:rPr lang="ro-RO" sz="1800" dirty="0" smtClean="0"/>
              <a:t>In </a:t>
            </a:r>
            <a:r>
              <a:rPr lang="ro-RO" sz="1800" dirty="0"/>
              <a:t>conformitate cu Metodologia aprobată prin Ordinul Președintelui ANRE Nr.32/2012, </a:t>
            </a:r>
            <a:r>
              <a:rPr lang="en-US" sz="1800" dirty="0"/>
              <a:t>“</a:t>
            </a:r>
            <a:r>
              <a:rPr lang="en-US" sz="1800" dirty="0" err="1"/>
              <a:t>Tariful</a:t>
            </a:r>
            <a:r>
              <a:rPr lang="en-US" sz="1800" dirty="0"/>
              <a:t> </a:t>
            </a:r>
            <a:r>
              <a:rPr lang="en-US" sz="1800" dirty="0" err="1"/>
              <a:t>plătibil</a:t>
            </a:r>
            <a:r>
              <a:rPr lang="en-US" sz="1800" dirty="0"/>
              <a:t> pentru </a:t>
            </a:r>
            <a:r>
              <a:rPr lang="en-US" sz="1800" dirty="0" err="1"/>
              <a:t>serviciile</a:t>
            </a:r>
            <a:r>
              <a:rPr lang="en-US" sz="1800" dirty="0"/>
              <a:t> de transport </a:t>
            </a:r>
            <a:r>
              <a:rPr lang="en-US" sz="1800" dirty="0" err="1"/>
              <a:t>adjudecate</a:t>
            </a:r>
            <a:r>
              <a:rPr lang="en-US" sz="1800" dirty="0"/>
              <a:t> </a:t>
            </a:r>
            <a:r>
              <a:rPr lang="en-US" sz="1800" dirty="0" err="1"/>
              <a:t>în</a:t>
            </a:r>
            <a:r>
              <a:rPr lang="en-US" sz="1800" dirty="0"/>
              <a:t> </a:t>
            </a:r>
            <a:r>
              <a:rPr lang="en-US" sz="1800" dirty="0" err="1"/>
              <a:t>urma</a:t>
            </a:r>
            <a:r>
              <a:rPr lang="en-US" sz="1800" dirty="0"/>
              <a:t> </a:t>
            </a:r>
            <a:r>
              <a:rPr lang="en-US" sz="1800" dirty="0" err="1"/>
              <a:t>unei</a:t>
            </a:r>
            <a:r>
              <a:rPr lang="en-US" sz="1800" dirty="0"/>
              <a:t> </a:t>
            </a:r>
            <a:r>
              <a:rPr lang="en-US" sz="1800" dirty="0" err="1"/>
              <a:t>licitaţii</a:t>
            </a:r>
            <a:r>
              <a:rPr lang="en-US" sz="1800" dirty="0"/>
              <a:t> </a:t>
            </a:r>
            <a:r>
              <a:rPr lang="en-US" sz="1800" dirty="0" err="1"/>
              <a:t>privind</a:t>
            </a:r>
            <a:r>
              <a:rPr lang="en-US" sz="1800" dirty="0"/>
              <a:t> </a:t>
            </a:r>
            <a:r>
              <a:rPr lang="en-US" sz="1800" dirty="0" err="1"/>
              <a:t>rezervarea</a:t>
            </a:r>
            <a:r>
              <a:rPr lang="en-US" sz="1800" dirty="0"/>
              <a:t> de capacitate </a:t>
            </a:r>
            <a:r>
              <a:rPr lang="en-US" sz="1800" dirty="0" err="1"/>
              <a:t>va</a:t>
            </a:r>
            <a:r>
              <a:rPr lang="en-US" sz="1800" dirty="0"/>
              <a:t> fi </a:t>
            </a:r>
            <a:r>
              <a:rPr lang="en-US" sz="1800" dirty="0" err="1"/>
              <a:t>tariful</a:t>
            </a:r>
            <a:r>
              <a:rPr lang="en-US" sz="1800" dirty="0"/>
              <a:t> de </a:t>
            </a:r>
            <a:r>
              <a:rPr lang="en-US" sz="1800" dirty="0" err="1"/>
              <a:t>rezervare</a:t>
            </a:r>
            <a:r>
              <a:rPr lang="en-US" sz="1800" dirty="0"/>
              <a:t> de capacitate </a:t>
            </a:r>
            <a:r>
              <a:rPr lang="en-US" sz="1800" dirty="0" err="1"/>
              <a:t>fermă</a:t>
            </a:r>
            <a:r>
              <a:rPr lang="en-US" sz="1800" dirty="0"/>
              <a:t>/</a:t>
            </a:r>
            <a:r>
              <a:rPr lang="en-US" sz="1800" dirty="0" err="1"/>
              <a:t>întreruptibilă</a:t>
            </a:r>
            <a:r>
              <a:rPr lang="en-US" sz="1800" dirty="0"/>
              <a:t>, </a:t>
            </a:r>
            <a:r>
              <a:rPr lang="en-US" sz="1800" dirty="0" err="1"/>
              <a:t>în</a:t>
            </a:r>
            <a:r>
              <a:rPr lang="en-US" sz="1800" dirty="0"/>
              <a:t> </a:t>
            </a:r>
            <a:r>
              <a:rPr lang="en-US" sz="1800" dirty="0" err="1"/>
              <a:t>vigoare</a:t>
            </a:r>
            <a:r>
              <a:rPr lang="en-US" sz="1800" dirty="0"/>
              <a:t> la </a:t>
            </a:r>
            <a:r>
              <a:rPr lang="en-US" sz="1800" dirty="0" err="1"/>
              <a:t>momentul</a:t>
            </a:r>
            <a:r>
              <a:rPr lang="en-US" sz="1800" dirty="0"/>
              <a:t> </a:t>
            </a:r>
            <a:r>
              <a:rPr lang="en-US" sz="1800" dirty="0" err="1"/>
              <a:t>în</a:t>
            </a:r>
            <a:r>
              <a:rPr lang="en-US" sz="1800" dirty="0"/>
              <a:t> care </a:t>
            </a:r>
            <a:r>
              <a:rPr lang="en-US" sz="1800" dirty="0" err="1"/>
              <a:t>poate</a:t>
            </a:r>
            <a:r>
              <a:rPr lang="en-US" sz="1800" dirty="0"/>
              <a:t> fi </a:t>
            </a:r>
            <a:r>
              <a:rPr lang="en-US" sz="1800" dirty="0" err="1"/>
              <a:t>utilizată</a:t>
            </a:r>
            <a:r>
              <a:rPr lang="en-US" sz="1800" dirty="0"/>
              <a:t> </a:t>
            </a:r>
            <a:r>
              <a:rPr lang="en-US" sz="1800" dirty="0" err="1"/>
              <a:t>capacitatea</a:t>
            </a:r>
            <a:r>
              <a:rPr lang="en-US" sz="1800" dirty="0"/>
              <a:t> </a:t>
            </a:r>
            <a:r>
              <a:rPr lang="en-US" sz="1800" dirty="0" err="1"/>
              <a:t>rezervată</a:t>
            </a:r>
            <a:r>
              <a:rPr lang="en-US" sz="1800" dirty="0"/>
              <a:t>, la care se </a:t>
            </a:r>
            <a:r>
              <a:rPr lang="en-US" sz="1800" dirty="0" err="1"/>
              <a:t>adaugă</a:t>
            </a:r>
            <a:r>
              <a:rPr lang="en-US" sz="1800" dirty="0"/>
              <a:t> prima de </a:t>
            </a:r>
            <a:r>
              <a:rPr lang="en-US" sz="1800" dirty="0" err="1"/>
              <a:t>licitaţie</a:t>
            </a:r>
            <a:r>
              <a:rPr lang="en-US" sz="1800" dirty="0"/>
              <a:t>”, </a:t>
            </a:r>
            <a:r>
              <a:rPr lang="en-US" sz="1800" dirty="0" err="1"/>
              <a:t>iar</a:t>
            </a:r>
            <a:r>
              <a:rPr lang="en-US" sz="1800" dirty="0"/>
              <a:t> “</a:t>
            </a:r>
            <a:r>
              <a:rPr lang="en-US" sz="1800" dirty="0" err="1"/>
              <a:t>Veniturile</a:t>
            </a:r>
            <a:r>
              <a:rPr lang="en-US" sz="1800" dirty="0"/>
              <a:t> </a:t>
            </a:r>
            <a:r>
              <a:rPr lang="en-US" sz="1800" dirty="0" err="1"/>
              <a:t>obţinute</a:t>
            </a:r>
            <a:r>
              <a:rPr lang="en-US" sz="1800" dirty="0"/>
              <a:t> din </a:t>
            </a:r>
            <a:r>
              <a:rPr lang="en-US" sz="1800" dirty="0" err="1"/>
              <a:t>aplicarea</a:t>
            </a:r>
            <a:r>
              <a:rPr lang="en-US" sz="1800" dirty="0"/>
              <a:t> </a:t>
            </a:r>
            <a:r>
              <a:rPr lang="en-US" sz="1800" dirty="0" err="1"/>
              <a:t>tarifului</a:t>
            </a:r>
            <a:r>
              <a:rPr lang="en-US" sz="1800" dirty="0"/>
              <a:t> final </a:t>
            </a:r>
            <a:r>
              <a:rPr lang="en-US" sz="1800" dirty="0" err="1"/>
              <a:t>rezultat</a:t>
            </a:r>
            <a:r>
              <a:rPr lang="en-US" sz="1800" dirty="0"/>
              <a:t> </a:t>
            </a:r>
            <a:r>
              <a:rPr lang="en-US" sz="1800" dirty="0" err="1"/>
              <a:t>în</a:t>
            </a:r>
            <a:r>
              <a:rPr lang="en-US" sz="1800" dirty="0"/>
              <a:t> </a:t>
            </a:r>
            <a:r>
              <a:rPr lang="en-US" sz="1800" dirty="0" err="1"/>
              <a:t>urma</a:t>
            </a:r>
            <a:r>
              <a:rPr lang="en-US" sz="1800" dirty="0"/>
              <a:t> </a:t>
            </a:r>
            <a:r>
              <a:rPr lang="en-US" sz="1800" dirty="0" err="1"/>
              <a:t>licitaţiei</a:t>
            </a:r>
            <a:r>
              <a:rPr lang="en-US" sz="1800" dirty="0"/>
              <a:t>, care </a:t>
            </a:r>
            <a:r>
              <a:rPr lang="en-US" sz="1800" dirty="0" err="1"/>
              <a:t>va</a:t>
            </a:r>
            <a:r>
              <a:rPr lang="en-US" sz="1800" dirty="0"/>
              <a:t> fi </a:t>
            </a:r>
            <a:r>
              <a:rPr lang="en-US" sz="1800" dirty="0" err="1"/>
              <a:t>plătit</a:t>
            </a:r>
            <a:r>
              <a:rPr lang="en-US" sz="1800" dirty="0"/>
              <a:t> pentru </a:t>
            </a:r>
            <a:r>
              <a:rPr lang="en-US" sz="1800" dirty="0" err="1"/>
              <a:t>capacitatea</a:t>
            </a:r>
            <a:r>
              <a:rPr lang="en-US" sz="1800" dirty="0"/>
              <a:t> </a:t>
            </a:r>
            <a:r>
              <a:rPr lang="en-US" sz="1800" dirty="0" err="1"/>
              <a:t>fermă</a:t>
            </a:r>
            <a:r>
              <a:rPr lang="en-US" sz="1800" dirty="0"/>
              <a:t>/</a:t>
            </a:r>
            <a:r>
              <a:rPr lang="en-US" sz="1800" dirty="0" err="1"/>
              <a:t>întreruptibilă</a:t>
            </a:r>
            <a:r>
              <a:rPr lang="en-US" sz="1800" dirty="0"/>
              <a:t> </a:t>
            </a:r>
            <a:r>
              <a:rPr lang="en-US" sz="1800" dirty="0" err="1"/>
              <a:t>rezervată</a:t>
            </a:r>
            <a:r>
              <a:rPr lang="en-US" sz="1800" dirty="0"/>
              <a:t>, </a:t>
            </a:r>
            <a:r>
              <a:rPr lang="en-US" sz="1800" dirty="0" err="1"/>
              <a:t>reprezintă</a:t>
            </a:r>
            <a:r>
              <a:rPr lang="en-US" sz="1800" dirty="0"/>
              <a:t> </a:t>
            </a:r>
            <a:r>
              <a:rPr lang="en-US" sz="1800" dirty="0" err="1"/>
              <a:t>venituri</a:t>
            </a:r>
            <a:r>
              <a:rPr lang="en-US" sz="1800" dirty="0"/>
              <a:t> ale </a:t>
            </a:r>
            <a:r>
              <a:rPr lang="en-US" sz="1800" dirty="0" err="1"/>
              <a:t>activităţii</a:t>
            </a:r>
            <a:r>
              <a:rPr lang="en-US" sz="1800" dirty="0"/>
              <a:t> de transport al </a:t>
            </a:r>
            <a:r>
              <a:rPr lang="en-US" sz="1800" dirty="0" err="1"/>
              <a:t>gazelor</a:t>
            </a:r>
            <a:r>
              <a:rPr lang="en-US" sz="1800" dirty="0"/>
              <a:t> </a:t>
            </a:r>
            <a:r>
              <a:rPr lang="en-US" sz="1800" dirty="0" err="1"/>
              <a:t>naturale</a:t>
            </a:r>
            <a:r>
              <a:rPr lang="en-US" sz="1800" dirty="0"/>
              <a:t>.”</a:t>
            </a:r>
            <a:r>
              <a:rPr lang="ro-RO" sz="1800" dirty="0"/>
              <a:t> Astfel, prima obținută în urma licitațiilor pentru produsele de rezervare de capacitate va fi atribuită contului de regularizare prin componenta de corecție a venitului total si va fi utilizată în ajustarea venitului total al anului gazier următor. În concluzie, veniturile obținute din prima de licitație pentru produsele de rezervare de capacitate în cadrul unui an gazier, vor fi cedate în beneficiul utilizatorilor de rețea în următorul an gazier.</a:t>
            </a:r>
          </a:p>
          <a:p>
            <a:pPr marL="0" indent="0" algn="just">
              <a:lnSpc>
                <a:spcPct val="150000"/>
              </a:lnSpc>
              <a:buNone/>
            </a:pPr>
            <a:endParaRPr lang="ro-RO" sz="1800" dirty="0"/>
          </a:p>
        </p:txBody>
      </p:sp>
      <p:pic>
        <p:nvPicPr>
          <p:cNvPr id="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20201" y="228601"/>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258157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3">
      <a:dk1>
        <a:sysClr val="windowText" lastClr="000000"/>
      </a:dk1>
      <a:lt1>
        <a:sysClr val="window" lastClr="FFFFFF"/>
      </a:lt1>
      <a:dk2>
        <a:srgbClr val="646B86"/>
      </a:dk2>
      <a:lt2>
        <a:srgbClr val="F2F2F2"/>
      </a:lt2>
      <a:accent1>
        <a:srgbClr val="D16349"/>
      </a:accent1>
      <a:accent2>
        <a:srgbClr val="CCB400"/>
      </a:accent2>
      <a:accent3>
        <a:srgbClr val="00516B"/>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170</Words>
  <Application>Microsoft Office PowerPoint</Application>
  <PresentationFormat>Widescreen</PresentationFormat>
  <Paragraphs>4</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Calibri</vt:lpstr>
      <vt:lpstr>Georgia</vt:lpstr>
      <vt:lpstr>Wingdings</vt:lpstr>
      <vt:lpstr>Wingdings 2</vt:lpstr>
      <vt:lpstr>Civic</vt:lpstr>
      <vt:lpstr>Informații referitoare la utilizarea primei de licitatie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Informații referitoare la reconcilierea contului de regularizare</dc:title>
  <dc:creator>Marius Adrian Ionita</dc:creator>
  <cp:lastModifiedBy>Marius Adrian Ionita</cp:lastModifiedBy>
  <cp:revision>3</cp:revision>
  <dcterms:created xsi:type="dcterms:W3CDTF">2018-07-31T10:41:24Z</dcterms:created>
  <dcterms:modified xsi:type="dcterms:W3CDTF">2018-07-31T10:43:30Z</dcterms:modified>
</cp:coreProperties>
</file>