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447" y="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2B766D-1FC2-4CD8-80A6-BF938C7C87DC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D71AF-B618-4C1E-8DFB-02670237E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38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027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0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4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0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4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81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8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995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9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09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CC739-AE72-44D7-BB46-940D4EA9C20D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23B54-ED66-4D0F-9AF9-2B92988FD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0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6629400" cy="758952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Informaţii</a:t>
            </a:r>
            <a:r>
              <a:rPr lang="en-US" sz="2000" dirty="0" smtClean="0"/>
              <a:t> </a:t>
            </a:r>
            <a:r>
              <a:rPr lang="en-US" sz="2000" dirty="0" err="1"/>
              <a:t>privind</a:t>
            </a:r>
            <a:r>
              <a:rPr lang="en-US" sz="2000" dirty="0"/>
              <a:t> </a:t>
            </a:r>
            <a:r>
              <a:rPr lang="en-US" sz="2000" dirty="0" err="1"/>
              <a:t>tarifele</a:t>
            </a:r>
            <a:r>
              <a:rPr lang="en-US" sz="2000" dirty="0"/>
              <a:t> de transport </a:t>
            </a:r>
            <a:r>
              <a:rPr lang="en-US" sz="2000" dirty="0" err="1"/>
              <a:t>aprobate</a:t>
            </a:r>
            <a:r>
              <a:rPr lang="en-US" sz="2000" dirty="0"/>
              <a:t> </a:t>
            </a:r>
            <a:r>
              <a:rPr lang="en-US" sz="2000" dirty="0" err="1"/>
              <a:t>prin</a:t>
            </a:r>
            <a:r>
              <a:rPr lang="en-US" sz="2000" dirty="0"/>
              <a:t> </a:t>
            </a:r>
            <a:r>
              <a:rPr lang="en-US" sz="2000" dirty="0" err="1"/>
              <a:t>Ordinul</a:t>
            </a:r>
            <a:r>
              <a:rPr lang="en-US" sz="2000" dirty="0"/>
              <a:t> ANRE </a:t>
            </a:r>
            <a:r>
              <a:rPr lang="en-US" sz="2000" dirty="0" err="1" smtClean="0"/>
              <a:t>Nr</a:t>
            </a:r>
            <a:r>
              <a:rPr lang="en-US" sz="2000" dirty="0" smtClean="0"/>
              <a:t>.</a:t>
            </a:r>
            <a:r>
              <a:rPr lang="ro-RO" sz="2000" dirty="0" smtClean="0"/>
              <a:t>99</a:t>
            </a:r>
            <a:r>
              <a:rPr lang="en-US" sz="2000" dirty="0" smtClean="0"/>
              <a:t>/201</a:t>
            </a:r>
            <a:r>
              <a:rPr lang="ro-RO" sz="2000" dirty="0" smtClean="0"/>
              <a:t>8</a:t>
            </a:r>
            <a:r>
              <a:rPr lang="en-US" sz="2000" dirty="0" smtClean="0"/>
              <a:t> </a:t>
            </a:r>
            <a:r>
              <a:rPr lang="en-US" sz="2000" dirty="0"/>
              <a:t>pentru </a:t>
            </a:r>
            <a:r>
              <a:rPr lang="en-US" sz="2000" dirty="0" err="1"/>
              <a:t>perioada</a:t>
            </a:r>
            <a:r>
              <a:rPr lang="en-US" sz="2000" dirty="0"/>
              <a:t> </a:t>
            </a:r>
            <a:r>
              <a:rPr lang="en-US" sz="2000" dirty="0" smtClean="0"/>
              <a:t>oct.2018-sept.2019</a:t>
            </a:r>
            <a:endParaRPr lang="ro-RO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o-RO" sz="2000" i="1" u="sng" dirty="0"/>
              <a:t>Tarifele de transport pentru produsele de rezervare de capacitate aprobate pentru </a:t>
            </a:r>
            <a:r>
              <a:rPr lang="en-US" sz="2000" i="1" u="sng" dirty="0" err="1"/>
              <a:t>perioada</a:t>
            </a:r>
            <a:r>
              <a:rPr lang="ro-RO" sz="2000" i="1" u="sng" dirty="0"/>
              <a:t> </a:t>
            </a:r>
            <a:r>
              <a:rPr lang="ro-RO" sz="2000" i="1" u="sng" dirty="0" smtClean="0"/>
              <a:t>oct.2018-sept.2019</a:t>
            </a:r>
            <a:r>
              <a:rPr lang="ro-RO" sz="2000" i="1" u="sng" dirty="0"/>
              <a:t> </a:t>
            </a:r>
            <a:r>
              <a:rPr lang="en-US" sz="2000" i="1" u="sng" dirty="0" err="1"/>
              <a:t>exprimate</a:t>
            </a:r>
            <a:r>
              <a:rPr lang="en-US" sz="2000" i="1" u="sng" dirty="0"/>
              <a:t> </a:t>
            </a:r>
            <a:r>
              <a:rPr lang="en-US" sz="2000" i="1" u="sng" dirty="0" err="1"/>
              <a:t>în</a:t>
            </a:r>
            <a:r>
              <a:rPr lang="en-US" sz="2000" i="1" u="sng" dirty="0"/>
              <a:t> lei/MWh/or</a:t>
            </a:r>
            <a:r>
              <a:rPr lang="vi-VN" sz="2000" i="1" u="sng" dirty="0"/>
              <a:t>ă</a:t>
            </a:r>
            <a:endParaRPr lang="ro-RO" sz="2000" i="1" u="sng" dirty="0"/>
          </a:p>
          <a:p>
            <a:pPr marL="0" indent="0">
              <a:buNone/>
            </a:pPr>
            <a:endParaRPr lang="ro-RO" dirty="0"/>
          </a:p>
          <a:p>
            <a:endParaRPr lang="ro-RO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349931"/>
              </p:ext>
            </p:extLst>
          </p:nvPr>
        </p:nvGraphicFramePr>
        <p:xfrm>
          <a:off x="1847088" y="2895601"/>
          <a:ext cx="8592313" cy="2228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9713"/>
                <a:gridCol w="914400"/>
                <a:gridCol w="762000"/>
                <a:gridCol w="838200"/>
                <a:gridCol w="762000"/>
                <a:gridCol w="762000"/>
                <a:gridCol w="828460"/>
                <a:gridCol w="695540"/>
              </a:tblGrid>
              <a:tr h="224589">
                <a:tc row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Punct</a:t>
                      </a:r>
                      <a:r>
                        <a:rPr lang="en-US" sz="1100" u="none" strike="noStrike" dirty="0">
                          <a:effectLst/>
                        </a:rPr>
                        <a:t>/</a:t>
                      </a:r>
                      <a:r>
                        <a:rPr lang="en-US" sz="1100" u="none" strike="noStrike" dirty="0" err="1">
                          <a:effectLst/>
                        </a:rPr>
                        <a:t>Grup</a:t>
                      </a:r>
                      <a:r>
                        <a:rPr lang="en-US" sz="1100" u="none" strike="noStrike" dirty="0">
                          <a:effectLst/>
                        </a:rPr>
                        <a:t> de </a:t>
                      </a:r>
                      <a:r>
                        <a:rPr lang="en-US" sz="1100" u="none" strike="noStrike" dirty="0" err="1">
                          <a:effectLst/>
                        </a:rPr>
                        <a:t>puncte</a:t>
                      </a:r>
                      <a:r>
                        <a:rPr lang="en-US" sz="1100" u="none" strike="noStrike" dirty="0">
                          <a:effectLst/>
                        </a:rPr>
                        <a:t> de </a:t>
                      </a:r>
                      <a:r>
                        <a:rPr lang="en-US" sz="1100" u="none" strike="noStrike" dirty="0" err="1">
                          <a:effectLst/>
                        </a:rPr>
                        <a:t>intrare</a:t>
                      </a:r>
                      <a:r>
                        <a:rPr lang="en-US" sz="1100" u="none" strike="noStrike" dirty="0">
                          <a:effectLst/>
                        </a:rPr>
                        <a:t>/</a:t>
                      </a:r>
                      <a:r>
                        <a:rPr lang="en-US" sz="1100" u="none" strike="noStrike" dirty="0" err="1">
                          <a:effectLst/>
                        </a:rPr>
                        <a:t>iesire</a:t>
                      </a:r>
                      <a:r>
                        <a:rPr lang="en-US" sz="1100" u="none" strike="noStrike" dirty="0">
                          <a:effectLst/>
                        </a:rPr>
                        <a:t> in/din </a:t>
                      </a:r>
                      <a:r>
                        <a:rPr lang="ro-RO" sz="1100" u="none" strike="noStrike" dirty="0" smtClean="0">
                          <a:effectLst/>
                        </a:rPr>
                        <a:t>Conducta Isaccea 1 – Negru Voda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</a:rPr>
                        <a:t>Tipuri de servicii de transport al gazelor naturale lei/kWh/h(25°C/0°C)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09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Termen</a:t>
                      </a:r>
                      <a:r>
                        <a:rPr lang="en-US" sz="1100" u="none" strike="noStrike" dirty="0">
                          <a:effectLst/>
                        </a:rPr>
                        <a:t> lung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Termen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scurt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Anual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Trimestrial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Lunar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Zilnic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6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vara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iarna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vara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iarna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vara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iarna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22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punctul</a:t>
                      </a:r>
                      <a:r>
                        <a:rPr lang="en-US" sz="1100" u="none" strike="noStrike" dirty="0">
                          <a:effectLst/>
                        </a:rPr>
                        <a:t> de </a:t>
                      </a:r>
                      <a:r>
                        <a:rPr lang="en-US" sz="1100" u="none" strike="noStrike" dirty="0" err="1">
                          <a:effectLst/>
                        </a:rPr>
                        <a:t>intrare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Isaccea</a:t>
                      </a:r>
                      <a:r>
                        <a:rPr lang="en-US" sz="1100" u="none" strike="noStrike" dirty="0">
                          <a:effectLst/>
                        </a:rPr>
                        <a:t> 1</a:t>
                      </a:r>
                      <a:endParaRPr lang="en-US" sz="1100" b="0" i="0" u="none" strike="noStrike" dirty="0">
                        <a:solidFill>
                          <a:srgbClr val="090909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0,0007991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0,000887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0,0011907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0,0010229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0,0013745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0,0020378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0,0027570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0496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Grupul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punctelor</a:t>
                      </a:r>
                      <a:r>
                        <a:rPr lang="en-US" sz="1100" u="none" strike="noStrike" dirty="0">
                          <a:effectLst/>
                        </a:rPr>
                        <a:t> de </a:t>
                      </a:r>
                      <a:r>
                        <a:rPr lang="en-US" sz="1100" u="none" strike="noStrike" dirty="0" err="1">
                          <a:effectLst/>
                        </a:rPr>
                        <a:t>iesire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Negru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Voda</a:t>
                      </a:r>
                      <a:r>
                        <a:rPr lang="en-US" sz="1100" u="none" strike="noStrike" dirty="0">
                          <a:effectLst/>
                        </a:rPr>
                        <a:t> 1 </a:t>
                      </a:r>
                      <a:r>
                        <a:rPr lang="en-US" sz="1100" u="none" strike="noStrike" dirty="0" err="1">
                          <a:effectLst/>
                        </a:rPr>
                        <a:t>si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punctele</a:t>
                      </a:r>
                      <a:r>
                        <a:rPr lang="en-US" sz="1100" u="none" strike="noStrike" dirty="0">
                          <a:effectLst/>
                        </a:rPr>
                        <a:t> de </a:t>
                      </a:r>
                      <a:r>
                        <a:rPr lang="en-US" sz="1100" u="none" strike="noStrike" dirty="0" err="1">
                          <a:effectLst/>
                        </a:rPr>
                        <a:t>iesire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destinate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alimentarii</a:t>
                      </a:r>
                      <a:r>
                        <a:rPr lang="en-US" sz="1100" u="none" strike="noStrike" dirty="0">
                          <a:effectLst/>
                        </a:rPr>
                        <a:t> cu gaze </a:t>
                      </a:r>
                      <a:r>
                        <a:rPr lang="en-US" sz="1100" u="none" strike="noStrike" dirty="0" err="1">
                          <a:effectLst/>
                        </a:rPr>
                        <a:t>naturale</a:t>
                      </a:r>
                      <a:r>
                        <a:rPr lang="en-US" sz="1100" u="none" strike="noStrike" dirty="0">
                          <a:effectLst/>
                        </a:rPr>
                        <a:t> a </a:t>
                      </a:r>
                      <a:r>
                        <a:rPr lang="en-US" sz="1100" u="none" strike="noStrike" dirty="0" err="1">
                          <a:effectLst/>
                        </a:rPr>
                        <a:t>unor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localitati</a:t>
                      </a:r>
                      <a:r>
                        <a:rPr lang="en-US" sz="1100" u="none" strike="noStrike" dirty="0">
                          <a:effectLst/>
                        </a:rPr>
                        <a:t> de </a:t>
                      </a:r>
                      <a:r>
                        <a:rPr lang="en-US" sz="1100" u="none" strike="noStrike" dirty="0" err="1">
                          <a:effectLst/>
                        </a:rPr>
                        <a:t>pe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teritoriul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Romaniei</a:t>
                      </a:r>
                      <a:endParaRPr lang="en-US" sz="1100" b="0" i="0" u="none" strike="noStrike" dirty="0">
                        <a:solidFill>
                          <a:srgbClr val="090909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6239" marR="6239" marT="6239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0,0007991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0,000887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0,0011907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0,0010229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0,0013745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0,0020378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0,0027570</a:t>
                      </a: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25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600"/>
            <a:ext cx="7086600" cy="758952"/>
          </a:xfrm>
        </p:spPr>
        <p:txBody>
          <a:bodyPr>
            <a:noAutofit/>
          </a:bodyPr>
          <a:lstStyle/>
          <a:p>
            <a:r>
              <a:rPr lang="ro-RO" sz="2000" dirty="0"/>
              <a:t>3</a:t>
            </a:r>
            <a:r>
              <a:rPr lang="en-US" sz="2000" dirty="0"/>
              <a:t>. </a:t>
            </a:r>
            <a:r>
              <a:rPr lang="en-US" sz="1800" dirty="0" err="1" smtClean="0"/>
              <a:t>Informaţii</a:t>
            </a:r>
            <a:r>
              <a:rPr lang="en-US" sz="1800" dirty="0" smtClean="0"/>
              <a:t> </a:t>
            </a:r>
            <a:r>
              <a:rPr lang="en-US" sz="1800" dirty="0" err="1" smtClean="0"/>
              <a:t>privind</a:t>
            </a:r>
            <a:r>
              <a:rPr lang="en-US" sz="1800" dirty="0" smtClean="0"/>
              <a:t> </a:t>
            </a:r>
            <a:r>
              <a:rPr lang="en-US" sz="1800" dirty="0" err="1" smtClean="0"/>
              <a:t>tarifele</a:t>
            </a:r>
            <a:r>
              <a:rPr lang="en-US" sz="1800" dirty="0" smtClean="0"/>
              <a:t> de transport </a:t>
            </a:r>
            <a:r>
              <a:rPr lang="en-US" sz="1800" dirty="0" err="1" smtClean="0"/>
              <a:t>aprobate</a:t>
            </a:r>
            <a:r>
              <a:rPr lang="en-US" sz="1800" dirty="0" smtClean="0"/>
              <a:t> </a:t>
            </a:r>
            <a:r>
              <a:rPr lang="en-US" sz="1800" dirty="0" err="1" smtClean="0"/>
              <a:t>prin</a:t>
            </a:r>
            <a:r>
              <a:rPr lang="en-US" sz="1800" dirty="0" smtClean="0"/>
              <a:t> </a:t>
            </a:r>
            <a:r>
              <a:rPr lang="en-US" sz="1800" dirty="0" err="1" smtClean="0"/>
              <a:t>Ordinul</a:t>
            </a:r>
            <a:r>
              <a:rPr lang="en-US" sz="1800" dirty="0" smtClean="0"/>
              <a:t> ANRE </a:t>
            </a:r>
            <a:r>
              <a:rPr lang="en-US" sz="1800" dirty="0" err="1" smtClean="0"/>
              <a:t>Nr</a:t>
            </a:r>
            <a:r>
              <a:rPr lang="en-US" sz="1800" dirty="0" smtClean="0"/>
              <a:t>.</a:t>
            </a:r>
            <a:r>
              <a:rPr lang="ro-RO" sz="1800" dirty="0" smtClean="0"/>
              <a:t>99</a:t>
            </a:r>
            <a:r>
              <a:rPr lang="en-US" sz="1800" dirty="0" smtClean="0"/>
              <a:t>/201</a:t>
            </a:r>
            <a:r>
              <a:rPr lang="ro-RO" sz="1800" dirty="0" smtClean="0"/>
              <a:t>8</a:t>
            </a:r>
            <a:r>
              <a:rPr lang="en-US" sz="1800" dirty="0" smtClean="0"/>
              <a:t> pentru </a:t>
            </a:r>
            <a:r>
              <a:rPr lang="en-US" sz="1800" dirty="0" err="1" smtClean="0"/>
              <a:t>perioada</a:t>
            </a:r>
            <a:r>
              <a:rPr lang="en-US" sz="1800" dirty="0" smtClean="0"/>
              <a:t> </a:t>
            </a:r>
            <a:r>
              <a:rPr lang="en-US" sz="1800" dirty="0" smtClean="0"/>
              <a:t>oct.2018-sept.2019</a:t>
            </a:r>
            <a:endParaRPr lang="ro-RO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825752" y="1447800"/>
                <a:ext cx="8503920" cy="4953000"/>
              </a:xfrm>
            </p:spPr>
            <p:txBody>
              <a:bodyPr>
                <a:noAutofit/>
              </a:bodyPr>
              <a:lstStyle/>
              <a:p>
                <a:pPr algn="just"/>
                <a:r>
                  <a:rPr lang="ro-RO" sz="1100" dirty="0"/>
                  <a:t>Determinarea tarifelor pentru produsul de rezervare de capacitate s-a făcut în conformitate cu metodologia aprobată</a:t>
                </a:r>
                <a:r>
                  <a:rPr lang="en-US" sz="1100" dirty="0"/>
                  <a:t> </a:t>
                </a:r>
                <a:r>
                  <a:rPr lang="en-US" sz="1100" dirty="0" err="1"/>
                  <a:t>prin</a:t>
                </a:r>
                <a:r>
                  <a:rPr lang="en-US" sz="1100" dirty="0"/>
                  <a:t> </a:t>
                </a:r>
                <a:r>
                  <a:rPr lang="en-US" sz="1100" dirty="0" err="1"/>
                  <a:t>Ordinul</a:t>
                </a:r>
                <a:r>
                  <a:rPr lang="en-US" sz="1100" dirty="0"/>
                  <a:t> ANRE Nr.3</a:t>
                </a:r>
                <a:r>
                  <a:rPr lang="ro-RO" sz="1100" dirty="0"/>
                  <a:t>4</a:t>
                </a:r>
                <a:r>
                  <a:rPr lang="en-US" sz="1100" dirty="0"/>
                  <a:t>/201</a:t>
                </a:r>
                <a:r>
                  <a:rPr lang="ro-RO" sz="1100" dirty="0"/>
                  <a:t>6</a:t>
                </a:r>
                <a:r>
                  <a:rPr lang="en-US" sz="1100" dirty="0"/>
                  <a:t>,</a:t>
                </a:r>
                <a:r>
                  <a:rPr lang="ro-RO" sz="1100" dirty="0"/>
                  <a:t> pe baza următoare</a:t>
                </a:r>
                <a:r>
                  <a:rPr lang="en-US" sz="1100" dirty="0" err="1"/>
                  <a:t>lor</a:t>
                </a:r>
                <a:r>
                  <a:rPr lang="ro-RO" sz="1100" dirty="0"/>
                  <a:t> formule:</a:t>
                </a:r>
                <a:endParaRPr lang="en-US" sz="1100" dirty="0"/>
              </a:p>
              <a:p>
                <a:pPr algn="just">
                  <a:buFont typeface="Wingdings" panose="05000000000000000000" pitchFamily="2" charset="2"/>
                  <a:buChar char="Ø"/>
                </a:pPr>
                <a:r>
                  <a:rPr lang="en-US" sz="1100" dirty="0" err="1"/>
                  <a:t>Pentru</a:t>
                </a:r>
                <a:r>
                  <a:rPr lang="en-US" sz="1100" dirty="0"/>
                  <a:t> </a:t>
                </a:r>
                <a:r>
                  <a:rPr lang="en-US" sz="1100" dirty="0" err="1"/>
                  <a:t>produsele</a:t>
                </a:r>
                <a:r>
                  <a:rPr lang="en-US" sz="1100" dirty="0"/>
                  <a:t> de </a:t>
                </a:r>
                <a:r>
                  <a:rPr lang="en-US" sz="1100" dirty="0" err="1"/>
                  <a:t>rezervare</a:t>
                </a:r>
                <a:r>
                  <a:rPr lang="en-US" sz="1100" dirty="0"/>
                  <a:t> de capacitate </a:t>
                </a:r>
                <a:r>
                  <a:rPr lang="en-US" sz="1100" dirty="0" err="1"/>
                  <a:t>pe</a:t>
                </a:r>
                <a:r>
                  <a:rPr lang="en-US" sz="1100" dirty="0"/>
                  <a:t> </a:t>
                </a:r>
                <a:r>
                  <a:rPr lang="en-US" sz="1100" dirty="0" err="1"/>
                  <a:t>termen</a:t>
                </a:r>
                <a:r>
                  <a:rPr lang="en-US" sz="1100" dirty="0"/>
                  <a:t> lung</a:t>
                </a:r>
                <a:endParaRPr lang="ro-RO" sz="11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𝑻𝑪</m:t>
                    </m:r>
                    <m:r>
                      <a:rPr lang="ro-RO" sz="1100" b="1" i="1">
                        <a:solidFill>
                          <a:srgbClr val="006699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𝒍</m:t>
                    </m:r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o-RO" sz="11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 panose="02040503050406030204" pitchFamily="18" charset="0"/>
                          </a:rPr>
                          <m:t>𝑽𝑹𝑪𝒑</m:t>
                        </m:r>
                      </m:num>
                      <m:den>
                        <m:sSub>
                          <m:sSub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𝑪𝑹</m:t>
                                </m:r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</m:e>
                              <m: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  <m:t>𝒕𝒍</m:t>
                                </m:r>
                              </m:sub>
                            </m:sSub>
                          </m:e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 </m:t>
                            </m:r>
                          </m:sub>
                        </m:sSub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ro-RO" sz="1100" b="1">
                            <a:solidFill>
                              <a:srgbClr val="006699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𝑵</m:t>
                            </m:r>
                          </m:e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𝒕𝒍</m:t>
                            </m:r>
                          </m:sub>
                        </m:sSub>
                        <m:r>
                          <a:rPr lang="ro-RO" sz="1100" b="1" i="1">
                            <a:solidFill>
                              <a:srgbClr val="006699"/>
                            </a:solidFill>
                            <a:latin typeface="Cambria Math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ctrlP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𝒕𝒔</m:t>
                            </m:r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ro-RO" sz="1100" b="1" i="1">
                                <a:solidFill>
                                  <a:srgbClr val="006699"/>
                                </a:solidFill>
                                <a:latin typeface="Cambria Math"/>
                              </a:rPr>
                              <m:t>𝒏</m:t>
                            </m:r>
                          </m:sup>
                          <m:e>
                            <m:d>
                              <m:dPr>
                                <m:ctrlP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𝑪𝑹</m:t>
                                    </m:r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 </m:t>
                                    </m:r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1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𝑵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ro-RO" sz="1100" b="1" i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  <m:r>
                                  <a:rPr lang="ro-RO" sz="1100" b="1">
                                    <a:solidFill>
                                      <a:srgbClr val="006699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sSub>
                                  <m:sSubPr>
                                    <m:ctrlP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𝑲</m:t>
                                    </m:r>
                                  </m:e>
                                  <m:sub>
                                    <m:r>
                                      <a:rPr lang="ro-RO" sz="1100" b="1" i="1">
                                        <a:solidFill>
                                          <a:srgbClr val="006699"/>
                                        </a:solidFill>
                                        <a:latin typeface="Cambria Math"/>
                                      </a:rPr>
                                      <m:t>𝒕𝒔</m:t>
                                    </m:r>
                                  </m:sub>
                                </m:sSub>
                              </m:e>
                            </m:d>
                          </m:e>
                        </m:nary>
                      </m:den>
                    </m:f>
                    <m:r>
                      <a:rPr lang="ro-RO" sz="1100" b="1" i="1">
                        <a:solidFill>
                          <a:srgbClr val="006699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o-RO" sz="1100" b="1" dirty="0">
                    <a:solidFill>
                      <a:srgbClr val="006699"/>
                    </a:solidFill>
                  </a:rPr>
                  <a:t> 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[lei/kWh/oră]</a:t>
                </a:r>
                <a:endParaRPr lang="en-US" sz="1100" b="1" dirty="0">
                  <a:solidFill>
                    <a:srgbClr val="006699"/>
                  </a:solidFill>
                </a:endParaRP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/>
                  <a:t>unde: </a:t>
                </a:r>
                <a:r>
                  <a:rPr lang="ro-RO" sz="1100" dirty="0" err="1"/>
                  <a:t>TCpl</a:t>
                </a:r>
                <a:r>
                  <a:rPr lang="ro-RO" sz="1100" dirty="0"/>
                  <a:t> - reprezintă tariful de transport pentru rezervarea de capacitate fermă pe termen lung pentru grupul punctelor de intrare/ieşire (gr);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err="1"/>
                  <a:t>VRCp</a:t>
                </a:r>
                <a:r>
                  <a:rPr lang="ro-RO" sz="1100" dirty="0"/>
                  <a:t>   - reprezintă valoarea componentei de rezervare a venitului total alocată punctelor/grupului punctelor de intrare/</a:t>
                </a:r>
                <a:r>
                  <a:rPr lang="ro-RO" sz="1100" dirty="0" err="1"/>
                  <a:t>ieşire</a:t>
                </a:r>
                <a:endParaRPr lang="ro-RO" sz="1100" dirty="0"/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/>
                  <a:t> </a:t>
                </a:r>
                <a:r>
                  <a:rPr lang="ro-RO" sz="1100" dirty="0" err="1"/>
                  <a:t>CRptl</a:t>
                </a:r>
                <a:r>
                  <a:rPr lang="ro-RO" sz="1100" dirty="0"/>
                  <a:t>    - reprezintă capacitatea estimată a fi rezervată pe termen lung  în perioada pentru care se stabilesc tarifele de transport, pe punctele/grupul de puncte de intrare/</a:t>
                </a:r>
                <a:r>
                  <a:rPr lang="ro-RO" sz="1100" dirty="0" err="1"/>
                  <a:t>ieşire</a:t>
                </a:r>
                <a:r>
                  <a:rPr lang="ro-RO" sz="1100" dirty="0"/>
                  <a:t>;</a:t>
                </a:r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/>
                  <a:t> </a:t>
                </a:r>
                <a:r>
                  <a:rPr lang="ro-RO" sz="1100" dirty="0" err="1"/>
                  <a:t>CRpts</a:t>
                </a:r>
                <a:r>
                  <a:rPr lang="ro-RO" sz="1100" dirty="0"/>
                  <a:t>  - reprezintă capacitatea estimată a fi rezervată pe termen scurt în perioada pentru care se stabilesc tarifele de transport, pe punctele/grupul punctelor de intrare/</a:t>
                </a:r>
                <a:r>
                  <a:rPr lang="ro-RO" sz="1100" dirty="0" err="1"/>
                  <a:t>ieşire</a:t>
                </a:r>
                <a:endParaRPr lang="ro-RO" sz="1100" dirty="0"/>
              </a:p>
              <a:p>
                <a:pPr marL="0" indent="0" algn="just">
                  <a:lnSpc>
                    <a:spcPct val="120000"/>
                  </a:lnSpc>
                  <a:buNone/>
                </a:pPr>
                <a:r>
                  <a:rPr lang="ro-RO" sz="1100" dirty="0" err="1"/>
                  <a:t>N</a:t>
                </a:r>
                <a:r>
                  <a:rPr lang="ro-RO" sz="1100" baseline="-25000" dirty="0" err="1"/>
                  <a:t>tl,ts</a:t>
                </a:r>
                <a:r>
                  <a:rPr lang="ro-RO" sz="1100" dirty="0"/>
                  <a:t> – numărul de ore aferent fiecărui tip de serviciu.</a:t>
                </a:r>
              </a:p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ro-RO" sz="1100" dirty="0"/>
                  <a:t>K(ts) - coeficientul de multiplicare a tarifului de rezervare de capacitate aferent tipului de serviciu ferm pe termen scurt.</a:t>
                </a:r>
                <a:endParaRPr lang="en-US" sz="1100" dirty="0"/>
              </a:p>
              <a:p>
                <a:pPr algn="just">
                  <a:lnSpc>
                    <a:spcPct val="150000"/>
                  </a:lnSpc>
                  <a:buFont typeface="Wingdings" panose="05000000000000000000" pitchFamily="2" charset="2"/>
                  <a:buChar char="Ø"/>
                </a:pPr>
                <a:r>
                  <a:rPr lang="en-US" sz="1100" dirty="0" err="1"/>
                  <a:t>Pentru</a:t>
                </a:r>
                <a:r>
                  <a:rPr lang="en-US" sz="1100" dirty="0"/>
                  <a:t> </a:t>
                </a:r>
                <a:r>
                  <a:rPr lang="en-US" sz="1100" dirty="0" err="1"/>
                  <a:t>produsele</a:t>
                </a:r>
                <a:r>
                  <a:rPr lang="en-US" sz="1100" dirty="0"/>
                  <a:t> de </a:t>
                </a:r>
                <a:r>
                  <a:rPr lang="en-US" sz="1100" dirty="0" err="1"/>
                  <a:t>rezervare</a:t>
                </a:r>
                <a:r>
                  <a:rPr lang="en-US" sz="1100" dirty="0"/>
                  <a:t> de capacitate </a:t>
                </a:r>
                <a:r>
                  <a:rPr lang="en-US" sz="1100" dirty="0" err="1"/>
                  <a:t>pe</a:t>
                </a:r>
                <a:r>
                  <a:rPr lang="en-US" sz="1100" dirty="0"/>
                  <a:t> </a:t>
                </a:r>
                <a:r>
                  <a:rPr lang="en-US" sz="1100" dirty="0" err="1"/>
                  <a:t>termen</a:t>
                </a:r>
                <a:r>
                  <a:rPr lang="en-US" sz="1100" dirty="0"/>
                  <a:t> </a:t>
                </a:r>
                <a:r>
                  <a:rPr lang="en-US" sz="1100" dirty="0" err="1"/>
                  <a:t>scurt</a:t>
                </a:r>
                <a:endParaRPr lang="ro-RO" sz="1100" dirty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1100" b="1" dirty="0">
                    <a:solidFill>
                      <a:srgbClr val="006699"/>
                    </a:solidFill>
                  </a:rPr>
                  <a:t>TC</a:t>
                </a:r>
                <a:r>
                  <a:rPr lang="ro-RO" sz="1100" b="1" dirty="0">
                    <a:solidFill>
                      <a:srgbClr val="006699"/>
                    </a:solidFill>
                  </a:rPr>
                  <a:t>p</a:t>
                </a:r>
                <a:r>
                  <a:rPr lang="en-US" sz="1100" b="1" dirty="0">
                    <a:solidFill>
                      <a:srgbClr val="006699"/>
                    </a:solidFill>
                  </a:rPr>
                  <a:t>s=TC</a:t>
                </a:r>
                <a:r>
                  <a:rPr lang="ro-RO" sz="1100" b="1" dirty="0">
                    <a:solidFill>
                      <a:srgbClr val="006699"/>
                    </a:solidFill>
                  </a:rPr>
                  <a:t>p</a:t>
                </a:r>
                <a:r>
                  <a:rPr lang="en-US" sz="1100" b="1" dirty="0">
                    <a:solidFill>
                      <a:srgbClr val="006699"/>
                    </a:solidFill>
                  </a:rPr>
                  <a:t>l x K(</a:t>
                </a:r>
                <a:r>
                  <a:rPr lang="en-US" sz="1100" b="1" dirty="0" err="1">
                    <a:solidFill>
                      <a:srgbClr val="006699"/>
                    </a:solidFill>
                  </a:rPr>
                  <a:t>ts</a:t>
                </a:r>
                <a:r>
                  <a:rPr lang="en-US" sz="1100" b="1" dirty="0">
                    <a:solidFill>
                      <a:srgbClr val="006699"/>
                    </a:solidFill>
                  </a:rPr>
                  <a:t>) </a:t>
                </a:r>
                <a:r>
                  <a:rPr lang="ro-RO" sz="1100" b="1" i="1" dirty="0">
                    <a:solidFill>
                      <a:srgbClr val="006699"/>
                    </a:solidFill>
                  </a:rPr>
                  <a:t>[lei/MWh/oră]</a:t>
                </a:r>
                <a:endParaRPr lang="ro-RO" sz="1100" b="1" dirty="0">
                  <a:solidFill>
                    <a:srgbClr val="006699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o-RO" sz="1100" dirty="0"/>
                  <a:t>unde:TC(gr(ts)) - reprezintă tariful de rezervare de capacitate pentru serviciul ferm pe termen scurt pentru grupul punctelor de intrare/ieşire (gr);</a:t>
                </a:r>
                <a:br>
                  <a:rPr lang="ro-RO" sz="1100" dirty="0"/>
                </a:br>
                <a:r>
                  <a:rPr lang="ro-RO" sz="1100" dirty="0"/>
                  <a:t>TC(gr(tl)) - reprezintă tariful de rezervare de capacitate pentru servicii ferme pe termen lung pentru grupul punctelor de intrare/ieşire (gr);</a:t>
                </a:r>
                <a:br>
                  <a:rPr lang="ro-RO" sz="1100" dirty="0"/>
                </a:br>
                <a:r>
                  <a:rPr lang="ro-RO" sz="1100" dirty="0"/>
                  <a:t>K(ts) - coeficientul de multiplicare a tarifului de rezervare de capacitate aferent tipului de serviciu ferm pe termen scurt.</a:t>
                </a: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01752" y="1447800"/>
                <a:ext cx="8503920" cy="4953000"/>
              </a:xfrm>
              <a:blipFill rotWithShape="0">
                <a:blip r:embed="rId3"/>
                <a:stretch>
                  <a:fillRect t="-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008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171</Words>
  <Application>Microsoft Office PowerPoint</Application>
  <PresentationFormat>Widescreen</PresentationFormat>
  <Paragraphs>49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Cambria Math</vt:lpstr>
      <vt:lpstr>Georgia</vt:lpstr>
      <vt:lpstr>Wingdings</vt:lpstr>
      <vt:lpstr>Office Theme</vt:lpstr>
      <vt:lpstr>Informaţii privind tarifele de transport aprobate prin Ordinul ANRE Nr.99/2018 pentru perioada oct.2018-sept.2019</vt:lpstr>
      <vt:lpstr>3. Informaţii privind tarifele de transport aprobate prin Ordinul ANRE Nr.99/2018 pentru perioada oct.2018-sept.2019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tarifele de transport aprobate prin Ordinul ANRE Nr.99/2018 pentru perioada oct.2017-sept.2018</dc:title>
  <dc:creator>Marius Adrian Ionita</dc:creator>
  <cp:lastModifiedBy>Elena Sasu</cp:lastModifiedBy>
  <cp:revision>3</cp:revision>
  <dcterms:created xsi:type="dcterms:W3CDTF">2018-08-08T06:53:56Z</dcterms:created>
  <dcterms:modified xsi:type="dcterms:W3CDTF">2018-08-17T08:05:18Z</dcterms:modified>
</cp:coreProperties>
</file>