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83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B766D-1FC2-4CD8-80A6-BF938C7C87DC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D71AF-B618-4C1E-8DFB-02670237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3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02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0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4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0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4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8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8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9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9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9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CC739-AE72-44D7-BB46-940D4EA9C20D}" type="datetimeFigureOut">
              <a:rPr lang="en-US" smtClean="0"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0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2000" dirty="0" err="1"/>
              <a:t>Informa</a:t>
            </a:r>
            <a:r>
              <a:rPr lang="ro-RO" sz="2000" dirty="0" err="1"/>
              <a:t>tion</a:t>
            </a:r>
            <a:r>
              <a:rPr lang="ro-RO" sz="2000" dirty="0"/>
              <a:t> on </a:t>
            </a:r>
            <a:r>
              <a:rPr lang="ro-RO" sz="2000" dirty="0" err="1"/>
              <a:t>the</a:t>
            </a:r>
            <a:r>
              <a:rPr lang="ro-RO" sz="2000" dirty="0"/>
              <a:t> </a:t>
            </a:r>
            <a:r>
              <a:rPr lang="ro-RO" sz="2000" dirty="0" err="1"/>
              <a:t>transmission</a:t>
            </a:r>
            <a:r>
              <a:rPr lang="ro-RO" sz="2000" dirty="0"/>
              <a:t> </a:t>
            </a:r>
            <a:r>
              <a:rPr lang="ro-RO" sz="2000" dirty="0" err="1"/>
              <a:t>tariffs</a:t>
            </a:r>
            <a:r>
              <a:rPr lang="ro-RO" sz="2000" dirty="0"/>
              <a:t> </a:t>
            </a:r>
            <a:r>
              <a:rPr lang="ro-RO" sz="2000" dirty="0" err="1"/>
              <a:t>approved</a:t>
            </a:r>
            <a:r>
              <a:rPr lang="ro-RO" sz="2000" dirty="0"/>
              <a:t> </a:t>
            </a:r>
            <a:r>
              <a:rPr lang="ro-RO" sz="2000" dirty="0" err="1"/>
              <a:t>by</a:t>
            </a:r>
            <a:r>
              <a:rPr lang="ro-RO" sz="2000" dirty="0"/>
              <a:t> </a:t>
            </a:r>
            <a:r>
              <a:rPr lang="en-US" sz="2000" dirty="0"/>
              <a:t>ANRE </a:t>
            </a:r>
            <a:r>
              <a:rPr lang="ro-RO" sz="2000" dirty="0" err="1"/>
              <a:t>Order</a:t>
            </a:r>
            <a:r>
              <a:rPr lang="ro-RO" sz="2000" dirty="0"/>
              <a:t> </a:t>
            </a:r>
            <a:r>
              <a:rPr lang="ro-RO" sz="2000" dirty="0" smtClean="0"/>
              <a:t>99</a:t>
            </a:r>
            <a:r>
              <a:rPr lang="en-US" sz="2000" dirty="0" smtClean="0"/>
              <a:t>/201</a:t>
            </a:r>
            <a:r>
              <a:rPr lang="ro-RO" sz="2000" dirty="0" smtClean="0"/>
              <a:t>8</a:t>
            </a:r>
            <a:r>
              <a:rPr lang="en-US" sz="2000" dirty="0" smtClean="0"/>
              <a:t> </a:t>
            </a:r>
            <a:r>
              <a:rPr lang="ro-RO" sz="2000" dirty="0" smtClean="0"/>
              <a:t> </a:t>
            </a:r>
            <a:r>
              <a:rPr lang="ro-RO" sz="2000" dirty="0"/>
              <a:t>for </a:t>
            </a:r>
            <a:r>
              <a:rPr lang="ro-RO" sz="2000" dirty="0" err="1"/>
              <a:t>the</a:t>
            </a:r>
            <a:r>
              <a:rPr lang="ro-RO" sz="2000" dirty="0"/>
              <a:t> period </a:t>
            </a:r>
            <a:r>
              <a:rPr lang="ro-RO" sz="2000" dirty="0" err="1"/>
              <a:t>October</a:t>
            </a:r>
            <a:r>
              <a:rPr lang="ro-RO" sz="2000" dirty="0"/>
              <a:t> </a:t>
            </a:r>
            <a:r>
              <a:rPr lang="en-US" sz="2000" dirty="0" smtClean="0"/>
              <a:t>201</a:t>
            </a:r>
            <a:r>
              <a:rPr lang="ro-RO" sz="2000" dirty="0" smtClean="0"/>
              <a:t>8</a:t>
            </a:r>
            <a:r>
              <a:rPr lang="en-US" sz="2000" dirty="0" smtClean="0"/>
              <a:t>-</a:t>
            </a:r>
            <a:r>
              <a:rPr lang="ro-RO" sz="2000" dirty="0" err="1"/>
              <a:t>September</a:t>
            </a:r>
            <a:r>
              <a:rPr lang="ro-RO" sz="2000" dirty="0"/>
              <a:t> </a:t>
            </a:r>
            <a:r>
              <a:rPr lang="en-US" sz="2000" dirty="0" smtClean="0"/>
              <a:t>201</a:t>
            </a:r>
            <a:r>
              <a:rPr lang="ro-RO" sz="2000" dirty="0" smtClean="0"/>
              <a:t>9</a:t>
            </a:r>
            <a:endParaRPr lang="ro-RO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sz="2000" i="1" u="sng" dirty="0" err="1"/>
              <a:t>Transmission</a:t>
            </a:r>
            <a:r>
              <a:rPr lang="ro-RO" sz="2000" i="1" u="sng" dirty="0"/>
              <a:t> </a:t>
            </a:r>
            <a:r>
              <a:rPr lang="ro-RO" sz="2000" i="1" u="sng" dirty="0" err="1"/>
              <a:t>tariffs</a:t>
            </a:r>
            <a:r>
              <a:rPr lang="ro-RO" sz="2000" i="1" u="sng" dirty="0"/>
              <a:t> for </a:t>
            </a:r>
            <a:r>
              <a:rPr lang="ro-RO" sz="2000" i="1" u="sng" dirty="0" err="1"/>
              <a:t>the</a:t>
            </a:r>
            <a:r>
              <a:rPr lang="ro-RO" sz="2000" i="1" u="sng" dirty="0"/>
              <a:t> </a:t>
            </a:r>
            <a:r>
              <a:rPr lang="ro-RO" sz="2000" i="1" u="sng" dirty="0" err="1"/>
              <a:t>capacity</a:t>
            </a:r>
            <a:r>
              <a:rPr lang="ro-RO" sz="2000" i="1" u="sng" dirty="0"/>
              <a:t> </a:t>
            </a:r>
            <a:r>
              <a:rPr lang="ro-RO" sz="2000" i="1" u="sng" dirty="0" err="1"/>
              <a:t>booking</a:t>
            </a:r>
            <a:r>
              <a:rPr lang="ro-RO" sz="2000" i="1" u="sng" dirty="0"/>
              <a:t> </a:t>
            </a:r>
            <a:r>
              <a:rPr lang="ro-RO" sz="2000" i="1" u="sng" dirty="0" err="1"/>
              <a:t>products</a:t>
            </a:r>
            <a:r>
              <a:rPr lang="ro-RO" sz="2000" i="1" u="sng" dirty="0"/>
              <a:t>, </a:t>
            </a:r>
            <a:r>
              <a:rPr lang="ro-RO" sz="2000" i="1" u="sng" dirty="0" err="1"/>
              <a:t>approved</a:t>
            </a:r>
            <a:r>
              <a:rPr lang="ro-RO" sz="2000" i="1" u="sng" dirty="0"/>
              <a:t> for </a:t>
            </a:r>
            <a:r>
              <a:rPr lang="ro-RO" sz="2000" i="1" u="sng" dirty="0" err="1"/>
              <a:t>the</a:t>
            </a:r>
            <a:r>
              <a:rPr lang="ro-RO" sz="2000" i="1" u="sng" dirty="0"/>
              <a:t> period </a:t>
            </a:r>
            <a:r>
              <a:rPr lang="ro-RO" sz="2000" i="1" u="sng" dirty="0" err="1"/>
              <a:t>October</a:t>
            </a:r>
            <a:r>
              <a:rPr lang="ro-RO" sz="2000" i="1" u="sng" dirty="0"/>
              <a:t> </a:t>
            </a:r>
            <a:r>
              <a:rPr lang="ro-RO" sz="2000" i="1" u="sng" dirty="0" smtClean="0"/>
              <a:t>2018-September 2019, </a:t>
            </a:r>
            <a:r>
              <a:rPr lang="ro-RO" sz="2000" i="1" u="sng" dirty="0" err="1"/>
              <a:t>expressed</a:t>
            </a:r>
            <a:r>
              <a:rPr lang="ro-RO" sz="2000" i="1" u="sng" dirty="0"/>
              <a:t> in RON</a:t>
            </a:r>
            <a:r>
              <a:rPr lang="en-US" sz="2000" i="1" u="sng" dirty="0"/>
              <a:t>/MWh/</a:t>
            </a:r>
            <a:r>
              <a:rPr lang="ro-RO" sz="2000" i="1" u="sng" dirty="0" err="1"/>
              <a:t>hour</a:t>
            </a:r>
            <a:endParaRPr lang="ro-RO" sz="2000" i="1" u="sng" dirty="0"/>
          </a:p>
          <a:p>
            <a:pPr marL="0" indent="0">
              <a:buNone/>
            </a:pPr>
            <a:endParaRPr lang="ro-RO" dirty="0"/>
          </a:p>
          <a:p>
            <a:endParaRPr lang="ro-R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361152"/>
              </p:ext>
            </p:extLst>
          </p:nvPr>
        </p:nvGraphicFramePr>
        <p:xfrm>
          <a:off x="1847088" y="2895601"/>
          <a:ext cx="8592313" cy="2062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9713"/>
                <a:gridCol w="914400"/>
                <a:gridCol w="762000"/>
                <a:gridCol w="838200"/>
                <a:gridCol w="762000"/>
                <a:gridCol w="762000"/>
                <a:gridCol w="828460"/>
                <a:gridCol w="695540"/>
              </a:tblGrid>
              <a:tr h="224589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smtClean="0">
                          <a:effectLst/>
                        </a:rPr>
                        <a:t>Isaccea</a:t>
                      </a:r>
                      <a:r>
                        <a:rPr lang="ro-RO" sz="1100" u="none" strike="noStrike" baseline="0" dirty="0" smtClean="0">
                          <a:effectLst/>
                        </a:rPr>
                        <a:t> I – Negru Voda I </a:t>
                      </a:r>
                      <a:r>
                        <a:rPr lang="ro-RO" sz="1100" u="none" strike="noStrike" baseline="0" dirty="0" err="1" smtClean="0">
                          <a:effectLst/>
                        </a:rPr>
                        <a:t>pipeline</a:t>
                      </a:r>
                      <a:r>
                        <a:rPr lang="ro-RO" sz="1100" u="none" strike="noStrike" baseline="0" smtClean="0">
                          <a:effectLst/>
                        </a:rPr>
                        <a:t> </a:t>
                      </a:r>
                      <a:r>
                        <a:rPr lang="ro-RO" sz="1100" u="none" strike="noStrike" smtClean="0">
                          <a:effectLst/>
                        </a:rPr>
                        <a:t>entry</a:t>
                      </a:r>
                      <a:r>
                        <a:rPr lang="ro-RO" sz="1100" u="none" strike="noStrike" dirty="0" smtClean="0">
                          <a:effectLst/>
                        </a:rPr>
                        <a:t>/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exit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point</a:t>
                      </a:r>
                      <a:r>
                        <a:rPr lang="ro-RO" sz="1100" u="none" strike="noStrike" dirty="0" smtClean="0">
                          <a:effectLst/>
                        </a:rPr>
                        <a:t>/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group</a:t>
                      </a:r>
                      <a:r>
                        <a:rPr lang="ro-RO" sz="1100" u="none" strike="noStrike" dirty="0" smtClean="0">
                          <a:effectLst/>
                        </a:rPr>
                        <a:t> of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entry</a:t>
                      </a:r>
                      <a:r>
                        <a:rPr lang="ro-RO" sz="1100" u="none" strike="noStrike" dirty="0" smtClean="0">
                          <a:effectLst/>
                        </a:rPr>
                        <a:t>/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exit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points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 smtClean="0">
                          <a:effectLst/>
                        </a:rPr>
                        <a:t>T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ypes</a:t>
                      </a:r>
                      <a:r>
                        <a:rPr lang="ro-RO" sz="1100" u="none" strike="noStrike" baseline="0" dirty="0" smtClean="0">
                          <a:effectLst/>
                        </a:rPr>
                        <a:t> of gas </a:t>
                      </a:r>
                      <a:r>
                        <a:rPr lang="ro-RO" sz="1100" u="none" strike="noStrike" baseline="0" dirty="0" err="1" smtClean="0">
                          <a:effectLst/>
                        </a:rPr>
                        <a:t>transmssion</a:t>
                      </a:r>
                      <a:r>
                        <a:rPr lang="ro-RO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ro-RO" sz="1100" u="none" strike="noStrike" baseline="0" dirty="0" err="1" smtClean="0">
                          <a:effectLst/>
                        </a:rPr>
                        <a:t>services</a:t>
                      </a:r>
                      <a:r>
                        <a:rPr lang="ro-RO" sz="1100" u="none" strike="noStrike" baseline="0" dirty="0" smtClean="0">
                          <a:effectLst/>
                        </a:rPr>
                        <a:t> RON</a:t>
                      </a:r>
                      <a:r>
                        <a:rPr lang="pt-BR" sz="1100" u="none" strike="noStrike" dirty="0" smtClean="0">
                          <a:effectLst/>
                        </a:rPr>
                        <a:t>/kWh/h(25°C/0°C</a:t>
                      </a:r>
                      <a:r>
                        <a:rPr lang="pt-BR" sz="1100" u="none" strike="noStrike" dirty="0">
                          <a:effectLst/>
                        </a:rPr>
                        <a:t>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err="1" smtClean="0">
                          <a:effectLst/>
                        </a:rPr>
                        <a:t>Long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term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err="1" smtClean="0">
                          <a:effectLst/>
                        </a:rPr>
                        <a:t>Short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term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An</a:t>
                      </a:r>
                      <a:r>
                        <a:rPr lang="ro-RO" sz="1100" u="none" strike="noStrike" dirty="0" smtClean="0">
                          <a:effectLst/>
                        </a:rPr>
                        <a:t>n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ual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err="1" smtClean="0">
                          <a:effectLst/>
                        </a:rPr>
                        <a:t>Quarterly</a:t>
                      </a: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err="1" smtClean="0">
                          <a:effectLst/>
                        </a:rPr>
                        <a:t>Monthly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err="1" smtClean="0">
                          <a:effectLst/>
                        </a:rPr>
                        <a:t>Daily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err="1" smtClean="0">
                          <a:effectLst/>
                        </a:rPr>
                        <a:t>Summer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smtClean="0">
                          <a:effectLst/>
                        </a:rPr>
                        <a:t>Winter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err="1" smtClean="0">
                          <a:effectLst/>
                        </a:rPr>
                        <a:t>Summer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smtClean="0">
                          <a:effectLst/>
                        </a:rPr>
                        <a:t>Winter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100" u="none" strike="noStrike" dirty="0" err="1" smtClean="0">
                          <a:effectLst/>
                        </a:rPr>
                        <a:t>Summer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smtClean="0">
                          <a:effectLst/>
                        </a:rPr>
                        <a:t>Winter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22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 smtClean="0">
                          <a:effectLst/>
                        </a:rPr>
                        <a:t>Isaccea</a:t>
                      </a:r>
                      <a:r>
                        <a:rPr lang="en-US" sz="1100" u="none" strike="noStrike" dirty="0" smtClean="0">
                          <a:effectLst/>
                        </a:rPr>
                        <a:t> 1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entry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point</a:t>
                      </a:r>
                      <a:endParaRPr lang="en-US" sz="1100" b="0" i="0" u="none" strike="noStrike" dirty="0">
                        <a:solidFill>
                          <a:srgbClr val="09090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0,0007991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0,000887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0,0011907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0,0010229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0,0013745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0,0020378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0,0027570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04961">
                <a:tc>
                  <a:txBody>
                    <a:bodyPr/>
                    <a:lstStyle/>
                    <a:p>
                      <a:pPr algn="ctr" fontAlgn="b"/>
                      <a:r>
                        <a:rPr lang="ro-RO" sz="1100" u="none" strike="noStrike" dirty="0" smtClean="0">
                          <a:effectLst/>
                        </a:rPr>
                        <a:t>Group of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Negru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Voda</a:t>
                      </a:r>
                      <a:r>
                        <a:rPr lang="en-US" sz="1100" u="none" strike="noStrike" dirty="0" smtClean="0">
                          <a:effectLst/>
                        </a:rPr>
                        <a:t> 1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exit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points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and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the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exit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points</a:t>
                      </a:r>
                      <a:r>
                        <a:rPr lang="ro-RO" sz="1100" u="none" strike="noStrike" dirty="0" smtClean="0">
                          <a:effectLst/>
                        </a:rPr>
                        <a:t>  for gas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supply</a:t>
                      </a:r>
                      <a:r>
                        <a:rPr lang="ro-RO" sz="1100" u="none" strike="noStrike" dirty="0" smtClean="0">
                          <a:effectLst/>
                        </a:rPr>
                        <a:t>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to</a:t>
                      </a:r>
                      <a:r>
                        <a:rPr lang="ro-RO" sz="1100" u="none" strike="noStrike" dirty="0" smtClean="0">
                          <a:effectLst/>
                        </a:rPr>
                        <a:t> Romanian </a:t>
                      </a:r>
                      <a:r>
                        <a:rPr lang="ro-RO" sz="1100" u="none" strike="noStrike" dirty="0" err="1" smtClean="0">
                          <a:effectLst/>
                        </a:rPr>
                        <a:t>towns</a:t>
                      </a:r>
                      <a:endParaRPr lang="en-US" sz="1100" b="0" i="0" u="none" strike="noStrike" dirty="0">
                        <a:solidFill>
                          <a:srgbClr val="09090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0,0007991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0,000887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0,0011907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0,0010229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0,0013745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0,0020378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0,0027570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25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7086600" cy="758952"/>
          </a:xfrm>
        </p:spPr>
        <p:txBody>
          <a:bodyPr>
            <a:noAutofit/>
          </a:bodyPr>
          <a:lstStyle/>
          <a:p>
            <a:r>
              <a:rPr lang="en-US" sz="2000" dirty="0" err="1"/>
              <a:t>Informa</a:t>
            </a:r>
            <a:r>
              <a:rPr lang="ro-RO" sz="2000" dirty="0" err="1"/>
              <a:t>tion</a:t>
            </a:r>
            <a:r>
              <a:rPr lang="ro-RO" sz="2000" dirty="0"/>
              <a:t> on </a:t>
            </a:r>
            <a:r>
              <a:rPr lang="ro-RO" sz="2000" dirty="0" err="1"/>
              <a:t>the</a:t>
            </a:r>
            <a:r>
              <a:rPr lang="ro-RO" sz="2000" dirty="0"/>
              <a:t> </a:t>
            </a:r>
            <a:r>
              <a:rPr lang="ro-RO" sz="2000" dirty="0" err="1"/>
              <a:t>transmission</a:t>
            </a:r>
            <a:r>
              <a:rPr lang="ro-RO" sz="2000" dirty="0"/>
              <a:t> </a:t>
            </a:r>
            <a:r>
              <a:rPr lang="ro-RO" sz="2000" dirty="0" err="1"/>
              <a:t>tariffs</a:t>
            </a:r>
            <a:r>
              <a:rPr lang="ro-RO" sz="2000" dirty="0"/>
              <a:t> </a:t>
            </a:r>
            <a:r>
              <a:rPr lang="ro-RO" sz="2000" dirty="0" err="1"/>
              <a:t>approved</a:t>
            </a:r>
            <a:r>
              <a:rPr lang="ro-RO" sz="2000" dirty="0"/>
              <a:t> </a:t>
            </a:r>
            <a:r>
              <a:rPr lang="ro-RO" sz="2000" dirty="0" err="1"/>
              <a:t>by</a:t>
            </a:r>
            <a:r>
              <a:rPr lang="ro-RO" sz="2000" dirty="0"/>
              <a:t> </a:t>
            </a:r>
            <a:r>
              <a:rPr lang="en-US" sz="2000" dirty="0"/>
              <a:t>ANRE </a:t>
            </a:r>
            <a:r>
              <a:rPr lang="ro-RO" sz="2000" dirty="0" err="1"/>
              <a:t>Order</a:t>
            </a:r>
            <a:r>
              <a:rPr lang="ro-RO" sz="2000" dirty="0"/>
              <a:t> 99</a:t>
            </a:r>
            <a:r>
              <a:rPr lang="en-US" sz="2000" dirty="0"/>
              <a:t>/201</a:t>
            </a:r>
            <a:r>
              <a:rPr lang="ro-RO" sz="2000" dirty="0"/>
              <a:t>8</a:t>
            </a:r>
            <a:r>
              <a:rPr lang="en-US" sz="2000" dirty="0"/>
              <a:t> </a:t>
            </a:r>
            <a:r>
              <a:rPr lang="ro-RO" sz="2000" dirty="0"/>
              <a:t> for </a:t>
            </a:r>
            <a:r>
              <a:rPr lang="ro-RO" sz="2000" dirty="0" err="1"/>
              <a:t>the</a:t>
            </a:r>
            <a:r>
              <a:rPr lang="ro-RO" sz="2000" dirty="0"/>
              <a:t> period </a:t>
            </a:r>
            <a:r>
              <a:rPr lang="ro-RO" sz="2000" dirty="0" err="1"/>
              <a:t>October</a:t>
            </a:r>
            <a:r>
              <a:rPr lang="ro-RO" sz="2000" dirty="0"/>
              <a:t> </a:t>
            </a:r>
            <a:r>
              <a:rPr lang="en-US" sz="2000" dirty="0"/>
              <a:t>201</a:t>
            </a:r>
            <a:r>
              <a:rPr lang="ro-RO" sz="2000" dirty="0"/>
              <a:t>8</a:t>
            </a:r>
            <a:r>
              <a:rPr lang="en-US" sz="2000" dirty="0"/>
              <a:t>-</a:t>
            </a:r>
            <a:r>
              <a:rPr lang="ro-RO" sz="2000" dirty="0" err="1"/>
              <a:t>September</a:t>
            </a:r>
            <a:r>
              <a:rPr lang="ro-RO" sz="2000" dirty="0"/>
              <a:t> </a:t>
            </a:r>
            <a:r>
              <a:rPr lang="en-US" sz="2000" dirty="0"/>
              <a:t>201</a:t>
            </a:r>
            <a:r>
              <a:rPr lang="ro-RO" sz="2000" dirty="0"/>
              <a:t>9</a:t>
            </a:r>
            <a:endParaRPr lang="ro-RO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825752" y="1447800"/>
                <a:ext cx="8503920" cy="4953000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ro-RO" sz="1100" dirty="0"/>
                  <a:t>The </a:t>
                </a:r>
                <a:r>
                  <a:rPr lang="ro-RO" sz="1100" dirty="0" err="1"/>
                  <a:t>tariffs</a:t>
                </a:r>
                <a:r>
                  <a:rPr lang="ro-RO" sz="1100" dirty="0"/>
                  <a:t> for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products</a:t>
                </a:r>
                <a:r>
                  <a:rPr lang="ro-RO" sz="1100" dirty="0"/>
                  <a:t> </a:t>
                </a:r>
                <a:r>
                  <a:rPr lang="ro-RO" sz="1100" dirty="0" err="1"/>
                  <a:t>were</a:t>
                </a:r>
                <a:r>
                  <a:rPr lang="ro-RO" sz="1100" dirty="0"/>
                  <a:t> set </a:t>
                </a:r>
                <a:r>
                  <a:rPr lang="ro-RO" sz="1100" dirty="0" err="1"/>
                  <a:t>according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to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methodology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approved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by</a:t>
                </a:r>
                <a:r>
                  <a:rPr lang="ro-RO" sz="1100" dirty="0"/>
                  <a:t> ANRE </a:t>
                </a:r>
                <a:r>
                  <a:rPr lang="ro-RO" sz="1100" dirty="0" err="1"/>
                  <a:t>Order</a:t>
                </a:r>
                <a:r>
                  <a:rPr lang="ro-RO" sz="1100" dirty="0"/>
                  <a:t> </a:t>
                </a:r>
                <a:r>
                  <a:rPr lang="en-US" sz="1100" dirty="0"/>
                  <a:t>3</a:t>
                </a:r>
                <a:r>
                  <a:rPr lang="ro-RO" sz="1100" dirty="0"/>
                  <a:t>4</a:t>
                </a:r>
                <a:r>
                  <a:rPr lang="en-US" sz="1100" dirty="0"/>
                  <a:t>/201</a:t>
                </a:r>
                <a:r>
                  <a:rPr lang="ro-RO" sz="1100" dirty="0"/>
                  <a:t>6 </a:t>
                </a:r>
                <a:r>
                  <a:rPr lang="ro-RO" sz="1100" dirty="0" err="1"/>
                  <a:t>by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following</a:t>
                </a:r>
                <a:r>
                  <a:rPr lang="ro-RO" sz="1100" dirty="0"/>
                  <a:t> formula:</a:t>
                </a:r>
                <a:endParaRPr lang="en-US" sz="1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ro-RO" sz="1100" dirty="0"/>
                  <a:t>For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long-term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products</a:t>
                </a:r>
                <a:endParaRPr lang="ro-RO" sz="1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r>
                      <a:rPr lang="ro-RO" sz="1100" b="1" i="1">
                        <a:solidFill>
                          <a:srgbClr val="006699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𝒍</m:t>
                    </m:r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1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  <m:t>𝑽𝑹𝑪𝒑</m:t>
                        </m:r>
                      </m:num>
                      <m:den>
                        <m:sSub>
                          <m:sSub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𝑪𝑹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  <m:t>𝒍</m:t>
                                </m:r>
                              </m:sub>
                            </m:sSub>
                          </m:e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1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𝒕𝒔</m:t>
                            </m:r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  <m:e>
                            <m:d>
                              <m:dPr>
                                <m:ctrlP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</m:t>
                                    </m:r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1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1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den>
                    </m:f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1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[RON/kWh/</a:t>
                </a:r>
                <a:r>
                  <a:rPr lang="ro-RO" sz="1100" b="1" i="1" dirty="0" err="1">
                    <a:solidFill>
                      <a:srgbClr val="006699"/>
                    </a:solidFill>
                  </a:rPr>
                  <a:t>hour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]</a:t>
                </a:r>
                <a:endParaRPr lang="en-US" sz="1100" b="1" dirty="0">
                  <a:solidFill>
                    <a:srgbClr val="006699"/>
                  </a:solidFill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err="1"/>
                  <a:t>where</a:t>
                </a:r>
                <a:r>
                  <a:rPr lang="ro-RO" sz="1100" dirty="0"/>
                  <a:t>: </a:t>
                </a:r>
                <a:r>
                  <a:rPr lang="ro-RO" sz="1100" dirty="0" err="1"/>
                  <a:t>TCpl</a:t>
                </a:r>
                <a:r>
                  <a:rPr lang="ro-RO" sz="1100" dirty="0"/>
                  <a:t> – </a:t>
                </a:r>
                <a:r>
                  <a:rPr lang="ro-RO" sz="1100" dirty="0" err="1"/>
                  <a:t>is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transmission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tariff</a:t>
                </a:r>
                <a:r>
                  <a:rPr lang="ro-RO" sz="1100" dirty="0"/>
                  <a:t> </a:t>
                </a:r>
                <a:r>
                  <a:rPr lang="ro-RO" sz="1100" dirty="0"/>
                  <a:t>for </a:t>
                </a:r>
                <a:r>
                  <a:rPr lang="ro-RO" sz="1100" dirty="0" err="1"/>
                  <a:t>firm</a:t>
                </a:r>
                <a:r>
                  <a:rPr lang="ro-RO" sz="1100" dirty="0"/>
                  <a:t> </a:t>
                </a:r>
                <a:r>
                  <a:rPr lang="ro-RO" sz="1100" dirty="0" err="1"/>
                  <a:t>long-term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for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group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r>
                  <a:rPr lang="ro-RO" sz="1100" dirty="0"/>
                  <a:t> 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err="1"/>
                  <a:t>VRCp</a:t>
                </a:r>
                <a:r>
                  <a:rPr lang="ro-RO" sz="1100" dirty="0"/>
                  <a:t> - </a:t>
                </a:r>
                <a:r>
                  <a:rPr lang="ro-RO" sz="1100" dirty="0" err="1"/>
                  <a:t>is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total </a:t>
                </a:r>
                <a:r>
                  <a:rPr lang="ro-RO" sz="1100" dirty="0" err="1"/>
                  <a:t>revenue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</a:t>
                </a:r>
                <a:r>
                  <a:rPr lang="ro-RO" sz="1100" dirty="0"/>
                  <a:t>component </a:t>
                </a:r>
                <a:r>
                  <a:rPr lang="ro-RO" sz="1100" dirty="0" err="1"/>
                  <a:t>value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allocated</a:t>
                </a:r>
                <a:r>
                  <a:rPr lang="ro-RO" sz="1100" dirty="0"/>
                  <a:t> at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r>
                  <a:rPr lang="ro-RO" sz="1100" dirty="0"/>
                  <a:t>/</a:t>
                </a:r>
                <a:r>
                  <a:rPr lang="ro-RO" sz="1100" dirty="0" err="1"/>
                  <a:t>goup</a:t>
                </a:r>
                <a:r>
                  <a:rPr lang="ro-RO" sz="1100" dirty="0"/>
                  <a:t> </a:t>
                </a:r>
                <a:r>
                  <a:rPr lang="ro-RO" sz="1100" dirty="0"/>
                  <a:t>of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endParaRPr lang="ro-RO" sz="1100" dirty="0"/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err="1"/>
                  <a:t>CRptl</a:t>
                </a:r>
                <a:r>
                  <a:rPr lang="ro-RO" sz="1100" dirty="0"/>
                  <a:t> – </a:t>
                </a:r>
                <a:r>
                  <a:rPr lang="ro-RO" sz="1100" dirty="0" err="1"/>
                  <a:t>is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estimated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to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booked</a:t>
                </a:r>
                <a:r>
                  <a:rPr lang="ro-RO" sz="1100" dirty="0"/>
                  <a:t> over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long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term</a:t>
                </a:r>
                <a:r>
                  <a:rPr lang="ro-RO" sz="1100" dirty="0"/>
                  <a:t> in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period for </a:t>
                </a:r>
                <a:r>
                  <a:rPr lang="ro-RO" sz="1100" dirty="0" err="1"/>
                  <a:t>which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transmission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tariffs</a:t>
                </a:r>
                <a:r>
                  <a:rPr lang="ro-RO" sz="1100" dirty="0"/>
                  <a:t> are set, </a:t>
                </a:r>
                <a:r>
                  <a:rPr lang="ro-RO" sz="1100" dirty="0" err="1"/>
                  <a:t>by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r>
                  <a:rPr lang="ro-RO" sz="1100" dirty="0"/>
                  <a:t>/</a:t>
                </a:r>
                <a:r>
                  <a:rPr lang="ro-RO" sz="1100" dirty="0" err="1"/>
                  <a:t>group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r>
                  <a:rPr lang="ro-RO" sz="1100" dirty="0"/>
                  <a:t>;</a:t>
                </a:r>
                <a:endParaRPr lang="ro-RO" sz="1100" dirty="0"/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err="1"/>
                  <a:t>CRpts</a:t>
                </a:r>
                <a:r>
                  <a:rPr lang="ro-RO" sz="1100" dirty="0"/>
                  <a:t>  </a:t>
                </a:r>
                <a:r>
                  <a:rPr lang="ro-RO" sz="1100" dirty="0"/>
                  <a:t>- </a:t>
                </a:r>
                <a:r>
                  <a:rPr lang="ro-RO" sz="1100" dirty="0" err="1"/>
                  <a:t>is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estimated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to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booked</a:t>
                </a:r>
                <a:r>
                  <a:rPr lang="ro-RO" sz="1100" dirty="0"/>
                  <a:t> over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short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term</a:t>
                </a:r>
                <a:r>
                  <a:rPr lang="ro-RO" sz="1100" dirty="0"/>
                  <a:t> in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period for </a:t>
                </a:r>
                <a:r>
                  <a:rPr lang="ro-RO" sz="1100" dirty="0" err="1"/>
                  <a:t>which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transmission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tariffs</a:t>
                </a:r>
                <a:r>
                  <a:rPr lang="ro-RO" sz="1100" dirty="0"/>
                  <a:t> are set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r>
                  <a:rPr lang="ro-RO" sz="1100" dirty="0"/>
                  <a:t>/</a:t>
                </a:r>
                <a:r>
                  <a:rPr lang="ro-RO" sz="1100" dirty="0" err="1"/>
                  <a:t>group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endParaRPr lang="ro-RO" sz="1100" dirty="0"/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err="1"/>
                  <a:t>N</a:t>
                </a:r>
                <a:r>
                  <a:rPr lang="ro-RO" sz="1100" baseline="-25000" dirty="0" err="1"/>
                  <a:t>tl,ts</a:t>
                </a:r>
                <a:r>
                  <a:rPr lang="ro-RO" sz="1100" dirty="0"/>
                  <a:t> </a:t>
                </a:r>
                <a:r>
                  <a:rPr lang="ro-RO" sz="1100" dirty="0"/>
                  <a:t>– </a:t>
                </a:r>
                <a:r>
                  <a:rPr lang="ro-RO" sz="1100" dirty="0" err="1"/>
                  <a:t>number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hours</a:t>
                </a:r>
                <a:r>
                  <a:rPr lang="ro-RO" sz="1100" dirty="0"/>
                  <a:t> for </a:t>
                </a:r>
                <a:r>
                  <a:rPr lang="ro-RO" sz="1100" dirty="0" err="1"/>
                  <a:t>each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type</a:t>
                </a:r>
                <a:r>
                  <a:rPr lang="ro-RO" sz="1100" dirty="0"/>
                  <a:t> of service.</a:t>
                </a:r>
                <a:endParaRPr lang="ro-RO" sz="11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ro-RO" sz="1100" dirty="0"/>
                  <a:t>K(ts) </a:t>
                </a:r>
                <a:r>
                  <a:rPr lang="ro-RO" sz="1100" dirty="0"/>
                  <a:t>–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multiplication</a:t>
                </a:r>
                <a:r>
                  <a:rPr lang="ro-RO" sz="1100" dirty="0"/>
                  <a:t> </a:t>
                </a:r>
                <a:r>
                  <a:rPr lang="ro-RO" sz="1100" dirty="0" err="1"/>
                  <a:t>ratio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tariff</a:t>
                </a:r>
                <a:r>
                  <a:rPr lang="ro-RO" sz="1100" dirty="0"/>
                  <a:t> for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type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firm</a:t>
                </a:r>
                <a:r>
                  <a:rPr lang="ro-RO" sz="1100" dirty="0"/>
                  <a:t> </a:t>
                </a:r>
                <a:r>
                  <a:rPr lang="ro-RO" sz="1100" dirty="0" err="1"/>
                  <a:t>short-term</a:t>
                </a:r>
                <a:r>
                  <a:rPr lang="ro-RO" sz="1100" dirty="0"/>
                  <a:t> service.</a:t>
                </a:r>
                <a:endParaRPr lang="en-US" sz="11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ro-RO" sz="1100" dirty="0"/>
                  <a:t>For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short-term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products</a:t>
                </a:r>
                <a:endParaRPr lang="ro-RO" sz="11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100" b="1" dirty="0">
                    <a:solidFill>
                      <a:srgbClr val="006699"/>
                    </a:solidFill>
                  </a:rPr>
                  <a:t>TC</a:t>
                </a:r>
                <a:r>
                  <a:rPr lang="ro-RO" sz="1100" b="1" dirty="0">
                    <a:solidFill>
                      <a:srgbClr val="006699"/>
                    </a:solidFill>
                  </a:rPr>
                  <a:t>p</a:t>
                </a:r>
                <a:r>
                  <a:rPr lang="en-US" sz="1100" b="1" dirty="0">
                    <a:solidFill>
                      <a:srgbClr val="006699"/>
                    </a:solidFill>
                  </a:rPr>
                  <a:t>s=TC</a:t>
                </a:r>
                <a:r>
                  <a:rPr lang="ro-RO" sz="1100" b="1" dirty="0">
                    <a:solidFill>
                      <a:srgbClr val="006699"/>
                    </a:solidFill>
                  </a:rPr>
                  <a:t>p</a:t>
                </a:r>
                <a:r>
                  <a:rPr lang="en-US" sz="1100" b="1" dirty="0">
                    <a:solidFill>
                      <a:srgbClr val="006699"/>
                    </a:solidFill>
                  </a:rPr>
                  <a:t>l x K(</a:t>
                </a:r>
                <a:r>
                  <a:rPr lang="en-US" sz="1100" b="1" dirty="0" err="1">
                    <a:solidFill>
                      <a:srgbClr val="006699"/>
                    </a:solidFill>
                  </a:rPr>
                  <a:t>ts</a:t>
                </a:r>
                <a:r>
                  <a:rPr lang="en-US" sz="1100" b="1" dirty="0">
                    <a:solidFill>
                      <a:srgbClr val="006699"/>
                    </a:solidFill>
                  </a:rPr>
                  <a:t>) 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[lei/MWh/oră]</a:t>
                </a:r>
                <a:endParaRPr lang="ro-RO" sz="1100" b="1" dirty="0">
                  <a:solidFill>
                    <a:srgbClr val="006699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o-RO" sz="1100" dirty="0" err="1"/>
                  <a:t>where</a:t>
                </a:r>
                <a:r>
                  <a:rPr lang="ro-RO" sz="1100" dirty="0"/>
                  <a:t>: TC(gr(</a:t>
                </a:r>
                <a:r>
                  <a:rPr lang="ro-RO" sz="1100" dirty="0" err="1"/>
                  <a:t>ts</a:t>
                </a:r>
                <a:r>
                  <a:rPr lang="ro-RO" sz="1100" dirty="0"/>
                  <a:t>)) </a:t>
                </a:r>
                <a:r>
                  <a:rPr lang="ro-RO" sz="1100" dirty="0"/>
                  <a:t>– </a:t>
                </a:r>
                <a:r>
                  <a:rPr lang="ro-RO" sz="1100" dirty="0" err="1"/>
                  <a:t>is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tariff</a:t>
                </a:r>
                <a:r>
                  <a:rPr lang="ro-RO" sz="1100" dirty="0"/>
                  <a:t> for </a:t>
                </a:r>
                <a:r>
                  <a:rPr lang="ro-RO" sz="1100" dirty="0" err="1"/>
                  <a:t>firm</a:t>
                </a:r>
                <a:r>
                  <a:rPr lang="ro-RO" sz="1100" dirty="0"/>
                  <a:t> </a:t>
                </a:r>
                <a:r>
                  <a:rPr lang="ro-RO" sz="1100" dirty="0" err="1"/>
                  <a:t>short-term</a:t>
                </a:r>
                <a:r>
                  <a:rPr lang="ro-RO" sz="1100" dirty="0"/>
                  <a:t> service for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group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r>
                  <a:rPr lang="ro-RO" sz="1100" dirty="0"/>
                  <a:t> </a:t>
                </a:r>
                <a:r>
                  <a:rPr lang="ro-RO" sz="1100" dirty="0"/>
                  <a:t>(gr);</a:t>
                </a:r>
                <a:br>
                  <a:rPr lang="ro-RO" sz="1100" dirty="0"/>
                </a:br>
                <a:r>
                  <a:rPr lang="ro-RO" sz="1100" dirty="0"/>
                  <a:t>TC(gr(tl)) - </a:t>
                </a:r>
                <a:r>
                  <a:rPr lang="ro-RO" sz="1100" dirty="0" err="1"/>
                  <a:t>is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tariff</a:t>
                </a:r>
                <a:r>
                  <a:rPr lang="ro-RO" sz="1100" dirty="0"/>
                  <a:t> for </a:t>
                </a:r>
                <a:r>
                  <a:rPr lang="ro-RO" sz="1100" dirty="0" err="1"/>
                  <a:t>firm</a:t>
                </a:r>
                <a:r>
                  <a:rPr lang="ro-RO" sz="1100" dirty="0"/>
                  <a:t> </a:t>
                </a:r>
                <a:r>
                  <a:rPr lang="ro-RO" sz="1100" dirty="0" err="1"/>
                  <a:t>long-term</a:t>
                </a:r>
                <a:r>
                  <a:rPr lang="ro-RO" sz="1100" dirty="0"/>
                  <a:t> </a:t>
                </a:r>
                <a:r>
                  <a:rPr lang="ro-RO" sz="1100" dirty="0"/>
                  <a:t>service for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group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entry</a:t>
                </a:r>
                <a:r>
                  <a:rPr lang="ro-RO" sz="1100" dirty="0"/>
                  <a:t>/</a:t>
                </a:r>
                <a:r>
                  <a:rPr lang="ro-RO" sz="1100" dirty="0" err="1"/>
                  <a:t>exit</a:t>
                </a:r>
                <a:r>
                  <a:rPr lang="ro-RO" sz="1100" dirty="0"/>
                  <a:t> </a:t>
                </a:r>
                <a:r>
                  <a:rPr lang="ro-RO" sz="1100" dirty="0" err="1"/>
                  <a:t>points</a:t>
                </a:r>
                <a:r>
                  <a:rPr lang="ro-RO" sz="1100" dirty="0"/>
                  <a:t> (gr);</a:t>
                </a:r>
                <a:br>
                  <a:rPr lang="ro-RO" sz="1100" dirty="0"/>
                </a:br>
                <a:r>
                  <a:rPr lang="ro-RO" sz="1100" dirty="0"/>
                  <a:t>K(ts) -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multiplication</a:t>
                </a:r>
                <a:r>
                  <a:rPr lang="ro-RO" sz="1100" dirty="0"/>
                  <a:t> </a:t>
                </a:r>
                <a:r>
                  <a:rPr lang="ro-RO" sz="1100" dirty="0" err="1"/>
                  <a:t>ratio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capacity</a:t>
                </a:r>
                <a:r>
                  <a:rPr lang="ro-RO" sz="1100" dirty="0"/>
                  <a:t> </a:t>
                </a:r>
                <a:r>
                  <a:rPr lang="ro-RO" sz="1100" dirty="0" err="1"/>
                  <a:t>booking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tariff</a:t>
                </a:r>
                <a:r>
                  <a:rPr lang="ro-RO" sz="1100" dirty="0"/>
                  <a:t> for </a:t>
                </a:r>
                <a:r>
                  <a:rPr lang="ro-RO" sz="1100" dirty="0" err="1"/>
                  <a:t>the</a:t>
                </a:r>
                <a:r>
                  <a:rPr lang="ro-RO" sz="1100" dirty="0"/>
                  <a:t> </a:t>
                </a:r>
                <a:r>
                  <a:rPr lang="ro-RO" sz="1100" dirty="0" err="1"/>
                  <a:t>type</a:t>
                </a:r>
                <a:r>
                  <a:rPr lang="ro-RO" sz="1100" dirty="0"/>
                  <a:t> of </a:t>
                </a:r>
                <a:r>
                  <a:rPr lang="ro-RO" sz="1100" dirty="0" err="1"/>
                  <a:t>firm</a:t>
                </a:r>
                <a:r>
                  <a:rPr lang="ro-RO" sz="1100" dirty="0"/>
                  <a:t> </a:t>
                </a:r>
                <a:r>
                  <a:rPr lang="ro-RO" sz="1100" dirty="0" err="1"/>
                  <a:t>short-term</a:t>
                </a:r>
                <a:r>
                  <a:rPr lang="ro-RO" sz="1100" dirty="0"/>
                  <a:t> service.</a:t>
                </a:r>
                <a:endParaRPr lang="ro-RO" sz="11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825752" y="1447800"/>
                <a:ext cx="8503920" cy="4953000"/>
              </a:xfrm>
              <a:blipFill rotWithShape="0">
                <a:blip r:embed="rId3"/>
                <a:stretch>
                  <a:fillRect t="-369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0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178</Words>
  <Application>Microsoft Office PowerPoint</Application>
  <PresentationFormat>Widescreen</PresentationFormat>
  <Paragraphs>48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Cambria Math</vt:lpstr>
      <vt:lpstr>Georgia</vt:lpstr>
      <vt:lpstr>Wingdings</vt:lpstr>
      <vt:lpstr>Office Theme</vt:lpstr>
      <vt:lpstr>Information on the transmission tariffs approved by ANRE Order 99/2018  for the period October 2018-September 2019</vt:lpstr>
      <vt:lpstr>Information on the transmission tariffs approved by ANRE Order 99/2018  for the period October 2018-September 2019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tarifele de transport aprobate prin Ordinul ANRE Nr.99/2018 pentru perioada oct.2017-sept.2018</dc:title>
  <dc:creator>Marius Adrian Ionita</dc:creator>
  <cp:lastModifiedBy>Marius Adrian Ionita</cp:lastModifiedBy>
  <cp:revision>2</cp:revision>
  <dcterms:created xsi:type="dcterms:W3CDTF">2018-08-08T06:53:56Z</dcterms:created>
  <dcterms:modified xsi:type="dcterms:W3CDTF">2018-08-08T07:29:35Z</dcterms:modified>
</cp:coreProperties>
</file>