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726" y="3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8/8/2018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38041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8/8/2018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381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3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8/8/2018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3"/>
            <a:ext cx="1930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22907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8/8/2018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4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08665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9" y="2743202"/>
            <a:ext cx="8640233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8/8/2018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03626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8/8/2018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575654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26068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8" y="1524001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8/8/2018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4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8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1463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8/8/2018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2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789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8/8/2018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286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2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8/8/2018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937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8/8/2018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409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8/8/2018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6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3334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1" y="298101"/>
            <a:ext cx="7154965" cy="775398"/>
          </a:xfrm>
        </p:spPr>
        <p:txBody>
          <a:bodyPr>
            <a:normAutofit fontScale="90000"/>
          </a:bodyPr>
          <a:lstStyle/>
          <a:p>
            <a:r>
              <a:rPr lang="ro-RO" sz="2000" b="1" dirty="0" err="1" smtClean="0"/>
              <a:t>Informaţii</a:t>
            </a:r>
            <a:r>
              <a:rPr lang="ro-RO" sz="2000" b="1" dirty="0" smtClean="0"/>
              <a:t> </a:t>
            </a:r>
            <a:r>
              <a:rPr lang="ro-RO" sz="2000" b="1" dirty="0"/>
              <a:t>privind </a:t>
            </a:r>
            <a:r>
              <a:rPr lang="ro-RO" sz="2000" b="1" dirty="0"/>
              <a:t>venitul total determinat în conformitate cu prevederile Ordinului Președintelui ANRE nr.34 din 2016</a:t>
            </a:r>
            <a:endParaRPr lang="ro-RO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828800" y="1600200"/>
            <a:ext cx="8503920" cy="4498848"/>
          </a:xfrm>
        </p:spPr>
        <p:txBody>
          <a:bodyPr>
            <a:normAutofit/>
          </a:bodyPr>
          <a:lstStyle/>
          <a:p>
            <a:r>
              <a:rPr lang="en-US" sz="1600" dirty="0"/>
              <a:t>a) </a:t>
            </a:r>
            <a:r>
              <a:rPr lang="ro-RO" sz="1600" dirty="0"/>
              <a:t>Venitul</a:t>
            </a:r>
            <a:r>
              <a:rPr lang="en-US" sz="1600" dirty="0"/>
              <a:t> total </a:t>
            </a:r>
            <a:r>
              <a:rPr lang="ro-RO" sz="1600" dirty="0"/>
              <a:t>permis a se recupera de operatorul de transport în</a:t>
            </a:r>
            <a:r>
              <a:rPr lang="en-US" sz="1600" dirty="0"/>
              <a:t> </a:t>
            </a:r>
            <a:r>
              <a:rPr lang="en-US" sz="1600" dirty="0" err="1"/>
              <a:t>perioada</a:t>
            </a:r>
            <a:r>
              <a:rPr lang="en-US" sz="1600" dirty="0"/>
              <a:t> oct.2017-sept.2018 </a:t>
            </a:r>
            <a:r>
              <a:rPr lang="en-US" sz="1600" dirty="0" err="1"/>
              <a:t>este</a:t>
            </a:r>
            <a:r>
              <a:rPr lang="en-US" sz="1600" dirty="0"/>
              <a:t> </a:t>
            </a:r>
            <a:r>
              <a:rPr lang="ro-RO" sz="1600" dirty="0"/>
              <a:t>in valoare de 56,21 milioane lei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1600" dirty="0"/>
              <a:t>b) </a:t>
            </a:r>
            <a:r>
              <a:rPr lang="en-US" sz="1600" dirty="0" err="1"/>
              <a:t>Modific</a:t>
            </a:r>
            <a:r>
              <a:rPr lang="vi-VN" sz="1600" dirty="0"/>
              <a:t>ă</a:t>
            </a:r>
            <a:r>
              <a:rPr lang="en-US" sz="1600" dirty="0"/>
              <a:t>rile de la un an la </a:t>
            </a:r>
            <a:r>
              <a:rPr lang="en-US" sz="1600" dirty="0" err="1"/>
              <a:t>altul</a:t>
            </a:r>
            <a:r>
              <a:rPr lang="en-US" sz="1600" dirty="0"/>
              <a:t> ale </a:t>
            </a:r>
            <a:r>
              <a:rPr lang="en-US" sz="1600" dirty="0" err="1"/>
              <a:t>veniturilor</a:t>
            </a:r>
            <a:r>
              <a:rPr lang="en-US" sz="1600" dirty="0"/>
              <a:t> </a:t>
            </a:r>
            <a:r>
              <a:rPr lang="en-US" sz="1600" dirty="0" err="1"/>
              <a:t>aprobate</a:t>
            </a:r>
            <a:endParaRPr lang="ro-RO" sz="1600" dirty="0"/>
          </a:p>
          <a:p>
            <a:endParaRPr lang="ro-RO" sz="1600" dirty="0"/>
          </a:p>
          <a:p>
            <a:endParaRPr lang="ro-RO" sz="1600" dirty="0"/>
          </a:p>
          <a:p>
            <a:endParaRPr lang="ro-RO" sz="1600" dirty="0"/>
          </a:p>
          <a:p>
            <a:endParaRPr lang="ro-RO" sz="1600" dirty="0"/>
          </a:p>
          <a:p>
            <a:r>
              <a:rPr lang="ro-RO" sz="1600" dirty="0"/>
              <a:t>c) Determinarea venitului total</a:t>
            </a:r>
          </a:p>
          <a:p>
            <a:pPr marL="0" indent="0" algn="just">
              <a:buNone/>
            </a:pPr>
            <a:r>
              <a:rPr lang="ro-RO" sz="1600" dirty="0"/>
              <a:t>	</a:t>
            </a:r>
            <a:r>
              <a:rPr lang="ro-RO" sz="1600" dirty="0"/>
              <a:t>1. </a:t>
            </a:r>
            <a:r>
              <a:rPr lang="en-US" sz="1600" dirty="0" err="1"/>
              <a:t>Venitul</a:t>
            </a:r>
            <a:r>
              <a:rPr lang="en-US" sz="1600" dirty="0"/>
              <a:t> total se </a:t>
            </a:r>
            <a:r>
              <a:rPr lang="en-US" sz="1600" dirty="0" err="1"/>
              <a:t>stabileşte</a:t>
            </a:r>
            <a:r>
              <a:rPr lang="en-US" sz="1600" dirty="0"/>
              <a:t> </a:t>
            </a:r>
            <a:r>
              <a:rPr lang="en-US" sz="1600" dirty="0" err="1"/>
              <a:t>pe</a:t>
            </a:r>
            <a:r>
              <a:rPr lang="en-US" sz="1600" dirty="0"/>
              <a:t> </a:t>
            </a:r>
            <a:r>
              <a:rPr lang="en-US" sz="1600" dirty="0" err="1"/>
              <a:t>baza</a:t>
            </a:r>
            <a:r>
              <a:rPr lang="en-US" sz="1600" dirty="0"/>
              <a:t> </a:t>
            </a:r>
            <a:r>
              <a:rPr lang="en-US" sz="1600" dirty="0" err="1"/>
              <a:t>analizei</a:t>
            </a:r>
            <a:r>
              <a:rPr lang="en-US" sz="1600" dirty="0"/>
              <a:t> comparative de tip benchmarking, </a:t>
            </a:r>
            <a:r>
              <a:rPr lang="ro-RO" sz="1600" dirty="0"/>
              <a:t>	</a:t>
            </a:r>
            <a:r>
              <a:rPr lang="en-US" sz="1600" dirty="0" err="1"/>
              <a:t>având</a:t>
            </a:r>
            <a:r>
              <a:rPr lang="en-US" sz="1600" dirty="0"/>
              <a:t> </a:t>
            </a:r>
            <a:r>
              <a:rPr lang="en-US" sz="1600" dirty="0"/>
              <a:t>la </a:t>
            </a:r>
            <a:r>
              <a:rPr lang="en-US" sz="1600" dirty="0" err="1"/>
              <a:t>bază</a:t>
            </a:r>
            <a:r>
              <a:rPr lang="en-US" sz="1600" dirty="0"/>
              <a:t> </a:t>
            </a:r>
            <a:r>
              <a:rPr lang="en-US" sz="1600" dirty="0" err="1"/>
              <a:t>tarifele</a:t>
            </a:r>
            <a:r>
              <a:rPr lang="en-US" sz="1600" dirty="0"/>
              <a:t> de transport </a:t>
            </a:r>
            <a:r>
              <a:rPr lang="en-US" sz="1600" dirty="0" err="1"/>
              <a:t>practicate</a:t>
            </a:r>
            <a:r>
              <a:rPr lang="en-US" sz="1600" dirty="0"/>
              <a:t> de </a:t>
            </a:r>
            <a:r>
              <a:rPr lang="en-US" sz="1600" dirty="0" err="1"/>
              <a:t>ţări</a:t>
            </a:r>
            <a:r>
              <a:rPr lang="en-US" sz="1600" dirty="0"/>
              <a:t> din </a:t>
            </a:r>
            <a:r>
              <a:rPr lang="en-US" sz="1600" dirty="0" err="1"/>
              <a:t>Uniunea</a:t>
            </a:r>
            <a:r>
              <a:rPr lang="en-US" sz="1600" dirty="0"/>
              <a:t> </a:t>
            </a:r>
            <a:r>
              <a:rPr lang="en-US" sz="1600" dirty="0" err="1"/>
              <a:t>Europeană</a:t>
            </a:r>
            <a:r>
              <a:rPr lang="en-US" sz="1600" dirty="0"/>
              <a:t> cu </a:t>
            </a:r>
            <a:r>
              <a:rPr lang="ro-RO" sz="1600" dirty="0"/>
              <a:t>		</a:t>
            </a:r>
            <a:r>
              <a:rPr lang="en-US" sz="1600" dirty="0" err="1"/>
              <a:t>condiţii</a:t>
            </a:r>
            <a:r>
              <a:rPr lang="en-US" sz="1600" dirty="0"/>
              <a:t> </a:t>
            </a:r>
            <a:r>
              <a:rPr lang="en-US" sz="1600" dirty="0"/>
              <a:t>de transport </a:t>
            </a:r>
            <a:r>
              <a:rPr lang="en-US" sz="1600" dirty="0" err="1"/>
              <a:t>comparabile</a:t>
            </a:r>
            <a:r>
              <a:rPr lang="en-US" sz="1600" dirty="0"/>
              <a:t> cu </a:t>
            </a:r>
            <a:r>
              <a:rPr lang="en-US" sz="1600" dirty="0" err="1"/>
              <a:t>profilul</a:t>
            </a:r>
            <a:r>
              <a:rPr lang="en-US" sz="1600" dirty="0"/>
              <a:t> </a:t>
            </a:r>
            <a:r>
              <a:rPr lang="en-US" sz="1600" dirty="0" err="1"/>
              <a:t>conductelor</a:t>
            </a:r>
            <a:r>
              <a:rPr lang="en-US" sz="1600" dirty="0"/>
              <a:t> de transport gaze </a:t>
            </a:r>
            <a:r>
              <a:rPr lang="ro-RO" sz="1600" dirty="0"/>
              <a:t>	</a:t>
            </a:r>
            <a:r>
              <a:rPr lang="en-US" sz="1600" dirty="0" err="1"/>
              <a:t>naturale</a:t>
            </a:r>
            <a:r>
              <a:rPr lang="en-US" sz="1600" dirty="0"/>
              <a:t> </a:t>
            </a:r>
            <a:r>
              <a:rPr lang="en-US" sz="1600" dirty="0" err="1"/>
              <a:t>Isaccea-Negru</a:t>
            </a:r>
            <a:r>
              <a:rPr lang="en-US" sz="1600" dirty="0"/>
              <a:t> </a:t>
            </a:r>
            <a:r>
              <a:rPr lang="en-US" sz="1600" dirty="0" err="1"/>
              <a:t>Vodă</a:t>
            </a:r>
            <a:r>
              <a:rPr lang="en-US" sz="1600" dirty="0"/>
              <a:t> </a:t>
            </a:r>
            <a:r>
              <a:rPr lang="en-US" sz="1600" dirty="0" err="1"/>
              <a:t>şi</a:t>
            </a:r>
            <a:r>
              <a:rPr lang="en-US" sz="1600" dirty="0"/>
              <a:t> </a:t>
            </a:r>
            <a:r>
              <a:rPr lang="en-US" sz="1600" dirty="0" err="1"/>
              <a:t>oferta</a:t>
            </a:r>
            <a:r>
              <a:rPr lang="en-US" sz="1600" dirty="0"/>
              <a:t> de </a:t>
            </a:r>
            <a:r>
              <a:rPr lang="en-US" sz="1600" dirty="0" err="1"/>
              <a:t>servicii</a:t>
            </a:r>
            <a:r>
              <a:rPr lang="en-US" sz="1600" dirty="0"/>
              <a:t> </a:t>
            </a:r>
            <a:r>
              <a:rPr lang="en-US" sz="1600" dirty="0" err="1"/>
              <a:t>similare</a:t>
            </a:r>
            <a:r>
              <a:rPr lang="en-US" sz="1600" dirty="0"/>
              <a:t>, </a:t>
            </a:r>
            <a:r>
              <a:rPr lang="en-US" sz="1600" dirty="0" err="1"/>
              <a:t>într</a:t>
            </a:r>
            <a:r>
              <a:rPr lang="en-US" sz="1600" dirty="0"/>
              <a:t>-o </a:t>
            </a:r>
            <a:r>
              <a:rPr lang="en-US" sz="1600" dirty="0" err="1"/>
              <a:t>perioadă</a:t>
            </a:r>
            <a:r>
              <a:rPr lang="en-US" sz="1600" dirty="0"/>
              <a:t> de 12 </a:t>
            </a:r>
            <a:r>
              <a:rPr lang="ro-RO" sz="1600" dirty="0"/>
              <a:t>	</a:t>
            </a:r>
            <a:r>
              <a:rPr lang="en-US" sz="1600" dirty="0" err="1"/>
              <a:t>luni</a:t>
            </a:r>
            <a:r>
              <a:rPr lang="en-US" sz="1600" dirty="0"/>
              <a:t> </a:t>
            </a:r>
            <a:r>
              <a:rPr lang="en-US" sz="1600" dirty="0" err="1"/>
              <a:t>calendaristice</a:t>
            </a:r>
            <a:r>
              <a:rPr lang="en-US" sz="1600" dirty="0"/>
              <a:t>.</a:t>
            </a:r>
            <a:endParaRPr lang="ro-RO" sz="16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377087"/>
              </p:ext>
            </p:extLst>
          </p:nvPr>
        </p:nvGraphicFramePr>
        <p:xfrm>
          <a:off x="2154282" y="2819400"/>
          <a:ext cx="7462812" cy="841248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242733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3615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3615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6316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32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Indicator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Venit aprobat </a:t>
                      </a:r>
                      <a:r>
                        <a:rPr lang="ro-RO" sz="1200" dirty="0" smtClean="0">
                          <a:effectLst/>
                        </a:rPr>
                        <a:t>oct.2017-sept.2018 </a:t>
                      </a:r>
                      <a:r>
                        <a:rPr lang="ro-RO" sz="1200" dirty="0">
                          <a:effectLst/>
                        </a:rPr>
                        <a:t>(</a:t>
                      </a:r>
                      <a:r>
                        <a:rPr lang="ro-RO" sz="1200" dirty="0" smtClean="0">
                          <a:effectLst/>
                        </a:rPr>
                        <a:t>mil </a:t>
                      </a:r>
                      <a:r>
                        <a:rPr lang="ro-RO" sz="1200" dirty="0">
                          <a:effectLst/>
                        </a:rPr>
                        <a:t>lei)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Venit aprobat </a:t>
                      </a:r>
                      <a:r>
                        <a:rPr lang="ro-RO" sz="1200" dirty="0" smtClean="0">
                          <a:effectLst/>
                        </a:rPr>
                        <a:t>oct.2018-sept.2019 </a:t>
                      </a:r>
                      <a:r>
                        <a:rPr lang="ro-RO" sz="1200" dirty="0">
                          <a:effectLst/>
                        </a:rPr>
                        <a:t>(</a:t>
                      </a:r>
                      <a:r>
                        <a:rPr lang="ro-RO" sz="1200" dirty="0" smtClean="0">
                          <a:effectLst/>
                        </a:rPr>
                        <a:t>mil </a:t>
                      </a:r>
                      <a:r>
                        <a:rPr lang="ro-RO" sz="1200" dirty="0">
                          <a:effectLst/>
                        </a:rPr>
                        <a:t>lei)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effectLst/>
                        </a:rPr>
                        <a:t>Evoluție </a:t>
                      </a:r>
                      <a:r>
                        <a:rPr lang="ro-RO" sz="1200" dirty="0">
                          <a:effectLst/>
                        </a:rPr>
                        <a:t>venit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1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3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3/2 %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b="1" dirty="0">
                          <a:effectLst/>
                        </a:rPr>
                        <a:t>Venitul </a:t>
                      </a:r>
                      <a:r>
                        <a:rPr lang="ro-RO" sz="1200" b="1" dirty="0" smtClean="0">
                          <a:effectLst/>
                        </a:rPr>
                        <a:t>total aprobat</a:t>
                      </a:r>
                      <a:endParaRPr lang="ro-RO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b="1" dirty="0" smtClean="0"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56,21</a:t>
                      </a:r>
                      <a:endParaRPr lang="ro-RO" sz="1100" b="1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b="1" dirty="0" smtClean="0">
                          <a:effectLst/>
                          <a:latin typeface="Cambria" panose="02040503050406030204" pitchFamily="18" charset="0"/>
                        </a:rPr>
                        <a:t>56,21</a:t>
                      </a:r>
                      <a:endParaRPr lang="ro-RO" sz="1100" b="1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b="1" dirty="0" smtClean="0">
                          <a:effectLst/>
                          <a:latin typeface="Cambria" panose="02040503050406030204" pitchFamily="18" charset="0"/>
                        </a:rPr>
                        <a:t>100%</a:t>
                      </a:r>
                      <a:endParaRPr lang="ro-RO" sz="1100" b="1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201" y="228600"/>
            <a:ext cx="122703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000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48499"/>
            <a:ext cx="7162800" cy="762000"/>
          </a:xfrm>
        </p:spPr>
        <p:txBody>
          <a:bodyPr>
            <a:normAutofit fontScale="90000"/>
          </a:bodyPr>
          <a:lstStyle/>
          <a:p>
            <a:r>
              <a:rPr lang="ro-RO" sz="2000" dirty="0" smtClean="0"/>
              <a:t> </a:t>
            </a:r>
            <a:r>
              <a:rPr lang="ro-RO" sz="2000" b="1" dirty="0" err="1"/>
              <a:t>Informaţii</a:t>
            </a:r>
            <a:r>
              <a:rPr lang="ro-RO" sz="2000" b="1" dirty="0"/>
              <a:t> privind venitul total determinat în conformitate cu prevederile Ordinului Președintelui ANRE nr.34 din 2016</a:t>
            </a:r>
            <a:endParaRPr lang="ro-RO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752600" y="1483573"/>
            <a:ext cx="8610600" cy="4615475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o-RO" sz="1600" dirty="0"/>
              <a:t>	</a:t>
            </a:r>
            <a:r>
              <a:rPr lang="ro-RO" sz="1600" dirty="0"/>
              <a:t>2. La elaborarea analizei comparative de tip </a:t>
            </a:r>
            <a:r>
              <a:rPr lang="ro-RO" sz="1600" dirty="0" err="1"/>
              <a:t>benchmarking</a:t>
            </a:r>
            <a:r>
              <a:rPr lang="ro-RO" sz="1600" dirty="0"/>
              <a:t> sunt luate în considerare tarifele companiilor </a:t>
            </a:r>
            <a:r>
              <a:rPr lang="en-US" sz="1600" dirty="0"/>
              <a:t>	</a:t>
            </a:r>
            <a:r>
              <a:rPr lang="ro-RO" sz="1600" dirty="0"/>
              <a:t>care practică același sistem de tarifare (de tip "intrare / </a:t>
            </a:r>
            <a:r>
              <a:rPr lang="ro-RO" sz="1600" dirty="0" err="1"/>
              <a:t>ieşire</a:t>
            </a:r>
            <a:r>
              <a:rPr lang="ro-RO" sz="1600" dirty="0"/>
              <a:t>") în rețele de înaltă presiune și situația care </a:t>
            </a:r>
            <a:r>
              <a:rPr lang="en-US" sz="1600" dirty="0"/>
              <a:t>	</a:t>
            </a:r>
            <a:r>
              <a:rPr lang="ro-RO" sz="1600" dirty="0"/>
              <a:t>corespunde profilului conductelor de transport Isaccea-Negru Vodă, după cum urmează:</a:t>
            </a:r>
          </a:p>
          <a:p>
            <a:pPr marL="0" indent="0" algn="just">
              <a:buNone/>
            </a:pPr>
            <a:r>
              <a:rPr lang="ro-RO" sz="1600" dirty="0"/>
              <a:t>  		  a) cantitate transportată;</a:t>
            </a:r>
          </a:p>
          <a:p>
            <a:pPr marL="0" indent="0" algn="just">
              <a:buNone/>
            </a:pPr>
            <a:r>
              <a:rPr lang="ro-RO" sz="1600" dirty="0"/>
              <a:t>  		  b) factor de încărcare: 8.000 ore/an;</a:t>
            </a:r>
          </a:p>
          <a:p>
            <a:pPr marL="0" indent="0" algn="just">
              <a:buNone/>
            </a:pPr>
            <a:r>
              <a:rPr lang="ro-RO" sz="1600" dirty="0"/>
              <a:t>  		  c) lungimea conductei: 200 km.</a:t>
            </a:r>
          </a:p>
          <a:p>
            <a:pPr marL="0" indent="0" algn="just">
              <a:buNone/>
            </a:pPr>
            <a:r>
              <a:rPr lang="ro-RO" sz="1600" dirty="0"/>
              <a:t>	3. Pentru determinarea venitului total se utilizează media valorilor minime ale tarifelor</a:t>
            </a:r>
            <a:r>
              <a:rPr lang="en-US" sz="1600" dirty="0"/>
              <a:t> </a:t>
            </a:r>
            <a:r>
              <a:rPr lang="ro-RO" sz="1600" dirty="0"/>
              <a:t>orare</a:t>
            </a:r>
            <a:r>
              <a:rPr lang="en-US" sz="1600" dirty="0"/>
              <a:t> </a:t>
            </a:r>
            <a:r>
              <a:rPr lang="ro-RO" sz="1600" dirty="0"/>
              <a:t>analizate, </a:t>
            </a:r>
            <a:r>
              <a:rPr lang="en-US" sz="1600" dirty="0"/>
              <a:t>	</a:t>
            </a:r>
            <a:r>
              <a:rPr lang="ro-RO" sz="1600" dirty="0"/>
              <a:t>capacitatea orară disponibilă </a:t>
            </a:r>
            <a:r>
              <a:rPr lang="ro-RO" sz="1600" dirty="0" err="1"/>
              <a:t>şi</a:t>
            </a:r>
            <a:r>
              <a:rPr lang="ro-RO" sz="1600" dirty="0"/>
              <a:t> numărul de ore din perioada pentru care se oferă serviciile, venit care stă la baza </a:t>
            </a:r>
            <a:r>
              <a:rPr lang="en-US" sz="1600" dirty="0"/>
              <a:t>	</a:t>
            </a:r>
            <a:r>
              <a:rPr lang="ro-RO" sz="1600" dirty="0"/>
              <a:t>determinării componentei de rezervare a capacității pentru conductele de transport gaze Isaccea-Negru Vodă.</a:t>
            </a:r>
          </a:p>
          <a:p>
            <a:pPr marL="0" indent="0" algn="just">
              <a:buNone/>
            </a:pPr>
            <a:r>
              <a:rPr lang="ro-RO" sz="1600" dirty="0"/>
              <a:t/>
            </a:r>
            <a:br>
              <a:rPr lang="ro-RO" sz="1600" dirty="0"/>
            </a:br>
            <a:endParaRPr lang="ro-RO" sz="1600" dirty="0"/>
          </a:p>
          <a:p>
            <a:pPr algn="just"/>
            <a:r>
              <a:rPr lang="ro-RO" sz="1800" b="1" dirty="0"/>
              <a:t>Indicatori privind venitul total aprobat pentru perioada oct.2017-sept.2018</a:t>
            </a:r>
          </a:p>
          <a:p>
            <a:pPr algn="just"/>
            <a:r>
              <a:rPr lang="ro-RO" sz="1600" dirty="0"/>
              <a:t>a) Venitul total aprobat de ANRE se recuperează integral prin intermediul tarifelor de rezervare de capacitate. Nu se aplica tarife pentru volumul de gaze naturale transportat.</a:t>
            </a:r>
          </a:p>
          <a:p>
            <a:pPr algn="just">
              <a:lnSpc>
                <a:spcPct val="120000"/>
              </a:lnSpc>
            </a:pPr>
            <a:r>
              <a:rPr lang="ro-RO" sz="1600" dirty="0"/>
              <a:t>b) Conform Ordinului Nr.34/2016, pentru determinarea tarifelor de transport pentru rezervarea de capacitate, venitul total se alocă în proporție de 50% pe puncte de intrare, respectiv 50% pe puncte de ieșire.</a:t>
            </a:r>
          </a:p>
          <a:p>
            <a:pPr algn="just">
              <a:lnSpc>
                <a:spcPct val="120000"/>
              </a:lnSpc>
            </a:pPr>
            <a:r>
              <a:rPr lang="ro-RO" sz="1600" dirty="0"/>
              <a:t>c</a:t>
            </a:r>
            <a:r>
              <a:rPr lang="ro-RO" sz="1600"/>
              <a:t>) Raportul </a:t>
            </a:r>
            <a:r>
              <a:rPr lang="ro-RO" sz="1600" dirty="0"/>
              <a:t>dintre venitul </a:t>
            </a:r>
            <a:r>
              <a:rPr lang="en-US" sz="1600" dirty="0" err="1"/>
              <a:t>estimat</a:t>
            </a:r>
            <a:r>
              <a:rPr lang="en-US" sz="1600" dirty="0"/>
              <a:t> a se </a:t>
            </a:r>
            <a:r>
              <a:rPr lang="en-US" sz="1600" dirty="0" err="1"/>
              <a:t>obţine</a:t>
            </a:r>
            <a:r>
              <a:rPr lang="ro-RO" sz="1600" dirty="0"/>
              <a:t> din utilizarea </a:t>
            </a:r>
            <a:r>
              <a:rPr lang="ro-RO" sz="1600" dirty="0" err="1"/>
              <a:t>reţelei</a:t>
            </a:r>
            <a:r>
              <a:rPr lang="ro-RO" sz="1600" dirty="0"/>
              <a:t> în interiorul sistemului atât în punctele de intrare, cât </a:t>
            </a:r>
            <a:r>
              <a:rPr lang="ro-RO" sz="1600" dirty="0" err="1"/>
              <a:t>şi</a:t>
            </a:r>
            <a:r>
              <a:rPr lang="ro-RO" sz="1600" dirty="0"/>
              <a:t> în punctele de </a:t>
            </a:r>
            <a:r>
              <a:rPr lang="ro-RO" sz="1600" dirty="0" err="1"/>
              <a:t>ieşire</a:t>
            </a:r>
            <a:r>
              <a:rPr lang="ro-RO" sz="1600" dirty="0"/>
              <a:t> </a:t>
            </a:r>
            <a:r>
              <a:rPr lang="en-US" sz="1600" dirty="0"/>
              <a:t>ș</a:t>
            </a:r>
            <a:r>
              <a:rPr lang="ro-RO" sz="1600" dirty="0"/>
              <a:t>i venitul</a:t>
            </a:r>
            <a:r>
              <a:rPr lang="en-US" sz="1600" dirty="0"/>
              <a:t> </a:t>
            </a:r>
            <a:r>
              <a:rPr lang="en-US" sz="1600" dirty="0" err="1"/>
              <a:t>estimat</a:t>
            </a:r>
            <a:r>
              <a:rPr lang="en-US" sz="1600" dirty="0"/>
              <a:t> a se </a:t>
            </a:r>
            <a:r>
              <a:rPr lang="en-US" sz="1600" dirty="0" err="1"/>
              <a:t>obține</a:t>
            </a:r>
            <a:r>
              <a:rPr lang="ro-RO" sz="1600" dirty="0"/>
              <a:t> din utilizarea </a:t>
            </a:r>
            <a:r>
              <a:rPr lang="ro-RO" sz="1600" dirty="0" err="1"/>
              <a:t>reţelei</a:t>
            </a:r>
            <a:r>
              <a:rPr lang="ro-RO" sz="1600" dirty="0"/>
              <a:t> între sisteme de transport atât în punctele de intrare cât </a:t>
            </a:r>
            <a:r>
              <a:rPr lang="ro-RO" sz="1600" dirty="0" err="1"/>
              <a:t>şi</a:t>
            </a:r>
            <a:r>
              <a:rPr lang="ro-RO" sz="1600" dirty="0"/>
              <a:t> în punctele de </a:t>
            </a:r>
            <a:r>
              <a:rPr lang="ro-RO" sz="1600" dirty="0" err="1"/>
              <a:t>ieşire</a:t>
            </a:r>
            <a:r>
              <a:rPr lang="en-US" sz="1600" dirty="0"/>
              <a:t> </a:t>
            </a:r>
            <a:r>
              <a:rPr lang="en-US" sz="1600" dirty="0" err="1"/>
              <a:t>în</a:t>
            </a:r>
            <a:r>
              <a:rPr lang="en-US" sz="1600" dirty="0"/>
              <a:t> </a:t>
            </a:r>
            <a:r>
              <a:rPr lang="en-US" sz="1600" dirty="0" err="1"/>
              <a:t>perioada</a:t>
            </a:r>
            <a:r>
              <a:rPr lang="en-US" sz="1600" dirty="0"/>
              <a:t> oct.2017-sept.2018</a:t>
            </a:r>
            <a:r>
              <a:rPr lang="ro-RO" sz="1600" dirty="0"/>
              <a:t> este </a:t>
            </a:r>
            <a:r>
              <a:rPr lang="en-US" sz="1600" dirty="0"/>
              <a:t>0</a:t>
            </a:r>
            <a:r>
              <a:rPr lang="ro-RO" sz="1600" dirty="0"/>
              <a:t>:</a:t>
            </a:r>
            <a:endParaRPr lang="ro-RO" sz="1600" dirty="0"/>
          </a:p>
          <a:p>
            <a:pPr marL="0" indent="0">
              <a:buNone/>
            </a:pPr>
            <a:endParaRPr lang="ro-RO" sz="16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201" y="228601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8363172"/>
              </p:ext>
            </p:extLst>
          </p:nvPr>
        </p:nvGraphicFramePr>
        <p:xfrm>
          <a:off x="2286000" y="4876800"/>
          <a:ext cx="7924800" cy="1437618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73044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5775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7752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5908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365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Nr. Crt.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Indicator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Venit </a:t>
                      </a:r>
                      <a:r>
                        <a:rPr lang="ro-RO" sz="1200">
                          <a:effectLst/>
                        </a:rPr>
                        <a:t>aprobat                 </a:t>
                      </a:r>
                      <a:r>
                        <a:rPr lang="ro-RO" sz="1200" smtClean="0">
                          <a:effectLst/>
                        </a:rPr>
                        <a:t>oct-2018-sept.2019 </a:t>
                      </a:r>
                      <a:r>
                        <a:rPr lang="ro-RO" sz="1200" dirty="0">
                          <a:effectLst/>
                        </a:rPr>
                        <a:t>(</a:t>
                      </a:r>
                      <a:r>
                        <a:rPr lang="ro-RO" sz="1200" dirty="0" smtClean="0">
                          <a:effectLst/>
                        </a:rPr>
                        <a:t>mi</a:t>
                      </a:r>
                      <a:r>
                        <a:rPr lang="en-US" sz="1200" dirty="0" smtClean="0">
                          <a:effectLst/>
                        </a:rPr>
                        <a:t>l</a:t>
                      </a:r>
                      <a:r>
                        <a:rPr lang="ro-RO" sz="1200" dirty="0" smtClean="0">
                          <a:effectLst/>
                        </a:rPr>
                        <a:t> </a:t>
                      </a:r>
                      <a:r>
                        <a:rPr lang="ro-RO" sz="1200" dirty="0">
                          <a:effectLst/>
                        </a:rPr>
                        <a:t>lei)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Pondere </a:t>
                      </a:r>
                      <a:r>
                        <a:rPr lang="ro-RO" sz="1200" dirty="0" smtClean="0">
                          <a:effectLst/>
                        </a:rPr>
                        <a:t>în </a:t>
                      </a:r>
                      <a:r>
                        <a:rPr lang="ro-RO" sz="1200" dirty="0">
                          <a:effectLst/>
                        </a:rPr>
                        <a:t>venitul total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068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1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Venit generat din utilizarea </a:t>
                      </a:r>
                      <a:r>
                        <a:rPr lang="ro-RO" sz="1200" dirty="0" err="1">
                          <a:effectLst/>
                        </a:rPr>
                        <a:t>reţelei</a:t>
                      </a:r>
                      <a:r>
                        <a:rPr lang="ro-RO" sz="1200" dirty="0">
                          <a:effectLst/>
                        </a:rPr>
                        <a:t> în interiorul sistemului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</a:t>
                      </a:r>
                      <a:endParaRPr lang="ro-RO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</a:t>
                      </a:r>
                      <a:r>
                        <a:rPr lang="ro-RO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%</a:t>
                      </a:r>
                      <a:endParaRPr lang="ro-RO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36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>
                          <a:effectLst/>
                        </a:rPr>
                        <a:t>2</a:t>
                      </a:r>
                      <a:endParaRPr lang="ro-R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Venit generat din utilizarea </a:t>
                      </a:r>
                      <a:r>
                        <a:rPr lang="ro-RO" sz="1200" dirty="0" err="1">
                          <a:effectLst/>
                        </a:rPr>
                        <a:t>reţelei</a:t>
                      </a:r>
                      <a:r>
                        <a:rPr lang="ro-RO" sz="1200" dirty="0">
                          <a:effectLst/>
                        </a:rPr>
                        <a:t> între sisteme de transport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56,21</a:t>
                      </a:r>
                      <a:endParaRPr lang="ro-RO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100</a:t>
                      </a:r>
                      <a:r>
                        <a:rPr lang="ro-RO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%</a:t>
                      </a:r>
                      <a:endParaRPr lang="ro-RO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8068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>
                          <a:effectLst/>
                        </a:rPr>
                        <a:t>*</a:t>
                      </a:r>
                      <a:endParaRPr lang="ro-R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b="1" dirty="0">
                          <a:effectLst/>
                        </a:rPr>
                        <a:t>Venit total </a:t>
                      </a:r>
                      <a:endParaRPr lang="ro-RO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56,21</a:t>
                      </a:r>
                      <a:endParaRPr lang="ro-RO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24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147</Words>
  <Application>Microsoft Office PowerPoint</Application>
  <PresentationFormat>Widescreen</PresentationFormat>
  <Paragraphs>49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Calibri</vt:lpstr>
      <vt:lpstr>Cambria</vt:lpstr>
      <vt:lpstr>Georgia</vt:lpstr>
      <vt:lpstr>Times New Roman</vt:lpstr>
      <vt:lpstr>Wingdings</vt:lpstr>
      <vt:lpstr>Wingdings 2</vt:lpstr>
      <vt:lpstr>Civic</vt:lpstr>
      <vt:lpstr>Informaţii privind venitul total determinat în conformitate cu prevederile Ordinului Președintelui ANRE nr.34 din 2016</vt:lpstr>
      <vt:lpstr> Informaţii privind venitul total determinat în conformitate cu prevederile Ordinului Președintelui ANRE nr.34 din 2016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Informaţii privind venitul total determinat în conformitate cu prevederile Ordinului Președintelui ANRE nr.34 din 2016</dc:title>
  <dc:creator>Marius Adrian Ionita</dc:creator>
  <cp:lastModifiedBy>Marius Adrian Ionita</cp:lastModifiedBy>
  <cp:revision>2</cp:revision>
  <dcterms:created xsi:type="dcterms:W3CDTF">2018-08-08T06:44:24Z</dcterms:created>
  <dcterms:modified xsi:type="dcterms:W3CDTF">2018-08-08T06:46:45Z</dcterms:modified>
</cp:coreProperties>
</file>