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65" d="100"/>
          <a:sy n="65" d="100"/>
        </p:scale>
        <p:origin x="72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8/8/2018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4038041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41381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3922907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008665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8/8/2018</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403626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126068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8/8/2018</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51463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8/8/2018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489789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8/8/2018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505286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8/8/2018</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2062937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8/8/2018</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469409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8/8/2018</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93334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1" y="298101"/>
            <a:ext cx="7154965" cy="775398"/>
          </a:xfrm>
        </p:spPr>
        <p:txBody>
          <a:bodyPr>
            <a:normAutofit fontScale="90000"/>
          </a:bodyPr>
          <a:lstStyle/>
          <a:p>
            <a:r>
              <a:rPr lang="en-US" sz="2000" b="1" dirty="0"/>
              <a:t>Information regarding the total revenue determined according to the provisions of Order no. </a:t>
            </a:r>
            <a:r>
              <a:rPr lang="ro-RO" sz="2000" b="1" dirty="0" smtClean="0"/>
              <a:t>99</a:t>
            </a:r>
            <a:r>
              <a:rPr lang="en-US" sz="2000" b="1" dirty="0" smtClean="0"/>
              <a:t>/201</a:t>
            </a:r>
            <a:r>
              <a:rPr lang="ro-RO" sz="2000" b="1" dirty="0" smtClean="0"/>
              <a:t>8</a:t>
            </a:r>
            <a:r>
              <a:rPr lang="en-US" sz="2000" b="1" dirty="0" smtClean="0"/>
              <a:t> </a:t>
            </a:r>
            <a:r>
              <a:rPr lang="en-US" sz="2000" b="1" dirty="0"/>
              <a:t>of ANRE </a:t>
            </a:r>
            <a:r>
              <a:rPr lang="en-US" sz="2000" b="1" dirty="0" smtClean="0"/>
              <a:t>Chairman</a:t>
            </a:r>
            <a:endParaRPr lang="ro-RO" sz="2000" dirty="0"/>
          </a:p>
        </p:txBody>
      </p:sp>
      <p:sp>
        <p:nvSpPr>
          <p:cNvPr id="4" name="Content Placeholder 3"/>
          <p:cNvSpPr>
            <a:spLocks noGrp="1"/>
          </p:cNvSpPr>
          <p:nvPr>
            <p:ph sz="quarter" idx="1"/>
          </p:nvPr>
        </p:nvSpPr>
        <p:spPr>
          <a:xfrm>
            <a:off x="1828800" y="1600200"/>
            <a:ext cx="8503920" cy="4498848"/>
          </a:xfrm>
        </p:spPr>
        <p:txBody>
          <a:bodyPr>
            <a:normAutofit/>
          </a:bodyPr>
          <a:lstStyle/>
          <a:p>
            <a:r>
              <a:rPr lang="en-US" sz="1600" dirty="0"/>
              <a:t>a) The total revenue allowed to be recovered by the transmission operator during October </a:t>
            </a:r>
            <a:r>
              <a:rPr lang="en-US" sz="1600" dirty="0" smtClean="0"/>
              <a:t>201</a:t>
            </a:r>
            <a:r>
              <a:rPr lang="ro-RO" sz="1600" dirty="0" smtClean="0"/>
              <a:t>8</a:t>
            </a:r>
            <a:r>
              <a:rPr lang="en-US" sz="1600" dirty="0" smtClean="0"/>
              <a:t> </a:t>
            </a:r>
            <a:r>
              <a:rPr lang="en-US" sz="1600" dirty="0"/>
              <a:t>– September </a:t>
            </a:r>
            <a:r>
              <a:rPr lang="en-US" sz="1600" dirty="0" smtClean="0"/>
              <a:t>201</a:t>
            </a:r>
            <a:r>
              <a:rPr lang="ro-RO" sz="1600" dirty="0" smtClean="0"/>
              <a:t>9</a:t>
            </a:r>
            <a:r>
              <a:rPr lang="en-US" sz="1600" dirty="0" smtClean="0"/>
              <a:t> </a:t>
            </a:r>
            <a:r>
              <a:rPr lang="en-US" sz="1600" dirty="0"/>
              <a:t>amounts to Lei 56.21 mil. </a:t>
            </a:r>
          </a:p>
          <a:p>
            <a:pPr marL="0" indent="0">
              <a:buNone/>
            </a:pPr>
            <a:endParaRPr lang="en-US" sz="1600" dirty="0"/>
          </a:p>
          <a:p>
            <a:r>
              <a:rPr lang="en-US" sz="1600" dirty="0"/>
              <a:t>b) Changes in the approved revenues from one year to another</a:t>
            </a:r>
            <a:endParaRPr lang="ro-RO" sz="1600" dirty="0"/>
          </a:p>
          <a:p>
            <a:endParaRPr lang="ro-RO" sz="1600" dirty="0"/>
          </a:p>
          <a:p>
            <a:endParaRPr lang="ro-RO" sz="1600" dirty="0"/>
          </a:p>
          <a:p>
            <a:endParaRPr lang="ro-RO" sz="1600" dirty="0"/>
          </a:p>
          <a:p>
            <a:endParaRPr lang="ro-RO" sz="1600" dirty="0"/>
          </a:p>
          <a:p>
            <a:r>
              <a:rPr lang="ro-RO" sz="1600" dirty="0"/>
              <a:t>c) </a:t>
            </a:r>
            <a:r>
              <a:rPr lang="en-US" sz="1600" dirty="0"/>
              <a:t>Determination of the total revenues</a:t>
            </a:r>
          </a:p>
          <a:p>
            <a:pPr marL="0" indent="0">
              <a:buNone/>
            </a:pPr>
            <a:r>
              <a:rPr lang="ro-RO" sz="1600" dirty="0"/>
              <a:t>	1. </a:t>
            </a:r>
            <a:r>
              <a:rPr lang="en-US" sz="1600" dirty="0"/>
              <a:t>The total revenue is determined based on a benchmarking-type comparative analysis substantiated by the transmission tariffs used in EU countries having transmission conditions comparable with the profile of the gas transmission pipelines </a:t>
            </a:r>
            <a:r>
              <a:rPr lang="en-US" sz="1600" dirty="0" err="1"/>
              <a:t>Isaccea</a:t>
            </a:r>
            <a:r>
              <a:rPr lang="en-US" sz="1600" dirty="0"/>
              <a:t> – </a:t>
            </a:r>
            <a:r>
              <a:rPr lang="en-US" sz="1600" dirty="0" err="1"/>
              <a:t>Negru</a:t>
            </a:r>
            <a:r>
              <a:rPr lang="en-US" sz="1600" dirty="0"/>
              <a:t> </a:t>
            </a:r>
            <a:r>
              <a:rPr lang="en-US" sz="1600" dirty="0" err="1"/>
              <a:t>Voda</a:t>
            </a:r>
            <a:r>
              <a:rPr lang="en-US" sz="1600" dirty="0"/>
              <a:t> and offering similar services, for a period of 12 calendar months.</a:t>
            </a:r>
          </a:p>
        </p:txBody>
      </p:sp>
      <p:graphicFrame>
        <p:nvGraphicFramePr>
          <p:cNvPr id="6" name="Table 5"/>
          <p:cNvGraphicFramePr>
            <a:graphicFrameLocks noGrp="1"/>
          </p:cNvGraphicFramePr>
          <p:nvPr>
            <p:extLst>
              <p:ext uri="{D42A27DB-BD31-4B8C-83A1-F6EECF244321}">
                <p14:modId xmlns:p14="http://schemas.microsoft.com/office/powerpoint/2010/main" val="1452218240"/>
              </p:ext>
            </p:extLst>
          </p:nvPr>
        </p:nvGraphicFramePr>
        <p:xfrm>
          <a:off x="2154282" y="2819400"/>
          <a:ext cx="7462812" cy="1038162"/>
        </p:xfrm>
        <a:graphic>
          <a:graphicData uri="http://schemas.openxmlformats.org/drawingml/2006/table">
            <a:tbl>
              <a:tblPr firstRow="1" firstCol="1" bandRow="1">
                <a:tableStyleId>{F5AB1C69-6EDB-4FF4-983F-18BD219EF322}</a:tableStyleId>
              </a:tblPr>
              <a:tblGrid>
                <a:gridCol w="2427336">
                  <a:extLst>
                    <a:ext uri="{9D8B030D-6E8A-4147-A177-3AD203B41FA5}">
                      <a16:colId xmlns:a16="http://schemas.microsoft.com/office/drawing/2014/main" xmlns="" val="20001"/>
                    </a:ext>
                  </a:extLst>
                </a:gridCol>
                <a:gridCol w="2036157">
                  <a:extLst>
                    <a:ext uri="{9D8B030D-6E8A-4147-A177-3AD203B41FA5}">
                      <a16:colId xmlns:a16="http://schemas.microsoft.com/office/drawing/2014/main" xmlns="" val="20002"/>
                    </a:ext>
                  </a:extLst>
                </a:gridCol>
                <a:gridCol w="2036157">
                  <a:extLst>
                    <a:ext uri="{9D8B030D-6E8A-4147-A177-3AD203B41FA5}">
                      <a16:colId xmlns:a16="http://schemas.microsoft.com/office/drawing/2014/main" xmlns="" val="20003"/>
                    </a:ext>
                  </a:extLst>
                </a:gridCol>
                <a:gridCol w="963162">
                  <a:extLst>
                    <a:ext uri="{9D8B030D-6E8A-4147-A177-3AD203B41FA5}">
                      <a16:colId xmlns:a16="http://schemas.microsoft.com/office/drawing/2014/main" xmlns="" val="20004"/>
                    </a:ext>
                  </a:extLst>
                </a:gridCol>
              </a:tblGrid>
              <a:tr h="332442">
                <a:tc>
                  <a:txBody>
                    <a:bodyPr/>
                    <a:lstStyle/>
                    <a:p>
                      <a:pPr algn="ctr">
                        <a:lnSpc>
                          <a:spcPct val="115000"/>
                        </a:lnSpc>
                        <a:spcAft>
                          <a:spcPts val="600"/>
                        </a:spcAft>
                      </a:pPr>
                      <a:r>
                        <a:rPr lang="en-US" sz="1200" dirty="0" smtClean="0">
                          <a:effectLst/>
                          <a:latin typeface="+mn-lt"/>
                          <a:ea typeface="+mn-ea"/>
                          <a:cs typeface="+mn-cs"/>
                        </a:rPr>
                        <a:t>Ratio</a:t>
                      </a:r>
                      <a:endParaRPr lang="ro-RO"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US" sz="1200" dirty="0" err="1" smtClean="0">
                          <a:effectLst/>
                        </a:rPr>
                        <a:t>Apprved</a:t>
                      </a:r>
                      <a:r>
                        <a:rPr lang="en-US" sz="1200" baseline="0" dirty="0" smtClean="0">
                          <a:effectLst/>
                        </a:rPr>
                        <a:t> </a:t>
                      </a:r>
                      <a:r>
                        <a:rPr lang="en-US" sz="1200" baseline="0" dirty="0" smtClean="0">
                          <a:effectLst/>
                        </a:rPr>
                        <a:t>revenues O</a:t>
                      </a:r>
                      <a:r>
                        <a:rPr lang="ro-RO" sz="1200" dirty="0" smtClean="0">
                          <a:effectLst/>
                        </a:rPr>
                        <a:t>ct.2017-</a:t>
                      </a:r>
                      <a:r>
                        <a:rPr lang="en-US" sz="1200" dirty="0" smtClean="0">
                          <a:effectLst/>
                        </a:rPr>
                        <a:t>S</a:t>
                      </a:r>
                      <a:r>
                        <a:rPr lang="ro-RO" sz="1200" dirty="0" smtClean="0">
                          <a:effectLst/>
                        </a:rPr>
                        <a:t>ept.2018 (mil lei)</a:t>
                      </a:r>
                      <a:endParaRPr lang="ro-RO"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US" sz="1200" dirty="0" smtClean="0">
                          <a:effectLst/>
                        </a:rPr>
                        <a:t>Approved</a:t>
                      </a:r>
                      <a:r>
                        <a:rPr lang="en-US" sz="1200" baseline="0" dirty="0" smtClean="0">
                          <a:effectLst/>
                        </a:rPr>
                        <a:t> revenues </a:t>
                      </a:r>
                      <a:r>
                        <a:rPr lang="en-US" sz="1200" dirty="0" smtClean="0">
                          <a:effectLst/>
                        </a:rPr>
                        <a:t>O</a:t>
                      </a:r>
                      <a:r>
                        <a:rPr lang="ro-RO" sz="1200" dirty="0" smtClean="0">
                          <a:effectLst/>
                        </a:rPr>
                        <a:t>ct.2018-</a:t>
                      </a:r>
                      <a:r>
                        <a:rPr lang="en-US" sz="1200" dirty="0" smtClean="0">
                          <a:effectLst/>
                        </a:rPr>
                        <a:t>S</a:t>
                      </a:r>
                      <a:r>
                        <a:rPr lang="ro-RO" sz="1200" dirty="0" smtClean="0">
                          <a:effectLst/>
                        </a:rPr>
                        <a:t>ept.2019 </a:t>
                      </a:r>
                      <a:r>
                        <a:rPr lang="ro-RO" sz="1200" dirty="0">
                          <a:effectLst/>
                        </a:rPr>
                        <a:t>(</a:t>
                      </a:r>
                      <a:r>
                        <a:rPr lang="ro-RO" sz="1200" dirty="0" smtClean="0">
                          <a:effectLst/>
                        </a:rPr>
                        <a:t>mil </a:t>
                      </a:r>
                      <a:r>
                        <a:rPr lang="ro-RO" sz="1200" dirty="0">
                          <a:effectLst/>
                        </a:rPr>
                        <a:t>lei)</a:t>
                      </a:r>
                      <a:endParaRPr lang="ro-RO"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US" sz="1200" dirty="0" smtClean="0">
                          <a:effectLst/>
                          <a:latin typeface="Georgia" panose="02040502050405020303" pitchFamily="18" charset="0"/>
                          <a:ea typeface="Calibri"/>
                          <a:cs typeface="Times New Roman"/>
                        </a:rPr>
                        <a:t>Revenu</a:t>
                      </a:r>
                      <a:r>
                        <a:rPr lang="en-US" sz="1200" baseline="0" dirty="0" smtClean="0">
                          <a:effectLst/>
                          <a:latin typeface="Georgia" panose="02040502050405020303" pitchFamily="18" charset="0"/>
                          <a:ea typeface="Calibri"/>
                          <a:cs typeface="Times New Roman"/>
                        </a:rPr>
                        <a:t>e</a:t>
                      </a:r>
                    </a:p>
                    <a:p>
                      <a:pPr algn="ctr">
                        <a:lnSpc>
                          <a:spcPct val="115000"/>
                        </a:lnSpc>
                        <a:spcAft>
                          <a:spcPts val="600"/>
                        </a:spcAft>
                      </a:pPr>
                      <a:r>
                        <a:rPr lang="en-US" sz="1200" baseline="0" dirty="0" smtClean="0">
                          <a:effectLst/>
                          <a:latin typeface="Georgia" panose="02040502050405020303" pitchFamily="18" charset="0"/>
                          <a:ea typeface="Calibri"/>
                          <a:cs typeface="Times New Roman"/>
                        </a:rPr>
                        <a:t>evolution</a:t>
                      </a:r>
                      <a:endParaRPr lang="ro-RO" sz="1200" dirty="0">
                        <a:effectLst/>
                        <a:latin typeface="Georgia" panose="02040502050405020303" pitchFamily="18" charset="0"/>
                        <a:ea typeface="Calibri"/>
                        <a:cs typeface="Times New Roman"/>
                      </a:endParaRPr>
                    </a:p>
                  </a:txBody>
                  <a:tcPr marL="68580" marR="68580" marT="0" marB="0"/>
                </a:tc>
                <a:extLst>
                  <a:ext uri="{0D108BD9-81ED-4DB2-BD59-A6C34878D82A}">
                    <a16:rowId xmlns:a16="http://schemas.microsoft.com/office/drawing/2014/main" xmlns="" val="10000"/>
                  </a:ext>
                </a:extLst>
              </a:tr>
              <a:tr h="160752">
                <a:tc>
                  <a:txBody>
                    <a:bodyPr/>
                    <a:lstStyle/>
                    <a:p>
                      <a:pPr algn="ctr">
                        <a:lnSpc>
                          <a:spcPct val="115000"/>
                        </a:lnSpc>
                        <a:spcAft>
                          <a:spcPts val="600"/>
                        </a:spcAft>
                      </a:pPr>
                      <a:r>
                        <a:rPr lang="ro-RO" sz="1200" dirty="0">
                          <a:effectLst/>
                        </a:rPr>
                        <a:t>1</a:t>
                      </a:r>
                      <a:endParaRPr lang="ro-RO"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US" sz="1100" dirty="0" smtClean="0">
                          <a:effectLst/>
                          <a:latin typeface="Calibri"/>
                          <a:ea typeface="Calibri"/>
                          <a:cs typeface="Times New Roman"/>
                        </a:rPr>
                        <a:t>2</a:t>
                      </a:r>
                      <a:endParaRPr lang="ro-RO"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ro-RO" sz="1200" dirty="0">
                          <a:effectLst/>
                        </a:rPr>
                        <a:t>3</a:t>
                      </a:r>
                      <a:endParaRPr lang="ro-RO"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ro-RO" sz="1200" dirty="0">
                          <a:effectLst/>
                        </a:rPr>
                        <a:t>3/2 %</a:t>
                      </a:r>
                      <a:endParaRPr lang="ro-RO" sz="11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160752">
                <a:tc>
                  <a:txBody>
                    <a:bodyPr/>
                    <a:lstStyle/>
                    <a:p>
                      <a:pPr>
                        <a:lnSpc>
                          <a:spcPct val="115000"/>
                        </a:lnSpc>
                        <a:spcAft>
                          <a:spcPts val="600"/>
                        </a:spcAft>
                      </a:pPr>
                      <a:r>
                        <a:rPr lang="ro-RO" sz="1200" b="1" dirty="0">
                          <a:effectLst/>
                        </a:rPr>
                        <a:t>Venitul </a:t>
                      </a:r>
                      <a:r>
                        <a:rPr lang="ro-RO" sz="1200" b="1" dirty="0" smtClean="0">
                          <a:effectLst/>
                        </a:rPr>
                        <a:t>total aprobat</a:t>
                      </a:r>
                      <a:endParaRPr lang="ro-RO" sz="1100" b="1" dirty="0">
                        <a:effectLst/>
                        <a:latin typeface="Calibri"/>
                        <a:ea typeface="Calibri"/>
                        <a:cs typeface="Times New Roman"/>
                      </a:endParaRPr>
                    </a:p>
                  </a:txBody>
                  <a:tcPr marL="68580" marR="68580" marT="0" marB="0"/>
                </a:tc>
                <a:tc>
                  <a:txBody>
                    <a:bodyPr/>
                    <a:lstStyle/>
                    <a:p>
                      <a:pPr algn="r">
                        <a:lnSpc>
                          <a:spcPct val="115000"/>
                        </a:lnSpc>
                        <a:spcAft>
                          <a:spcPts val="600"/>
                        </a:spcAft>
                      </a:pPr>
                      <a:r>
                        <a:rPr lang="ro-RO" sz="1200" b="1" dirty="0" smtClean="0">
                          <a:effectLst/>
                          <a:latin typeface="Cambria" panose="02040503050406030204" pitchFamily="18" charset="0"/>
                          <a:ea typeface="+mn-ea"/>
                          <a:cs typeface="+mn-cs"/>
                        </a:rPr>
                        <a:t>56,21</a:t>
                      </a:r>
                      <a:endParaRPr lang="ro-RO" sz="1100" b="1" dirty="0">
                        <a:effectLst/>
                        <a:latin typeface="Cambria" panose="02040503050406030204" pitchFamily="18" charset="0"/>
                        <a:ea typeface="Calibri"/>
                        <a:cs typeface="Times New Roman"/>
                      </a:endParaRPr>
                    </a:p>
                  </a:txBody>
                  <a:tcPr marL="68580" marR="68580" marT="0" marB="0"/>
                </a:tc>
                <a:tc>
                  <a:txBody>
                    <a:bodyPr/>
                    <a:lstStyle/>
                    <a:p>
                      <a:pPr algn="r">
                        <a:lnSpc>
                          <a:spcPct val="115000"/>
                        </a:lnSpc>
                        <a:spcAft>
                          <a:spcPts val="600"/>
                        </a:spcAft>
                      </a:pPr>
                      <a:r>
                        <a:rPr lang="ro-RO" sz="1200" b="1" dirty="0" smtClean="0">
                          <a:effectLst/>
                          <a:latin typeface="Cambria" panose="02040503050406030204" pitchFamily="18" charset="0"/>
                        </a:rPr>
                        <a:t>56,21</a:t>
                      </a:r>
                      <a:endParaRPr lang="ro-RO" sz="1100" b="1" dirty="0">
                        <a:effectLst/>
                        <a:latin typeface="Cambria" panose="02040503050406030204" pitchFamily="18" charset="0"/>
                        <a:ea typeface="Calibri"/>
                        <a:cs typeface="Times New Roman"/>
                      </a:endParaRPr>
                    </a:p>
                  </a:txBody>
                  <a:tcPr marL="68580" marR="68580" marT="0" marB="0"/>
                </a:tc>
                <a:tc>
                  <a:txBody>
                    <a:bodyPr/>
                    <a:lstStyle/>
                    <a:p>
                      <a:pPr algn="r">
                        <a:lnSpc>
                          <a:spcPct val="115000"/>
                        </a:lnSpc>
                        <a:spcAft>
                          <a:spcPts val="600"/>
                        </a:spcAft>
                      </a:pPr>
                      <a:r>
                        <a:rPr lang="ro-RO" sz="1200" b="1" dirty="0" smtClean="0">
                          <a:effectLst/>
                          <a:latin typeface="Cambria" panose="02040503050406030204" pitchFamily="18" charset="0"/>
                        </a:rPr>
                        <a:t>100%</a:t>
                      </a:r>
                      <a:endParaRPr lang="ro-RO" sz="1100" b="1" dirty="0">
                        <a:effectLst/>
                        <a:latin typeface="Cambria" panose="02040503050406030204" pitchFamily="18" charset="0"/>
                        <a:ea typeface="Calibri"/>
                        <a:cs typeface="Times New Roman"/>
                      </a:endParaRPr>
                    </a:p>
                  </a:txBody>
                  <a:tcPr marL="68580" marR="68580" marT="0" marB="0"/>
                </a:tc>
                <a:extLst>
                  <a:ext uri="{0D108BD9-81ED-4DB2-BD59-A6C34878D82A}">
                    <a16:rowId xmlns:a16="http://schemas.microsoft.com/office/drawing/2014/main" xmlns="" val="10007"/>
                  </a:ext>
                </a:extLst>
              </a:tr>
            </a:tbl>
          </a:graphicData>
        </a:graphic>
      </p:graphicFrame>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201" y="228600"/>
            <a:ext cx="122703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0008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48499"/>
            <a:ext cx="7162800" cy="762000"/>
          </a:xfrm>
        </p:spPr>
        <p:txBody>
          <a:bodyPr>
            <a:normAutofit fontScale="90000"/>
          </a:bodyPr>
          <a:lstStyle/>
          <a:p>
            <a:r>
              <a:rPr lang="ro-RO" sz="2000" dirty="0" smtClean="0"/>
              <a:t> </a:t>
            </a:r>
            <a:r>
              <a:rPr lang="en-US" sz="2000" b="1" dirty="0"/>
              <a:t>Information regarding the total revenue determined according to the provisions of Order no. </a:t>
            </a:r>
            <a:r>
              <a:rPr lang="ro-RO" sz="2000" b="1" dirty="0"/>
              <a:t>99</a:t>
            </a:r>
            <a:r>
              <a:rPr lang="en-US" sz="2000" b="1" dirty="0"/>
              <a:t>/201</a:t>
            </a:r>
            <a:r>
              <a:rPr lang="ro-RO" sz="2000" b="1" dirty="0"/>
              <a:t>8</a:t>
            </a:r>
            <a:r>
              <a:rPr lang="en-US" sz="2000" b="1"/>
              <a:t> of ANRE Chairman</a:t>
            </a:r>
            <a:endParaRPr lang="ro-RO" sz="2000" dirty="0"/>
          </a:p>
        </p:txBody>
      </p:sp>
      <p:sp>
        <p:nvSpPr>
          <p:cNvPr id="4" name="Content Placeholder 3"/>
          <p:cNvSpPr>
            <a:spLocks noGrp="1"/>
          </p:cNvSpPr>
          <p:nvPr>
            <p:ph sz="quarter" idx="1"/>
          </p:nvPr>
        </p:nvSpPr>
        <p:spPr>
          <a:xfrm>
            <a:off x="1752600" y="1483573"/>
            <a:ext cx="8610600" cy="3501382"/>
          </a:xfrm>
        </p:spPr>
        <p:txBody>
          <a:bodyPr>
            <a:normAutofit fontScale="77500" lnSpcReduction="20000"/>
          </a:bodyPr>
          <a:lstStyle/>
          <a:p>
            <a:pPr marL="0" indent="0" algn="just">
              <a:buNone/>
            </a:pPr>
            <a:r>
              <a:rPr lang="ro-RO" sz="1600" dirty="0"/>
              <a:t>	2. La elaborarea analizei comparative de tip </a:t>
            </a:r>
            <a:r>
              <a:rPr lang="ro-RO" sz="1600" dirty="0" err="1"/>
              <a:t>benchmarking</a:t>
            </a:r>
            <a:r>
              <a:rPr lang="ro-RO" sz="1600" dirty="0"/>
              <a:t> sunt luate în considerare tarifele companiilor </a:t>
            </a:r>
            <a:r>
              <a:rPr lang="en-US" sz="1600" dirty="0"/>
              <a:t>	</a:t>
            </a:r>
            <a:r>
              <a:rPr lang="ro-RO" sz="2000" dirty="0"/>
              <a:t>2. </a:t>
            </a:r>
            <a:r>
              <a:rPr lang="en-US" sz="1600" dirty="0"/>
              <a:t>The benchmarking analysis factors in the tariffs used by companies having the same tariff system (entry/exit) applied for their high-pressure networks and the circumstances corresponding to the profile of the pipelines </a:t>
            </a:r>
            <a:r>
              <a:rPr lang="en-US" sz="1600" dirty="0" err="1"/>
              <a:t>Isaccea-Negru</a:t>
            </a:r>
            <a:r>
              <a:rPr lang="en-US" sz="1600" dirty="0"/>
              <a:t> </a:t>
            </a:r>
            <a:r>
              <a:rPr lang="en-US" sz="1600" dirty="0" err="1"/>
              <a:t>Voda</a:t>
            </a:r>
            <a:r>
              <a:rPr lang="en-US" sz="1600" dirty="0"/>
              <a:t>, as follows:</a:t>
            </a:r>
          </a:p>
          <a:p>
            <a:pPr marL="0" indent="0" algn="just">
              <a:buNone/>
            </a:pPr>
            <a:r>
              <a:rPr lang="en-US" sz="1600" dirty="0"/>
              <a:t>  		  a) transmitted amount;</a:t>
            </a:r>
          </a:p>
          <a:p>
            <a:pPr marL="0" indent="0" algn="just">
              <a:buNone/>
            </a:pPr>
            <a:r>
              <a:rPr lang="en-US" sz="1600" dirty="0"/>
              <a:t>  		  b) load factor: 8.000 hours/year;</a:t>
            </a:r>
          </a:p>
          <a:p>
            <a:pPr marL="0" indent="0" algn="just">
              <a:buNone/>
            </a:pPr>
            <a:r>
              <a:rPr lang="en-US" sz="1600" dirty="0"/>
              <a:t>  		  c) pipeline length: 200 km.</a:t>
            </a:r>
          </a:p>
          <a:p>
            <a:pPr marL="0" indent="0" algn="just">
              <a:lnSpc>
                <a:spcPct val="150000"/>
              </a:lnSpc>
              <a:buNone/>
            </a:pPr>
            <a:r>
              <a:rPr lang="en-US" sz="1600" dirty="0"/>
              <a:t>	3. The total revenue is determined by taking into account the minimum values of the hourly tariffs under scrutiny, the available hourly capacity and the number of hours during the period the service provision refers. This revenue underlies the determination of the capacity booking charge related to the pipelines </a:t>
            </a:r>
            <a:r>
              <a:rPr lang="en-US" sz="1600" dirty="0" err="1"/>
              <a:t>Isaccea-Negru</a:t>
            </a:r>
            <a:r>
              <a:rPr lang="en-US" sz="1600" dirty="0"/>
              <a:t> </a:t>
            </a:r>
            <a:r>
              <a:rPr lang="en-US" sz="1600" dirty="0" err="1"/>
              <a:t>Voda</a:t>
            </a:r>
            <a:r>
              <a:rPr lang="en-US" sz="1600" dirty="0"/>
              <a:t>.</a:t>
            </a:r>
          </a:p>
          <a:p>
            <a:pPr marL="342900" lvl="0" indent="-342900" algn="just">
              <a:lnSpc>
                <a:spcPct val="150000"/>
              </a:lnSpc>
              <a:spcBef>
                <a:spcPts val="0"/>
              </a:spcBef>
              <a:buFont typeface="Wingdings 2" panose="05020102010507070707" pitchFamily="18" charset="2"/>
              <a:buChar char=""/>
              <a:tabLst>
                <a:tab pos="457200" algn="l"/>
              </a:tabLst>
            </a:pPr>
            <a:r>
              <a:rPr lang="en-GB" sz="1600" b="1"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Indicators of the approved total revenue for the period Oct. 2017- Sept.2018</a:t>
            </a:r>
            <a:endParaRPr lang="en-US" sz="1600" dirty="0">
              <a:latin typeface="Times New Roman" panose="02020603050405020304" pitchFamily="18" charset="0"/>
              <a:ea typeface="Times New Roman" panose="02020603050405020304" pitchFamily="18" charset="0"/>
            </a:endParaRPr>
          </a:p>
          <a:p>
            <a:pPr marL="342900" lvl="0" indent="-342900" algn="just">
              <a:spcBef>
                <a:spcPts val="0"/>
              </a:spcBef>
              <a:buFont typeface="Wingdings 2" panose="05020102010507070707" pitchFamily="18" charset="2"/>
              <a:buChar char=""/>
              <a:tabLst>
                <a:tab pos="457200" algn="l"/>
              </a:tabLst>
            </a:pPr>
            <a:r>
              <a:rPr lang="en-GB" sz="16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a) The total revenue approved by ANRE is fully recovered by means of capacity booking tariffs. No commodity tariffs are applied. </a:t>
            </a:r>
            <a:endParaRPr lang="en-US" sz="1600" dirty="0">
              <a:latin typeface="Times New Roman" panose="02020603050405020304" pitchFamily="18" charset="0"/>
              <a:ea typeface="Times New Roman" panose="02020603050405020304" pitchFamily="18" charset="0"/>
            </a:endParaRPr>
          </a:p>
          <a:p>
            <a:pPr marL="342900" lvl="0" indent="-342900" algn="just">
              <a:spcBef>
                <a:spcPts val="0"/>
              </a:spcBef>
              <a:buFont typeface="Wingdings 2" panose="05020102010507070707" pitchFamily="18" charset="2"/>
              <a:buChar char=""/>
              <a:tabLst>
                <a:tab pos="457200" algn="l"/>
              </a:tabLst>
            </a:pPr>
            <a:r>
              <a:rPr lang="en-GB" sz="16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b) Pursuant to Order no. 34/2016, for the determination of the capacity booking transmission tariffs, the total revenue is 50 % allocated to entry points and 50% to exit points respectively. </a:t>
            </a:r>
            <a:endParaRPr lang="en-US" sz="1600" dirty="0">
              <a:latin typeface="Times New Roman" panose="02020603050405020304" pitchFamily="18" charset="0"/>
              <a:ea typeface="Times New Roman" panose="02020603050405020304" pitchFamily="18" charset="0"/>
            </a:endParaRPr>
          </a:p>
          <a:p>
            <a:pPr marL="342900" indent="-342900" algn="just">
              <a:spcBef>
                <a:spcPts val="0"/>
              </a:spcBef>
              <a:buFont typeface="Wingdings 2" panose="05020102010507070707" pitchFamily="18" charset="2"/>
              <a:buChar char=""/>
              <a:tabLst>
                <a:tab pos="457200" algn="l"/>
              </a:tabLst>
            </a:pPr>
            <a:r>
              <a:rPr lang="en-GB" sz="16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c) </a:t>
            </a:r>
            <a:r>
              <a:rPr lang="en-US" sz="1600" dirty="0"/>
              <a:t>The ratio between the revenue estimated to be obtained from network use inside the system, both at entry and at exit points, and the revenue estimated to be obtained from network use between the transmission systems both at entry and at exit points between October 2017 and September 2018</a:t>
            </a:r>
            <a:r>
              <a:rPr lang="ro-RO" sz="1600" dirty="0"/>
              <a:t> </a:t>
            </a:r>
            <a:r>
              <a:rPr lang="en-GB" sz="1600" dirty="0"/>
              <a:t>is 0</a:t>
            </a:r>
            <a:r>
              <a:rPr lang="en-US" sz="1600" dirty="0"/>
              <a:t>:</a:t>
            </a:r>
            <a:r>
              <a:rPr lang="en-GB" sz="16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a:t>
            </a:r>
          </a:p>
          <a:p>
            <a:pPr marL="0" indent="0" algn="just">
              <a:lnSpc>
                <a:spcPct val="120000"/>
              </a:lnSpc>
              <a:spcBef>
                <a:spcPts val="0"/>
              </a:spcBef>
              <a:buNone/>
              <a:tabLst>
                <a:tab pos="457200" algn="l"/>
              </a:tabLst>
            </a:pPr>
            <a:endParaRPr lang="en-US" sz="1600" dirty="0">
              <a:latin typeface="Times New Roman" panose="02020603050405020304" pitchFamily="18" charset="0"/>
              <a:ea typeface="Times New Roman" panose="02020603050405020304" pitchFamily="18" charset="0"/>
            </a:endParaRPr>
          </a:p>
          <a:p>
            <a:pPr marL="0" indent="0">
              <a:buNone/>
            </a:pPr>
            <a:endParaRPr lang="ro-RO" sz="1600"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Table 6"/>
          <p:cNvGraphicFramePr>
            <a:graphicFrameLocks noGrp="1"/>
          </p:cNvGraphicFramePr>
          <p:nvPr>
            <p:extLst>
              <p:ext uri="{D42A27DB-BD31-4B8C-83A1-F6EECF244321}">
                <p14:modId xmlns:p14="http://schemas.microsoft.com/office/powerpoint/2010/main" val="819168591"/>
              </p:ext>
            </p:extLst>
          </p:nvPr>
        </p:nvGraphicFramePr>
        <p:xfrm>
          <a:off x="2133600" y="4729316"/>
          <a:ext cx="7924800" cy="1565433"/>
        </p:xfrm>
        <a:graphic>
          <a:graphicData uri="http://schemas.openxmlformats.org/drawingml/2006/table">
            <a:tbl>
              <a:tblPr firstRow="1" firstCol="1" bandRow="1">
                <a:tableStyleId>{F5AB1C69-6EDB-4FF4-983F-18BD219EF322}</a:tableStyleId>
              </a:tblPr>
              <a:tblGrid>
                <a:gridCol w="730444">
                  <a:extLst>
                    <a:ext uri="{9D8B030D-6E8A-4147-A177-3AD203B41FA5}">
                      <a16:colId xmlns:a16="http://schemas.microsoft.com/office/drawing/2014/main" xmlns="" val="20000"/>
                    </a:ext>
                  </a:extLst>
                </a:gridCol>
                <a:gridCol w="4157751">
                  <a:extLst>
                    <a:ext uri="{9D8B030D-6E8A-4147-A177-3AD203B41FA5}">
                      <a16:colId xmlns:a16="http://schemas.microsoft.com/office/drawing/2014/main" xmlns="" val="20001"/>
                    </a:ext>
                  </a:extLst>
                </a:gridCol>
                <a:gridCol w="1777525">
                  <a:extLst>
                    <a:ext uri="{9D8B030D-6E8A-4147-A177-3AD203B41FA5}">
                      <a16:colId xmlns:a16="http://schemas.microsoft.com/office/drawing/2014/main" xmlns="" val="20002"/>
                    </a:ext>
                  </a:extLst>
                </a:gridCol>
                <a:gridCol w="1259080">
                  <a:extLst>
                    <a:ext uri="{9D8B030D-6E8A-4147-A177-3AD203B41FA5}">
                      <a16:colId xmlns:a16="http://schemas.microsoft.com/office/drawing/2014/main" xmlns="" val="20003"/>
                    </a:ext>
                  </a:extLst>
                </a:gridCol>
              </a:tblGrid>
              <a:tr h="636564">
                <a:tc>
                  <a:txBody>
                    <a:bodyPr/>
                    <a:lstStyle/>
                    <a:p>
                      <a:pPr algn="ctr">
                        <a:lnSpc>
                          <a:spcPct val="115000"/>
                        </a:lnSpc>
                        <a:spcAft>
                          <a:spcPts val="600"/>
                        </a:spcAft>
                      </a:pPr>
                      <a:r>
                        <a:rPr lang="ro-RO" sz="1100" dirty="0" smtClean="0">
                          <a:effectLst/>
                        </a:rPr>
                        <a:t>N</a:t>
                      </a:r>
                      <a:r>
                        <a:rPr lang="en-GB" sz="1100" dirty="0" smtClean="0">
                          <a:effectLst/>
                        </a:rPr>
                        <a:t>o</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smtClean="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Approved revenue</a:t>
                      </a:r>
                      <a:r>
                        <a:rPr lang="ro-RO" sz="1100" dirty="0" smtClean="0">
                          <a:effectLst/>
                        </a:rPr>
                        <a:t>                 </a:t>
                      </a:r>
                      <a:r>
                        <a:rPr lang="en-GB" sz="1100" dirty="0" smtClean="0">
                          <a:effectLst/>
                        </a:rPr>
                        <a:t>October </a:t>
                      </a:r>
                      <a:r>
                        <a:rPr lang="ro-RO" sz="1100" dirty="0" smtClean="0">
                          <a:effectLst/>
                        </a:rPr>
                        <a:t>201</a:t>
                      </a:r>
                      <a:r>
                        <a:rPr lang="en-US" sz="1100" dirty="0" smtClean="0">
                          <a:effectLst/>
                        </a:rPr>
                        <a:t>7</a:t>
                      </a:r>
                      <a:r>
                        <a:rPr lang="ro-RO" sz="1100" dirty="0" smtClean="0">
                          <a:effectLst/>
                        </a:rPr>
                        <a:t>-</a:t>
                      </a:r>
                      <a:r>
                        <a:rPr lang="en-GB" sz="1100" dirty="0" smtClean="0">
                          <a:effectLst/>
                        </a:rPr>
                        <a:t>September </a:t>
                      </a:r>
                      <a:r>
                        <a:rPr lang="ro-RO" sz="1100" dirty="0" smtClean="0">
                          <a:effectLst/>
                        </a:rPr>
                        <a:t>201</a:t>
                      </a:r>
                      <a:r>
                        <a:rPr lang="en-US" sz="1100" dirty="0" smtClean="0">
                          <a:effectLst/>
                        </a:rPr>
                        <a:t>8</a:t>
                      </a:r>
                      <a:r>
                        <a:rPr lang="ro-RO" sz="1100" dirty="0" smtClean="0">
                          <a:effectLst/>
                        </a:rPr>
                        <a:t> (</a:t>
                      </a:r>
                      <a:r>
                        <a:rPr lang="en-US" sz="1100" dirty="0" smtClean="0">
                          <a:effectLst/>
                        </a:rPr>
                        <a:t>mil.</a:t>
                      </a:r>
                      <a:r>
                        <a:rPr lang="en-GB" sz="1100" dirty="0" smtClean="0">
                          <a:effectLst/>
                        </a:rPr>
                        <a:t> RON</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180686">
                <a:tc>
                  <a:txBody>
                    <a:bodyPr/>
                    <a:lstStyle/>
                    <a:p>
                      <a:pPr algn="just">
                        <a:lnSpc>
                          <a:spcPct val="115000"/>
                        </a:lnSpc>
                        <a:spcAft>
                          <a:spcPts val="600"/>
                        </a:spcAft>
                      </a:pPr>
                      <a:r>
                        <a:rPr lang="ro-RO" sz="1200" dirty="0">
                          <a:effectLst/>
                        </a:rPr>
                        <a:t>1</a:t>
                      </a:r>
                      <a:endParaRPr lang="ro-RO" sz="1100" dirty="0">
                        <a:effectLst/>
                        <a:latin typeface="Calibri"/>
                        <a:ea typeface="Calibri"/>
                        <a:cs typeface="Times New Roman"/>
                      </a:endParaRPr>
                    </a:p>
                  </a:txBody>
                  <a:tcPr marL="68580" marR="68580" marT="0" marB="0"/>
                </a:tc>
                <a:tc>
                  <a:txBody>
                    <a:bodyPr/>
                    <a:lstStyle/>
                    <a:p>
                      <a:pPr algn="just">
                        <a:lnSpc>
                          <a:spcPct val="115000"/>
                        </a:lnSpc>
                        <a:spcAft>
                          <a:spcPts val="600"/>
                        </a:spcAft>
                      </a:pPr>
                      <a:r>
                        <a:rPr lang="en-GB" sz="1100" dirty="0" smtClean="0">
                          <a:effectLst/>
                        </a:rPr>
                        <a:t>Revenue from</a:t>
                      </a:r>
                      <a:r>
                        <a:rPr lang="en-GB" sz="1100" baseline="0" dirty="0" smtClean="0">
                          <a:effectLst/>
                        </a:rPr>
                        <a:t> network use inside the system</a:t>
                      </a:r>
                      <a:endParaRPr lang="ro-RO" sz="1100" dirty="0">
                        <a:effectLst/>
                        <a:latin typeface="Calibri"/>
                        <a:ea typeface="Calibri"/>
                        <a:cs typeface="Times New Roman"/>
                      </a:endParaRPr>
                    </a:p>
                  </a:txBody>
                  <a:tcPr marL="68580" marR="68580" marT="0" marB="0" anchor="ctr"/>
                </a:tc>
                <a:tc>
                  <a:txBody>
                    <a:bodyPr/>
                    <a:lstStyle/>
                    <a:p>
                      <a:pPr algn="r" fontAlgn="b"/>
                      <a:r>
                        <a:rPr lang="en-US" sz="1200" b="0" i="0" u="none" strike="noStrike" dirty="0" smtClean="0">
                          <a:solidFill>
                            <a:srgbClr val="000000"/>
                          </a:solidFill>
                          <a:effectLst/>
                          <a:latin typeface="Cambria" panose="02040503050406030204" pitchFamily="18" charset="0"/>
                        </a:rPr>
                        <a:t>0</a:t>
                      </a:r>
                      <a:endParaRPr lang="ro-RO" sz="1200" b="0" i="0" u="none" strike="noStrike" dirty="0">
                        <a:solidFill>
                          <a:srgbClr val="000000"/>
                        </a:solidFill>
                        <a:effectLst/>
                        <a:latin typeface="Cambria" panose="02040503050406030204" pitchFamily="18" charset="0"/>
                      </a:endParaRPr>
                    </a:p>
                  </a:txBody>
                  <a:tcPr marL="0" marR="0" marT="0" marB="0" anchor="b"/>
                </a:tc>
                <a:tc>
                  <a:txBody>
                    <a:bodyPr/>
                    <a:lstStyle/>
                    <a:p>
                      <a:pPr algn="r" fontAlgn="b"/>
                      <a:r>
                        <a:rPr lang="en-US" sz="1200" b="0" i="0" u="none" strike="noStrike" dirty="0" smtClean="0">
                          <a:solidFill>
                            <a:srgbClr val="000000"/>
                          </a:solidFill>
                          <a:effectLst/>
                          <a:latin typeface="Cambria" panose="02040503050406030204" pitchFamily="18" charset="0"/>
                        </a:rPr>
                        <a:t>0</a:t>
                      </a:r>
                      <a:r>
                        <a:rPr lang="ro-RO" sz="1200" b="0" i="0" u="none" strike="noStrike" dirty="0" smtClean="0">
                          <a:solidFill>
                            <a:srgbClr val="000000"/>
                          </a:solidFill>
                          <a:effectLst/>
                          <a:latin typeface="Cambria" panose="02040503050406030204" pitchFamily="18" charset="0"/>
                        </a:rPr>
                        <a:t>%</a:t>
                      </a:r>
                      <a:endParaRPr lang="ro-RO" sz="1200" b="0" i="0" u="none" strike="noStrike" dirty="0">
                        <a:solidFill>
                          <a:srgbClr val="000000"/>
                        </a:solidFill>
                        <a:effectLst/>
                        <a:latin typeface="Cambria" panose="02040503050406030204" pitchFamily="18" charset="0"/>
                      </a:endParaRPr>
                    </a:p>
                  </a:txBody>
                  <a:tcPr marL="0" marR="0" marT="0" marB="0" anchor="b"/>
                </a:tc>
                <a:extLst>
                  <a:ext uri="{0D108BD9-81ED-4DB2-BD59-A6C34878D82A}">
                    <a16:rowId xmlns:a16="http://schemas.microsoft.com/office/drawing/2014/main" xmlns="" val="10001"/>
                  </a:ext>
                </a:extLst>
              </a:tr>
              <a:tr h="373665">
                <a:tc>
                  <a:txBody>
                    <a:bodyPr/>
                    <a:lstStyle/>
                    <a:p>
                      <a:pPr algn="just">
                        <a:lnSpc>
                          <a:spcPct val="115000"/>
                        </a:lnSpc>
                        <a:spcAft>
                          <a:spcPts val="600"/>
                        </a:spcAft>
                      </a:pPr>
                      <a:r>
                        <a:rPr lang="ro-RO" sz="1200">
                          <a:effectLst/>
                        </a:rPr>
                        <a:t>2</a:t>
                      </a:r>
                      <a:endParaRPr lang="ro-RO" sz="1100">
                        <a:effectLst/>
                        <a:latin typeface="Calibri"/>
                        <a:ea typeface="Calibri"/>
                        <a:cs typeface="Times New Roman"/>
                      </a:endParaRPr>
                    </a:p>
                  </a:txBody>
                  <a:tcPr marL="68580" marR="68580" marT="0" marB="0"/>
                </a:tc>
                <a:tc>
                  <a:txBody>
                    <a:bodyPr/>
                    <a:lstStyle/>
                    <a:p>
                      <a:pPr algn="just">
                        <a:lnSpc>
                          <a:spcPct val="115000"/>
                        </a:lnSpc>
                        <a:spcAft>
                          <a:spcPts val="600"/>
                        </a:spcAft>
                      </a:pPr>
                      <a:r>
                        <a:rPr lang="en-GB" sz="1100" dirty="0" smtClean="0">
                          <a:effectLst/>
                        </a:rPr>
                        <a:t>Revenue from</a:t>
                      </a:r>
                      <a:r>
                        <a:rPr lang="en-GB" sz="1100" baseline="0" dirty="0" smtClean="0">
                          <a:effectLst/>
                        </a:rPr>
                        <a:t> network use between the transmission systems</a:t>
                      </a:r>
                      <a:endParaRPr lang="ro-RO" sz="1100" dirty="0">
                        <a:effectLst/>
                        <a:latin typeface="Calibri"/>
                        <a:ea typeface="Calibri"/>
                        <a:cs typeface="Times New Roman"/>
                      </a:endParaRPr>
                    </a:p>
                  </a:txBody>
                  <a:tcPr marL="68580" marR="68580" marT="0" marB="0" anchor="ctr"/>
                </a:tc>
                <a:tc>
                  <a:txBody>
                    <a:bodyPr/>
                    <a:lstStyle/>
                    <a:p>
                      <a:pPr algn="r" fontAlgn="b"/>
                      <a:r>
                        <a:rPr lang="en-US" sz="1200" b="0" i="0" u="none" strike="noStrike" dirty="0" smtClean="0">
                          <a:solidFill>
                            <a:srgbClr val="000000"/>
                          </a:solidFill>
                          <a:effectLst/>
                          <a:latin typeface="Cambria" panose="02040503050406030204" pitchFamily="18" charset="0"/>
                        </a:rPr>
                        <a:t>56,21</a:t>
                      </a:r>
                      <a:endParaRPr lang="ro-RO" sz="1200" b="0" i="0" u="none" strike="noStrike" dirty="0">
                        <a:solidFill>
                          <a:srgbClr val="000000"/>
                        </a:solidFill>
                        <a:effectLst/>
                        <a:latin typeface="Cambria" panose="02040503050406030204" pitchFamily="18" charset="0"/>
                      </a:endParaRPr>
                    </a:p>
                  </a:txBody>
                  <a:tcPr marL="0" marR="0" marT="0" marB="0" anchor="b"/>
                </a:tc>
                <a:tc>
                  <a:txBody>
                    <a:bodyPr/>
                    <a:lstStyle/>
                    <a:p>
                      <a:pPr algn="r" fontAlgn="b"/>
                      <a:r>
                        <a:rPr lang="en-US" sz="1200" b="0" i="0" u="none" strike="noStrike" dirty="0" smtClean="0">
                          <a:solidFill>
                            <a:srgbClr val="000000"/>
                          </a:solidFill>
                          <a:effectLst/>
                          <a:latin typeface="Cambria" panose="02040503050406030204" pitchFamily="18" charset="0"/>
                        </a:rPr>
                        <a:t>100</a:t>
                      </a:r>
                      <a:r>
                        <a:rPr lang="ro-RO" sz="1200" b="0" i="0" u="none" strike="noStrike" dirty="0" smtClean="0">
                          <a:solidFill>
                            <a:srgbClr val="000000"/>
                          </a:solidFill>
                          <a:effectLst/>
                          <a:latin typeface="Cambria" panose="02040503050406030204" pitchFamily="18" charset="0"/>
                        </a:rPr>
                        <a:t>%</a:t>
                      </a:r>
                      <a:endParaRPr lang="ro-RO" sz="1200" b="0" i="0" u="none" strike="noStrike" dirty="0">
                        <a:solidFill>
                          <a:srgbClr val="000000"/>
                        </a:solidFill>
                        <a:effectLst/>
                        <a:latin typeface="Cambria" panose="02040503050406030204" pitchFamily="18" charset="0"/>
                      </a:endParaRPr>
                    </a:p>
                  </a:txBody>
                  <a:tcPr marL="0" marR="0" marT="0" marB="0" anchor="b"/>
                </a:tc>
                <a:extLst>
                  <a:ext uri="{0D108BD9-81ED-4DB2-BD59-A6C34878D82A}">
                    <a16:rowId xmlns:a16="http://schemas.microsoft.com/office/drawing/2014/main" xmlns="" val="10002"/>
                  </a:ext>
                </a:extLst>
              </a:tr>
              <a:tr h="180686">
                <a:tc>
                  <a:txBody>
                    <a:bodyPr/>
                    <a:lstStyle/>
                    <a:p>
                      <a:pPr algn="just">
                        <a:lnSpc>
                          <a:spcPct val="115000"/>
                        </a:lnSpc>
                        <a:spcAft>
                          <a:spcPts val="600"/>
                        </a:spcAft>
                      </a:pPr>
                      <a:r>
                        <a:rPr lang="ro-RO" sz="1200">
                          <a:effectLst/>
                        </a:rPr>
                        <a:t>*</a:t>
                      </a:r>
                      <a:endParaRPr lang="ro-RO" sz="1100">
                        <a:effectLst/>
                        <a:latin typeface="Calibri"/>
                        <a:ea typeface="Calibri"/>
                        <a:cs typeface="Times New Roman"/>
                      </a:endParaRPr>
                    </a:p>
                  </a:txBody>
                  <a:tcPr marL="68580" marR="68580" marT="0" marB="0"/>
                </a:tc>
                <a:tc>
                  <a:txBody>
                    <a:bodyPr/>
                    <a:lstStyle/>
                    <a:p>
                      <a:pPr algn="just">
                        <a:lnSpc>
                          <a:spcPct val="115000"/>
                        </a:lnSpc>
                        <a:spcAft>
                          <a:spcPts val="600"/>
                        </a:spcAft>
                      </a:pPr>
                      <a:r>
                        <a:rPr lang="en-GB" sz="1100" b="1" dirty="0" smtClean="0">
                          <a:effectLst/>
                        </a:rPr>
                        <a:t>Total revenue</a:t>
                      </a:r>
                      <a:endParaRPr lang="ro-RO" sz="1100" b="1" dirty="0">
                        <a:effectLst/>
                        <a:latin typeface="Calibri"/>
                        <a:ea typeface="Calibri"/>
                        <a:cs typeface="Times New Roman"/>
                      </a:endParaRPr>
                    </a:p>
                  </a:txBody>
                  <a:tcPr marL="68580" marR="68580" marT="0" marB="0" anchor="ctr"/>
                </a:tc>
                <a:tc>
                  <a:txBody>
                    <a:bodyPr/>
                    <a:lstStyle/>
                    <a:p>
                      <a:pPr algn="r" fontAlgn="b"/>
                      <a:r>
                        <a:rPr lang="en-US" sz="1200" b="1" i="0" u="none" strike="noStrike" dirty="0" smtClean="0">
                          <a:solidFill>
                            <a:srgbClr val="000000"/>
                          </a:solidFill>
                          <a:effectLst/>
                          <a:latin typeface="Cambria" panose="02040503050406030204" pitchFamily="18" charset="0"/>
                        </a:rPr>
                        <a:t>56,21</a:t>
                      </a:r>
                      <a:endParaRPr lang="ro-RO" sz="1200" b="1" i="0" u="none" strike="noStrike" dirty="0">
                        <a:solidFill>
                          <a:srgbClr val="000000"/>
                        </a:solidFill>
                        <a:effectLst/>
                        <a:latin typeface="Cambria" panose="02040503050406030204" pitchFamily="18" charset="0"/>
                      </a:endParaRPr>
                    </a:p>
                  </a:txBody>
                  <a:tcPr marL="0" marR="0" marT="0" marB="0" anchor="b"/>
                </a:tc>
                <a:tc>
                  <a:txBody>
                    <a:bodyPr/>
                    <a:lstStyle/>
                    <a:p>
                      <a:pPr algn="l" fontAlgn="b"/>
                      <a:r>
                        <a:rPr lang="ro-RO" sz="1200" b="1" i="0" u="none" strike="noStrike" dirty="0">
                          <a:solidFill>
                            <a:srgbClr val="000000"/>
                          </a:solidFill>
                          <a:effectLst/>
                          <a:latin typeface="Cambria" panose="02040503050406030204" pitchFamily="18" charset="0"/>
                        </a:rPr>
                        <a:t> </a:t>
                      </a:r>
                    </a:p>
                  </a:txBody>
                  <a:tcPr marL="0" marR="0" marT="0" marB="0" anchor="b"/>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692471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172</Words>
  <Application>Microsoft Office PowerPoint</Application>
  <PresentationFormat>Widescreen</PresentationFormat>
  <Paragraphs>49</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Calibri</vt:lpstr>
      <vt:lpstr>Cambria</vt:lpstr>
      <vt:lpstr>Georgia</vt:lpstr>
      <vt:lpstr>Times New Roman</vt:lpstr>
      <vt:lpstr>Wingdings</vt:lpstr>
      <vt:lpstr>Wingdings 2</vt:lpstr>
      <vt:lpstr>Civic</vt:lpstr>
      <vt:lpstr>Information regarding the total revenue determined according to the provisions of Order no. 99/2018 of ANRE Chairman</vt:lpstr>
      <vt:lpstr> Information regarding the total revenue determined according to the provisions of Order no. 99/2018 of ANRE Chairman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Informaţii privind venitul total determinat în conformitate cu prevederile Ordinului Președintelui ANRE nr.34 din 2016</dc:title>
  <dc:creator>Marius Adrian Ionita</dc:creator>
  <cp:lastModifiedBy>Marius Adrian Ionita</cp:lastModifiedBy>
  <cp:revision>5</cp:revision>
  <dcterms:created xsi:type="dcterms:W3CDTF">2018-08-08T06:44:24Z</dcterms:created>
  <dcterms:modified xsi:type="dcterms:W3CDTF">2018-08-08T07:25:04Z</dcterms:modified>
</cp:coreProperties>
</file>