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7/25/2023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7/25/2023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644577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71152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7/25/2023</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45265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7/25/2023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2575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7/25/2023</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772516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7/25/2023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721391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7/25/2023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00335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7/25/2023</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8198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7/25/2023</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384744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473102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94920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7/25/2023</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7/25/2023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7/25/2023</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7/25/2023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7/25/2023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7/25/2023</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7/25/2023</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7/25/2023</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7/25/2023</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0946715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Parameters used on revenue aproval for period 01.10.2023-30.09.20</a:t>
            </a:r>
            <a:r>
              <a:rPr lang="ro-RO" sz="2000" dirty="0"/>
              <a:t>2</a:t>
            </a:r>
            <a:r>
              <a:rPr lang="en-US" sz="2000" dirty="0"/>
              <a:t>4</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a:t>Types of assets included in the RAB and their value calculated at the beginning of the </a:t>
            </a:r>
            <a:r>
              <a:rPr lang="ro-RO" sz="1200" i="1" u="sng" dirty="0" err="1"/>
              <a:t>fourth</a:t>
            </a:r>
            <a:r>
              <a:rPr lang="en-US" sz="1200" i="1" u="sng" dirty="0"/>
              <a:t> regulatory period, according to Annex </a:t>
            </a:r>
            <a:r>
              <a:rPr lang="ro-RO" sz="1200" i="1" u="sng" dirty="0"/>
              <a:t>1 </a:t>
            </a:r>
            <a:r>
              <a:rPr lang="en-GB" sz="1200" i="1" u="sng" dirty="0"/>
              <a:t>to ANRE Order</a:t>
            </a:r>
            <a:r>
              <a:rPr lang="ro-RO" sz="1200" i="1" u="sng" dirty="0"/>
              <a:t> 41/2019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1911343604"/>
              </p:ext>
            </p:extLst>
          </p:nvPr>
        </p:nvGraphicFramePr>
        <p:xfrm>
          <a:off x="2285998" y="2054221"/>
          <a:ext cx="7467601" cy="4207722"/>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gn="ctr">
                        <a:lnSpc>
                          <a:spcPct val="115000"/>
                        </a:lnSpc>
                        <a:spcAft>
                          <a:spcPts val="600"/>
                        </a:spcAft>
                      </a:pPr>
                      <a:r>
                        <a:rPr lang="en-GB" sz="800" dirty="0">
                          <a:effectLst/>
                        </a:rPr>
                        <a:t>Tangible</a:t>
                      </a:r>
                      <a:r>
                        <a:rPr lang="en-GB" sz="800" baseline="0" dirty="0">
                          <a:effectLst/>
                        </a:rPr>
                        <a:t>/intangible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value related to the gas transmission activity</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5.718.790.623</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94</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135.231.072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22.962.291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31</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5.192.790.263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21</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2.766.604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47</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4.501.943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72</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1.997</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43</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360.536.451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63</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319.848.354</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59</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173.959.441</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51</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4.642.815</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42</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11.874.183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01</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157.442.443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07</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15.893.585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24</a:t>
                      </a:r>
                    </a:p>
                  </a:txBody>
                  <a:tcPr marL="0" marR="0" marT="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79.176.815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43</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3.281.439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06</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ro-RO" sz="1100" b="1" i="0" u="none" strike="noStrike" dirty="0">
                          <a:solidFill>
                            <a:srgbClr val="000000"/>
                          </a:solidFill>
                          <a:effectLst/>
                          <a:latin typeface="Calibri" panose="020F0502020204030204" pitchFamily="34" charset="0"/>
                        </a:rPr>
                        <a:t>6.310.950.259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76</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Parameters used on revenue aproval for period 01.10.2023-30.09.20</a:t>
            </a:r>
            <a:r>
              <a:rPr lang="ro-RO" sz="2000" dirty="0"/>
              <a:t>2</a:t>
            </a:r>
            <a:r>
              <a:rPr lang="en-US" sz="2000" dirty="0"/>
              <a:t>4</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77500" lnSpcReduction="20000"/>
          </a:bodyPr>
          <a:lstStyle/>
          <a:p>
            <a:r>
              <a:rPr lang="en-US" sz="1600" i="1" u="sng" dirty="0"/>
              <a:t>Capex structure </a:t>
            </a:r>
            <a:r>
              <a:rPr lang="en-GB" sz="1600" i="1" u="sng" dirty="0"/>
              <a:t>approved for period </a:t>
            </a:r>
            <a:r>
              <a:rPr lang="ro-RO" sz="1600" i="1" u="sng" dirty="0"/>
              <a:t>oct.20</a:t>
            </a:r>
            <a:r>
              <a:rPr lang="en-US" sz="1600" i="1" u="sng" dirty="0"/>
              <a:t>23</a:t>
            </a:r>
            <a:r>
              <a:rPr lang="ro-RO" sz="1600" i="1" u="sng" dirty="0"/>
              <a:t>-sept.202</a:t>
            </a:r>
            <a:r>
              <a:rPr lang="en-US" sz="1600" i="1" u="sng" dirty="0"/>
              <a:t>4</a:t>
            </a:r>
          </a:p>
          <a:p>
            <a:endParaRPr lang="en-US"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ro-RO" sz="1400" i="1" u="sng" dirty="0"/>
          </a:p>
          <a:p>
            <a:pPr marL="0" indent="0">
              <a:buNone/>
            </a:pPr>
            <a:endParaRPr lang="en-US" sz="1400" i="1" u="sng" dirty="0"/>
          </a:p>
          <a:p>
            <a:pPr marL="0" indent="0">
              <a:buNone/>
            </a:pPr>
            <a:endParaRPr lang="en-US" sz="1400" i="1" u="sng" dirty="0"/>
          </a:p>
          <a:p>
            <a:pPr marL="0" indent="0">
              <a:buNone/>
            </a:pPr>
            <a:endParaRPr lang="en-US" sz="1400" i="1" u="sng" dirty="0"/>
          </a:p>
          <a:p>
            <a:pPr algn="just">
              <a:lnSpc>
                <a:spcPct val="150000"/>
              </a:lnSpc>
            </a:pPr>
            <a:r>
              <a:rPr lang="en-US" sz="1400" dirty="0"/>
              <a:t>Starting with 13.05.2020</a:t>
            </a:r>
            <a:r>
              <a:rPr lang="en-GB" sz="1400" dirty="0"/>
              <a:t> the return on invested capital was set to</a:t>
            </a:r>
            <a:r>
              <a:rPr lang="ro-RO" sz="1400" dirty="0"/>
              <a:t> 6,</a:t>
            </a:r>
            <a:r>
              <a:rPr lang="en-US" sz="1400" dirty="0"/>
              <a:t>39</a:t>
            </a:r>
            <a:r>
              <a:rPr lang="ro-RO" sz="1400" dirty="0"/>
              <a:t>%</a:t>
            </a:r>
            <a:endParaRPr lang="en-US" sz="1400" dirty="0"/>
          </a:p>
          <a:p>
            <a:pPr algn="just">
              <a:lnSpc>
                <a:spcPct val="150000"/>
              </a:lnSpc>
            </a:pPr>
            <a:r>
              <a:rPr lang="en-US" sz="1400" dirty="0"/>
              <a:t>For the capital invested in tangible / intangible assets put into operation in the fourth regulatory period, which are objectives of the NTS, is an incentive worth 1 percentage point above the regulated rate of return</a:t>
            </a:r>
          </a:p>
          <a:p>
            <a:pPr algn="just">
              <a:lnSpc>
                <a:spcPct val="150000"/>
              </a:lnSpc>
            </a:pPr>
            <a:r>
              <a:rPr lang="en-US" sz="1600" dirty="0"/>
              <a:t>For investments in tangible and intangible assets, put into operation within the fourth regulatory period, which are objectives of the natural gas transmission system, made from own funds in projects in which European non-reimbursable funds were attracted, is an incentive of 2 percentage points above the approved rate of return on invested capital. This provision does not apply to investments in tangible and intangible assets made following the development of investment projects related to Regulation (EU) no. 347/2013.</a:t>
            </a:r>
            <a:endParaRPr lang="ro-RO" sz="1600" dirty="0"/>
          </a:p>
          <a:p>
            <a:pPr algn="just">
              <a:lnSpc>
                <a:spcPct val="150000"/>
              </a:lnSpc>
            </a:pPr>
            <a:r>
              <a:rPr lang="en-GB" sz="1400" dirty="0"/>
              <a:t>The methodology for determination of the initial value of the assets is described in Annex no.2 to the Methodology approved by ANRE Order no.</a:t>
            </a:r>
            <a:r>
              <a:rPr lang="ro-RO" sz="1400" dirty="0"/>
              <a:t>41</a:t>
            </a:r>
            <a:r>
              <a:rPr lang="en-GB" sz="1400" dirty="0"/>
              <a:t>/201</a:t>
            </a:r>
            <a:r>
              <a:rPr lang="ro-RO" sz="1400" dirty="0"/>
              <a:t>9</a:t>
            </a: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16231737"/>
              </p:ext>
            </p:extLst>
          </p:nvPr>
        </p:nvGraphicFramePr>
        <p:xfrm>
          <a:off x="2781299" y="1867183"/>
          <a:ext cx="6629400" cy="1639443"/>
        </p:xfrm>
        <a:graphic>
          <a:graphicData uri="http://schemas.openxmlformats.org/drawingml/2006/table">
            <a:tbl>
              <a:tblPr firstRow="1" firstCol="1" bandRow="1">
                <a:tableStyleId>{F5AB1C69-6EDB-4FF4-983F-18BD219EF322}</a:tableStyleId>
              </a:tblPr>
              <a:tblGrid>
                <a:gridCol w="630559">
                  <a:extLst>
                    <a:ext uri="{9D8B030D-6E8A-4147-A177-3AD203B41FA5}">
                      <a16:colId xmlns:a16="http://schemas.microsoft.com/office/drawing/2014/main" val="20000"/>
                    </a:ext>
                  </a:extLst>
                </a:gridCol>
                <a:gridCol w="3867962">
                  <a:extLst>
                    <a:ext uri="{9D8B030D-6E8A-4147-A177-3AD203B41FA5}">
                      <a16:colId xmlns:a16="http://schemas.microsoft.com/office/drawing/2014/main" val="20001"/>
                    </a:ext>
                  </a:extLst>
                </a:gridCol>
                <a:gridCol w="2130879">
                  <a:extLst>
                    <a:ext uri="{9D8B030D-6E8A-4147-A177-3AD203B41FA5}">
                      <a16:colId xmlns:a16="http://schemas.microsoft.com/office/drawing/2014/main" val="20002"/>
                    </a:ext>
                  </a:extLst>
                </a:gridCol>
              </a:tblGrid>
              <a:tr h="381000">
                <a:tc>
                  <a:txBody>
                    <a:bodyPr/>
                    <a:lstStyle/>
                    <a:p>
                      <a:pPr algn="ctr">
                        <a:lnSpc>
                          <a:spcPct val="115000"/>
                        </a:lnSpc>
                        <a:spcAft>
                          <a:spcPts val="0"/>
                        </a:spcAft>
                      </a:pPr>
                      <a:r>
                        <a:rPr lang="en-US" sz="1400" dirty="0">
                          <a:effectLst/>
                        </a:rPr>
                        <a:t>No.</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Indicator</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C</a:t>
                      </a:r>
                      <a:r>
                        <a:rPr lang="en-GB" sz="1400" dirty="0">
                          <a:effectLst/>
                        </a:rPr>
                        <a:t>apex structure</a:t>
                      </a:r>
                      <a:r>
                        <a:rPr lang="ro-RO" sz="1400" dirty="0">
                          <a:effectLst/>
                        </a:rPr>
                        <a:t> oct</a:t>
                      </a:r>
                      <a:r>
                        <a:rPr lang="en-US" sz="1400" dirty="0">
                          <a:effectLst/>
                        </a:rPr>
                        <a:t>.</a:t>
                      </a:r>
                      <a:r>
                        <a:rPr lang="ro-RO" sz="1400" dirty="0">
                          <a:effectLst/>
                        </a:rPr>
                        <a:t>20</a:t>
                      </a:r>
                      <a:r>
                        <a:rPr lang="en-US" sz="1400" dirty="0">
                          <a:effectLst/>
                        </a:rPr>
                        <a:t>23</a:t>
                      </a:r>
                      <a:r>
                        <a:rPr lang="ro-RO" sz="1400" dirty="0">
                          <a:effectLst/>
                        </a:rPr>
                        <a:t>-sept.202</a:t>
                      </a:r>
                      <a:r>
                        <a:rPr lang="en-US" sz="1400" dirty="0">
                          <a:effectLst/>
                        </a:rPr>
                        <a:t>4 </a:t>
                      </a:r>
                      <a:r>
                        <a:rPr lang="ro-RO" sz="1400" dirty="0">
                          <a:effectLst/>
                        </a:rPr>
                        <a:t>(</a:t>
                      </a:r>
                      <a:r>
                        <a:rPr lang="en-US" sz="1400" dirty="0">
                          <a:effectLst/>
                        </a:rPr>
                        <a:t>thousand RON</a:t>
                      </a:r>
                      <a:r>
                        <a:rPr lang="ro-RO" sz="1400" dirty="0">
                          <a:effectLst/>
                        </a:rPr>
                        <a:t>)</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90500">
                <a:tc>
                  <a:txBody>
                    <a:bodyPr/>
                    <a:lstStyle/>
                    <a:p>
                      <a:pPr algn="ctr">
                        <a:lnSpc>
                          <a:spcPct val="115000"/>
                        </a:lnSpc>
                        <a:spcAft>
                          <a:spcPts val="0"/>
                        </a:spcAft>
                      </a:pPr>
                      <a:r>
                        <a:rPr lang="ro-RO" sz="1400">
                          <a:effectLst/>
                        </a:rPr>
                        <a:t>0</a:t>
                      </a:r>
                      <a:endParaRPr lang="ro-RO" sz="14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1</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2</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90500">
                <a:tc>
                  <a:txBody>
                    <a:bodyPr/>
                    <a:lstStyle/>
                    <a:p>
                      <a:pPr algn="ctr">
                        <a:lnSpc>
                          <a:spcPct val="115000"/>
                        </a:lnSpc>
                        <a:spcAft>
                          <a:spcPts val="0"/>
                        </a:spcAft>
                      </a:pPr>
                      <a:r>
                        <a:rPr lang="ro-RO" sz="1400">
                          <a:effectLst/>
                        </a:rPr>
                        <a:t>1</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en-US" sz="1400" dirty="0">
                          <a:effectLst/>
                        </a:rPr>
                        <a:t>Depreciation</a:t>
                      </a:r>
                      <a:endParaRPr lang="ro-RO" sz="14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391.945,87</a:t>
                      </a:r>
                    </a:p>
                  </a:txBody>
                  <a:tcPr marL="0" marR="0" marT="0" marB="0" anchor="b"/>
                </a:tc>
                <a:extLst>
                  <a:ext uri="{0D108BD9-81ED-4DB2-BD59-A6C34878D82A}">
                    <a16:rowId xmlns:a16="http://schemas.microsoft.com/office/drawing/2014/main" val="10002"/>
                  </a:ext>
                </a:extLst>
              </a:tr>
              <a:tr h="190500">
                <a:tc>
                  <a:txBody>
                    <a:bodyPr/>
                    <a:lstStyle/>
                    <a:p>
                      <a:pPr algn="ctr">
                        <a:lnSpc>
                          <a:spcPct val="115000"/>
                        </a:lnSpc>
                        <a:spcAft>
                          <a:spcPts val="0"/>
                        </a:spcAft>
                      </a:pPr>
                      <a:r>
                        <a:rPr lang="ro-RO" sz="1400">
                          <a:effectLst/>
                        </a:rPr>
                        <a:t>2</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dirty="0">
                          <a:effectLst/>
                        </a:rPr>
                        <a:t>Profit</a:t>
                      </a:r>
                      <a:endParaRPr lang="ro-RO" sz="14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457.880,51</a:t>
                      </a:r>
                    </a:p>
                  </a:txBody>
                  <a:tcPr marL="0" marR="0" marT="0" marB="0" anchor="b"/>
                </a:tc>
                <a:extLst>
                  <a:ext uri="{0D108BD9-81ED-4DB2-BD59-A6C34878D82A}">
                    <a16:rowId xmlns:a16="http://schemas.microsoft.com/office/drawing/2014/main" val="10003"/>
                  </a:ext>
                </a:extLst>
              </a:tr>
              <a:tr h="200025">
                <a:tc>
                  <a:txBody>
                    <a:bodyPr/>
                    <a:lstStyle/>
                    <a:p>
                      <a:pPr algn="ctr">
                        <a:lnSpc>
                          <a:spcPct val="115000"/>
                        </a:lnSpc>
                        <a:spcAft>
                          <a:spcPts val="0"/>
                        </a:spcAft>
                      </a:pPr>
                      <a:r>
                        <a:rPr lang="ro-RO" sz="1400">
                          <a:effectLst/>
                        </a:rPr>
                        <a:t>*</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b="1" dirty="0">
                          <a:effectLst/>
                        </a:rPr>
                        <a:t>TOTAL CAPEX</a:t>
                      </a:r>
                      <a:endParaRPr lang="ro-RO" sz="14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849.826,37</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8534400" cy="457200"/>
          </a:xfrm>
        </p:spPr>
        <p:txBody>
          <a:bodyPr>
            <a:normAutofit/>
          </a:bodyPr>
          <a:lstStyle/>
          <a:p>
            <a:r>
              <a:rPr lang="it-IT" sz="2000" dirty="0"/>
              <a:t>Parameters used on revenue aproval for period 01.10.2023-30.09.20</a:t>
            </a:r>
            <a:r>
              <a:rPr lang="ro-RO" sz="2000" dirty="0"/>
              <a:t>2</a:t>
            </a:r>
            <a:r>
              <a:rPr lang="en-US" sz="2000" dirty="0"/>
              <a:t>4</a:t>
            </a:r>
            <a:endParaRPr lang="ro-RO" sz="2000" dirty="0"/>
          </a:p>
        </p:txBody>
      </p:sp>
      <p:sp>
        <p:nvSpPr>
          <p:cNvPr id="4" name="Content Placeholder 3"/>
          <p:cNvSpPr>
            <a:spLocks noGrp="1"/>
          </p:cNvSpPr>
          <p:nvPr>
            <p:ph sz="quarter" idx="1"/>
          </p:nvPr>
        </p:nvSpPr>
        <p:spPr/>
        <p:txBody>
          <a:bodyPr>
            <a:normAutofit/>
          </a:bodyPr>
          <a:lstStyle/>
          <a:p>
            <a:pPr algn="just"/>
            <a:r>
              <a:rPr lang="en-US" sz="1400" i="1" u="sng" dirty="0"/>
              <a:t>The depreciation periods and the depreciation value of the assets included in the asset base established at the beginning of the </a:t>
            </a:r>
            <a:r>
              <a:rPr lang="ro-RO" sz="1400" i="1" u="sng" dirty="0" err="1"/>
              <a:t>fourth</a:t>
            </a:r>
            <a:r>
              <a:rPr lang="en-US" sz="1400" i="1" u="sng" dirty="0"/>
              <a:t> regulatory period according to Annex </a:t>
            </a:r>
            <a:r>
              <a:rPr lang="ro-RO" sz="1400" i="1" u="sng" dirty="0"/>
              <a:t>1 </a:t>
            </a:r>
            <a:r>
              <a:rPr lang="en-GB" sz="1400" i="1" u="sng" dirty="0"/>
              <a:t>to ANRE Order</a:t>
            </a:r>
            <a:r>
              <a:rPr lang="ro-RO" sz="1400" i="1" u="sng" dirty="0"/>
              <a:t> 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373711894"/>
              </p:ext>
            </p:extLst>
          </p:nvPr>
        </p:nvGraphicFramePr>
        <p:xfrm>
          <a:off x="2209800" y="2182761"/>
          <a:ext cx="7772399" cy="3870472"/>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gn="ctr">
                        <a:lnSpc>
                          <a:spcPct val="115000"/>
                        </a:lnSpc>
                        <a:spcAft>
                          <a:spcPts val="600"/>
                        </a:spcAft>
                      </a:pPr>
                      <a:r>
                        <a:rPr lang="en-GB" sz="800" dirty="0">
                          <a:effectLst/>
                        </a:rPr>
                        <a:t>Tangible/intangible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depreciation period</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Regulated depreciation</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271.486.871</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85</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7.677.751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36</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3.558.121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51</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212.529.926</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283.532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36</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179.174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72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15</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47.258.294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14</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52.478.363</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88</a:t>
                      </a:r>
                    </a:p>
                  </a:txBody>
                  <a:tcPr marL="0" marR="0" marT="0" marB="0" anchor="b"/>
                </a:tc>
                <a:extLst>
                  <a:ext uri="{0D108BD9-81ED-4DB2-BD59-A6C34878D82A}">
                    <a16:rowId xmlns:a16="http://schemas.microsoft.com/office/drawing/2014/main" val="10009"/>
                  </a:ext>
                </a:extLst>
              </a:tr>
              <a:tr h="203066">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41.727.545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07</a:t>
                      </a:r>
                    </a:p>
                  </a:txBody>
                  <a:tcPr marL="0" marR="0" marT="0" marB="0" anchor="b"/>
                </a:tc>
                <a:extLst>
                  <a:ext uri="{0D108BD9-81ED-4DB2-BD59-A6C34878D82A}">
                    <a16:rowId xmlns:a16="http://schemas.microsoft.com/office/drawing/2014/main" val="10010"/>
                  </a:ext>
                </a:extLst>
              </a:tr>
              <a:tr h="2286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391.279</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42</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1.321.360</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28</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40.014.905</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37</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6.311.008</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44</a:t>
                      </a:r>
                    </a:p>
                  </a:txBody>
                  <a:tcPr marL="0" marR="0" marT="0" marB="0" anchor="b"/>
                </a:tc>
                <a:extLst>
                  <a:ext uri="{0D108BD9-81ED-4DB2-BD59-A6C34878D82A}">
                    <a16:rowId xmlns:a16="http://schemas.microsoft.com/office/drawing/2014/main" val="10014"/>
                  </a:ext>
                </a:extLst>
              </a:tr>
              <a:tr h="222169">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19.172.569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75</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25.328</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99</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391.201.687</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99</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29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8534400" cy="457200"/>
          </a:xfrm>
        </p:spPr>
        <p:txBody>
          <a:bodyPr>
            <a:normAutofit/>
          </a:bodyPr>
          <a:lstStyle/>
          <a:p>
            <a:r>
              <a:rPr lang="it-IT" sz="2000" dirty="0"/>
              <a:t>Parameters used on revenue aproval for period 01.10.2023-30.09.20</a:t>
            </a:r>
            <a:r>
              <a:rPr lang="ro-RO" sz="2000" dirty="0"/>
              <a:t>2</a:t>
            </a:r>
            <a:r>
              <a:rPr lang="en-US" sz="2000" dirty="0"/>
              <a:t>4</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en-US" sz="1400" dirty="0"/>
              <a:t>(iii) </a:t>
            </a:r>
            <a:r>
              <a:rPr lang="ro-RO" sz="1400" i="1" u="sng" dirty="0"/>
              <a:t>OPEX </a:t>
            </a:r>
            <a:r>
              <a:rPr lang="ro-RO" sz="1400" dirty="0"/>
              <a:t>ap</a:t>
            </a:r>
            <a:r>
              <a:rPr lang="en-GB" sz="1400" dirty="0"/>
              <a:t>proved for October </a:t>
            </a:r>
            <a:r>
              <a:rPr lang="ro-RO" sz="1400" dirty="0"/>
              <a:t>20</a:t>
            </a:r>
            <a:r>
              <a:rPr lang="en-US" sz="1400" dirty="0"/>
              <a:t>23</a:t>
            </a:r>
            <a:r>
              <a:rPr lang="ro-RO" sz="1400" dirty="0"/>
              <a:t>-</a:t>
            </a:r>
            <a:r>
              <a:rPr lang="en-GB" sz="1400" dirty="0"/>
              <a:t>September </a:t>
            </a:r>
            <a:r>
              <a:rPr lang="ro-RO" sz="1400" dirty="0"/>
              <a:t>202</a:t>
            </a:r>
            <a:r>
              <a:rPr lang="en-US" sz="1400" dirty="0"/>
              <a:t>4</a:t>
            </a:r>
            <a:r>
              <a:rPr lang="ro-RO" sz="1400" dirty="0"/>
              <a:t> </a:t>
            </a:r>
            <a:r>
              <a:rPr lang="en-GB" sz="1400" dirty="0"/>
              <a:t>amount to RON</a:t>
            </a:r>
            <a:r>
              <a:rPr lang="ro-RO" sz="1400" dirty="0"/>
              <a:t> </a:t>
            </a:r>
            <a:r>
              <a:rPr lang="en-US" sz="1400" dirty="0"/>
              <a:t>944.425,68 </a:t>
            </a:r>
            <a:r>
              <a:rPr lang="en-GB" sz="1400" dirty="0"/>
              <a:t>thousand</a:t>
            </a:r>
            <a:endParaRPr lang="ro-RO" sz="1400" dirty="0"/>
          </a:p>
          <a:p>
            <a:pPr algn="just"/>
            <a:r>
              <a:rPr lang="ro-RO" sz="1400" dirty="0"/>
              <a:t>(i</a:t>
            </a:r>
            <a:r>
              <a:rPr lang="en-US" sz="1400" dirty="0"/>
              <a:t>v</a:t>
            </a:r>
            <a:r>
              <a:rPr lang="ro-RO" sz="1400" dirty="0"/>
              <a:t>)</a:t>
            </a:r>
            <a:r>
              <a:rPr lang="en-US" sz="1400" dirty="0"/>
              <a:t> Pass-through costs approved for October </a:t>
            </a:r>
            <a:r>
              <a:rPr lang="ro-RO" sz="1400" dirty="0"/>
              <a:t>20</a:t>
            </a:r>
            <a:r>
              <a:rPr lang="en-US" sz="1400" dirty="0"/>
              <a:t>21</a:t>
            </a:r>
            <a:r>
              <a:rPr lang="ro-RO" sz="1400" dirty="0"/>
              <a:t>-</a:t>
            </a:r>
            <a:r>
              <a:rPr lang="en-GB" sz="1400" dirty="0"/>
              <a:t>September </a:t>
            </a:r>
            <a:r>
              <a:rPr lang="ro-RO" sz="1400" dirty="0"/>
              <a:t>202</a:t>
            </a:r>
            <a:r>
              <a:rPr lang="en-US" sz="1400" dirty="0"/>
              <a:t>2</a:t>
            </a:r>
            <a:r>
              <a:rPr lang="ro-RO" sz="1400" dirty="0"/>
              <a:t> </a:t>
            </a:r>
            <a:r>
              <a:rPr lang="en-GB" sz="1400" dirty="0"/>
              <a:t>amount to RON </a:t>
            </a:r>
            <a:r>
              <a:rPr lang="en-US" sz="1400" dirty="0"/>
              <a:t>98.458,81 </a:t>
            </a:r>
            <a:r>
              <a:rPr lang="en-GB" sz="1400" dirty="0"/>
              <a:t>thousand</a:t>
            </a:r>
            <a:r>
              <a:rPr lang="ro-RO" sz="1400" dirty="0"/>
              <a:t> </a:t>
            </a:r>
          </a:p>
          <a:p>
            <a:pPr algn="just"/>
            <a:r>
              <a:rPr lang="ro-RO" sz="1400" dirty="0"/>
              <a:t> (v)</a:t>
            </a:r>
            <a:r>
              <a:rPr lang="en-US" sz="1400" dirty="0"/>
              <a:t> </a:t>
            </a:r>
            <a:r>
              <a:rPr lang="en-US" sz="1400" i="1" u="sng" dirty="0"/>
              <a:t>Incentive mechanisms and efficiency targets</a:t>
            </a:r>
            <a:r>
              <a:rPr lang="ro-RO" sz="1400" dirty="0"/>
              <a:t> </a:t>
            </a:r>
          </a:p>
          <a:p>
            <a:pPr marL="0" indent="0" algn="just">
              <a:buNone/>
            </a:pPr>
            <a:endParaRPr lang="ro-RO" sz="1300" dirty="0"/>
          </a:p>
          <a:p>
            <a:pPr marL="0" indent="0" algn="just">
              <a:buNone/>
            </a:pPr>
            <a:r>
              <a:rPr lang="en-US" sz="1400" dirty="0"/>
              <a:t>Boosting efficiency is achieved by the adjustment of operating costs. According to the methodology, operating costs are established in the first year of a regulatory period and are adjusted in the subsequent years of the regulatory period with the difference between the inflation rate and the annual rate of gas transmission economic efficiency increase</a:t>
            </a:r>
            <a:r>
              <a:rPr lang="en-GB" sz="1400" dirty="0"/>
              <a:t>.</a:t>
            </a:r>
            <a:endParaRPr lang="ro-RO" sz="1400" dirty="0"/>
          </a:p>
          <a:p>
            <a:pPr marL="0" indent="0" algn="just">
              <a:buNone/>
            </a:pPr>
            <a:endParaRPr lang="ro-RO" sz="1400" i="1" u="sng" dirty="0"/>
          </a:p>
          <a:p>
            <a:pPr marL="0" indent="0" algn="just">
              <a:buNone/>
            </a:pPr>
            <a:r>
              <a:rPr lang="en-US" sz="1400" i="1" u="sng" dirty="0"/>
              <a:t>The rate of gas transmission economic efficiency increase </a:t>
            </a:r>
            <a:r>
              <a:rPr lang="en-US" sz="1400" dirty="0"/>
              <a:t>reflects </a:t>
            </a:r>
            <a:r>
              <a:rPr lang="ro-RO" sz="1400" dirty="0"/>
              <a:t>ANRE</a:t>
            </a:r>
            <a:r>
              <a:rPr lang="en-GB" sz="1400" dirty="0"/>
              <a:t>`s estimations regarding possible OPEX savings</a:t>
            </a:r>
            <a:r>
              <a:rPr lang="ro-RO" sz="1400" dirty="0"/>
              <a:t>, </a:t>
            </a:r>
            <a:r>
              <a:rPr lang="en-GB" sz="1400" dirty="0"/>
              <a:t>without the technological consumption costs</a:t>
            </a:r>
            <a:r>
              <a:rPr lang="ro-RO" sz="1400" dirty="0"/>
              <a:t>, </a:t>
            </a:r>
            <a:r>
              <a:rPr lang="en-GB" sz="1400" dirty="0"/>
              <a:t>which may be achieved in a year of the regulatory period  to improve the economic performance of the licence holder and is established depending on the efficiency target set for a regulatory period</a:t>
            </a:r>
            <a:r>
              <a:rPr lang="ro-RO" sz="1400" dirty="0"/>
              <a:t>.</a:t>
            </a:r>
          </a:p>
          <a:p>
            <a:pPr marL="0" indent="0" algn="just">
              <a:buNone/>
            </a:pPr>
            <a:r>
              <a:rPr lang="en-GB" sz="1400" dirty="0"/>
              <a:t>The rate of gas transmission economic efficiency increase ensures a transfer of economic efficiency in favour of the consumers</a:t>
            </a:r>
            <a:r>
              <a:rPr lang="ro-RO" sz="1400" dirty="0"/>
              <a:t>.</a:t>
            </a:r>
          </a:p>
          <a:p>
            <a:pPr marL="0" indent="0" algn="just">
              <a:buNone/>
            </a:pPr>
            <a:endParaRPr lang="ro-RO" sz="1400" i="1" u="sng" dirty="0"/>
          </a:p>
          <a:p>
            <a:pPr marL="0" indent="0" algn="just">
              <a:buNone/>
            </a:pPr>
            <a:r>
              <a:rPr lang="en-GB" sz="1400" i="1" u="sng" dirty="0"/>
              <a:t>The rate of gas transmission economic efficiency increase </a:t>
            </a:r>
            <a:r>
              <a:rPr lang="en-GB" sz="1400" dirty="0"/>
              <a:t>established by ANRE Order </a:t>
            </a:r>
            <a:r>
              <a:rPr lang="ro-RO" sz="1400" dirty="0"/>
              <a:t>6</a:t>
            </a:r>
            <a:r>
              <a:rPr lang="en-GB" sz="1400" dirty="0"/>
              <a:t>4</a:t>
            </a:r>
            <a:r>
              <a:rPr lang="en-US" sz="1400" dirty="0"/>
              <a:t>/201</a:t>
            </a:r>
            <a:r>
              <a:rPr lang="ro-RO" sz="1400" dirty="0"/>
              <a:t>9</a:t>
            </a:r>
            <a:r>
              <a:rPr lang="en-US" sz="1400" dirty="0"/>
              <a:t> for each year of the </a:t>
            </a:r>
            <a:r>
              <a:rPr lang="ro-RO" sz="1400" dirty="0" err="1"/>
              <a:t>fourth</a:t>
            </a:r>
            <a:r>
              <a:rPr lang="en-US" sz="1400" dirty="0"/>
              <a:t> regulatory period </a:t>
            </a:r>
            <a:r>
              <a:rPr lang="en-GB" sz="1400" dirty="0"/>
              <a:t>is </a:t>
            </a:r>
            <a:r>
              <a:rPr lang="ro-RO" sz="1400" dirty="0"/>
              <a:t>1,5%</a:t>
            </a:r>
            <a:r>
              <a:rPr lang="en-US" sz="1400" dirty="0"/>
              <a:t>.</a:t>
            </a:r>
          </a:p>
          <a:p>
            <a:pPr marL="0" indent="0" algn="just">
              <a:buNone/>
            </a:pPr>
            <a:r>
              <a:rPr lang="en-US" sz="1400" dirty="0"/>
              <a:t>The inflation rate approved for October </a:t>
            </a:r>
            <a:r>
              <a:rPr lang="ro-RO" sz="1400" dirty="0"/>
              <a:t>20</a:t>
            </a:r>
            <a:r>
              <a:rPr lang="en-US" sz="1400" dirty="0"/>
              <a:t>23</a:t>
            </a:r>
            <a:r>
              <a:rPr lang="ro-RO" sz="1400" dirty="0"/>
              <a:t>-</a:t>
            </a:r>
            <a:r>
              <a:rPr lang="en-GB" sz="1400" dirty="0"/>
              <a:t>September </a:t>
            </a:r>
            <a:r>
              <a:rPr lang="ro-RO" sz="1400" dirty="0"/>
              <a:t>202</a:t>
            </a:r>
            <a:r>
              <a:rPr lang="en-US" sz="1400" dirty="0"/>
              <a:t>4 is 4,75.</a:t>
            </a:r>
            <a:endParaRPr lang="ro-RO" sz="1400" dirty="0"/>
          </a:p>
          <a:p>
            <a:pPr marL="0" indent="0" algn="just">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6975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940</Words>
  <Application>Microsoft Office PowerPoint</Application>
  <PresentationFormat>Widescreen</PresentationFormat>
  <Paragraphs>168</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Calibri</vt:lpstr>
      <vt:lpstr>Georgia</vt:lpstr>
      <vt:lpstr>Times New Roman</vt:lpstr>
      <vt:lpstr>Wingdings</vt:lpstr>
      <vt:lpstr>Wingdings 2</vt:lpstr>
      <vt:lpstr>Civic</vt:lpstr>
      <vt:lpstr>1_Civic</vt:lpstr>
      <vt:lpstr>Parameters used on revenue aproval for period 01.10.2023-30.09.2024</vt:lpstr>
      <vt:lpstr>Parameters used on revenue aproval for period 01.10.2023-30.09.2024</vt:lpstr>
      <vt:lpstr>Parameters used on revenue aproval for period 01.10.2023-30.09.2024</vt:lpstr>
      <vt:lpstr>Parameters used on revenue aproval for period 01.10.2023-30.09.2024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24</cp:revision>
  <dcterms:created xsi:type="dcterms:W3CDTF">2018-07-31T10:34:25Z</dcterms:created>
  <dcterms:modified xsi:type="dcterms:W3CDTF">2023-07-25T16:40:18Z</dcterms:modified>
</cp:coreProperties>
</file>