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10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6142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7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572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204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8698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3100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912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96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2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7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113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835" y="533400"/>
            <a:ext cx="8534400" cy="457200"/>
          </a:xfrm>
        </p:spPr>
        <p:txBody>
          <a:bodyPr>
            <a:normAutofit fontScale="90000"/>
          </a:bodyPr>
          <a:lstStyle/>
          <a:p>
            <a:r>
              <a:rPr lang="ro-RO" sz="2000" b="1" dirty="0"/>
              <a:t>Informa</a:t>
            </a:r>
            <a:r>
              <a:rPr lang="en-GB" sz="2000" b="1" dirty="0" err="1"/>
              <a:t>tion</a:t>
            </a:r>
            <a:r>
              <a:rPr lang="en-GB" sz="2000" b="1" dirty="0"/>
              <a:t> regarding regulated revenue and </a:t>
            </a:r>
            <a:r>
              <a:rPr lang="ro-RO" sz="2000" b="1" dirty="0" err="1"/>
              <a:t>corrected</a:t>
            </a:r>
            <a:r>
              <a:rPr lang="ro-RO" sz="2000" b="1" dirty="0"/>
              <a:t> </a:t>
            </a:r>
            <a:r>
              <a:rPr lang="ro-RO" sz="2000" b="1" dirty="0" err="1"/>
              <a:t>regulated</a:t>
            </a:r>
            <a:r>
              <a:rPr lang="en-GB" sz="2000" b="1" dirty="0"/>
              <a:t> revenue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02336" y="1378973"/>
            <a:ext cx="11338560" cy="5007079"/>
          </a:xfrm>
        </p:spPr>
        <p:txBody>
          <a:bodyPr>
            <a:normAutofit/>
          </a:bodyPr>
          <a:lstStyle/>
          <a:p>
            <a:r>
              <a:rPr lang="en-US" sz="1600" dirty="0"/>
              <a:t>a) Regulated revenue and total revenue approved for October 2023-September 2024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>
              <a:lnSpc>
                <a:spcPct val="150000"/>
              </a:lnSpc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b) Changes of approved revenue from one year to another one</a:t>
            </a:r>
          </a:p>
          <a:p>
            <a:endParaRPr lang="en-US" sz="1600" dirty="0"/>
          </a:p>
          <a:p>
            <a:pPr marL="0" indent="0">
              <a:buNone/>
            </a:pPr>
            <a:endParaRPr lang="ro-RO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714519"/>
              </p:ext>
            </p:extLst>
          </p:nvPr>
        </p:nvGraphicFramePr>
        <p:xfrm>
          <a:off x="2181140" y="4488715"/>
          <a:ext cx="8116436" cy="179084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9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6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60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3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15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N</a:t>
                      </a:r>
                      <a:r>
                        <a:rPr lang="en-GB" sz="1000" dirty="0">
                          <a:effectLst/>
                        </a:rPr>
                        <a:t>o</a:t>
                      </a:r>
                      <a:r>
                        <a:rPr lang="ro-RO" sz="1000" dirty="0">
                          <a:effectLst/>
                        </a:rPr>
                        <a:t>. 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Indicator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000" dirty="0">
                          <a:effectLst/>
                        </a:rPr>
                        <a:t>Revenue approved October </a:t>
                      </a:r>
                      <a:r>
                        <a:rPr lang="ro-RO" sz="1000" dirty="0">
                          <a:effectLst/>
                        </a:rPr>
                        <a:t>20</a:t>
                      </a:r>
                      <a:r>
                        <a:rPr lang="en-US" sz="1000" dirty="0">
                          <a:effectLst/>
                        </a:rPr>
                        <a:t>22</a:t>
                      </a:r>
                      <a:r>
                        <a:rPr lang="ro-RO" sz="1000" dirty="0">
                          <a:effectLst/>
                        </a:rPr>
                        <a:t>-</a:t>
                      </a:r>
                      <a:r>
                        <a:rPr lang="en-GB" sz="1000" dirty="0">
                          <a:effectLst/>
                        </a:rPr>
                        <a:t>September </a:t>
                      </a:r>
                      <a:r>
                        <a:rPr lang="ro-RO" sz="1000" dirty="0">
                          <a:effectLst/>
                        </a:rPr>
                        <a:t>20</a:t>
                      </a:r>
                      <a:r>
                        <a:rPr lang="en-US" sz="1000" dirty="0">
                          <a:effectLst/>
                        </a:rPr>
                        <a:t>23</a:t>
                      </a:r>
                      <a:r>
                        <a:rPr lang="ro-RO" sz="1000" dirty="0">
                          <a:effectLst/>
                        </a:rPr>
                        <a:t> (</a:t>
                      </a:r>
                      <a:r>
                        <a:rPr lang="en-GB" sz="1000" dirty="0">
                          <a:effectLst/>
                        </a:rPr>
                        <a:t>thousand</a:t>
                      </a:r>
                      <a:r>
                        <a:rPr lang="en-GB" sz="1000" baseline="0" dirty="0">
                          <a:effectLst/>
                        </a:rPr>
                        <a:t> RON</a:t>
                      </a:r>
                      <a:r>
                        <a:rPr lang="ro-RO" sz="1000" dirty="0">
                          <a:effectLst/>
                        </a:rPr>
                        <a:t>)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000" dirty="0">
                          <a:effectLst/>
                        </a:rPr>
                        <a:t>Revenue approved October </a:t>
                      </a:r>
                      <a:r>
                        <a:rPr lang="ro-RO" sz="1000" dirty="0">
                          <a:effectLst/>
                        </a:rPr>
                        <a:t>20</a:t>
                      </a:r>
                      <a:r>
                        <a:rPr lang="en-US" sz="1000" dirty="0">
                          <a:effectLst/>
                        </a:rPr>
                        <a:t>23</a:t>
                      </a:r>
                      <a:r>
                        <a:rPr lang="ro-RO" sz="1000" dirty="0">
                          <a:effectLst/>
                        </a:rPr>
                        <a:t>-</a:t>
                      </a:r>
                      <a:r>
                        <a:rPr lang="en-GB" sz="1000" dirty="0">
                          <a:effectLst/>
                        </a:rPr>
                        <a:t>September </a:t>
                      </a:r>
                      <a:r>
                        <a:rPr lang="ro-RO" sz="1000" dirty="0">
                          <a:effectLst/>
                        </a:rPr>
                        <a:t>202</a:t>
                      </a:r>
                      <a:r>
                        <a:rPr lang="en-US" sz="1000" dirty="0">
                          <a:effectLst/>
                        </a:rPr>
                        <a:t>4 </a:t>
                      </a:r>
                      <a:r>
                        <a:rPr lang="ro-RO" sz="1000" dirty="0">
                          <a:effectLst/>
                        </a:rPr>
                        <a:t>(</a:t>
                      </a:r>
                      <a:r>
                        <a:rPr lang="en-GB" sz="1000" dirty="0">
                          <a:effectLst/>
                        </a:rPr>
                        <a:t>thousand RON</a:t>
                      </a:r>
                      <a:r>
                        <a:rPr lang="ro-RO" sz="1000" dirty="0">
                          <a:effectLst/>
                        </a:rPr>
                        <a:t>)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000" dirty="0">
                          <a:effectLst/>
                        </a:rPr>
                        <a:t>Revenue evolution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0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1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2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3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3/2 %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1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Opex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901,235.74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944,425.68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104.79%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2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 err="1">
                          <a:effectLst/>
                        </a:rPr>
                        <a:t>Capex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808,230.01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849,826.37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105.15%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3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Pas-through costs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72,678.25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98,458.81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135.47%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4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</a:rPr>
                        <a:t>Regulated Revenue </a:t>
                      </a:r>
                      <a:r>
                        <a:rPr lang="ro-RO" sz="1000" b="1" dirty="0">
                          <a:effectLst/>
                        </a:rPr>
                        <a:t>(1.+2.+3.)</a:t>
                      </a:r>
                      <a:endParaRPr lang="ro-RO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1,782,144.00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1,892,710.87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106.20%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5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Difere</a:t>
                      </a:r>
                      <a:r>
                        <a:rPr lang="en-US" sz="1000">
                          <a:effectLst/>
                        </a:rPr>
                        <a:t>ncess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-418,166.83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-245,363.05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58.68%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17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*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>
                          <a:effectLst/>
                        </a:rPr>
                        <a:t>Corrected regulated revenue (4.+5.)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1,363,977.17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1,647,347.82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120.78%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65" y="304800"/>
            <a:ext cx="122703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6B8184F-25CA-4C6E-9E99-978009BAB6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51989"/>
              </p:ext>
            </p:extLst>
          </p:nvPr>
        </p:nvGraphicFramePr>
        <p:xfrm>
          <a:off x="3142523" y="1700380"/>
          <a:ext cx="5724640" cy="23999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1397">
                  <a:extLst>
                    <a:ext uri="{9D8B030D-6E8A-4147-A177-3AD203B41FA5}">
                      <a16:colId xmlns:a16="http://schemas.microsoft.com/office/drawing/2014/main" val="2623638998"/>
                    </a:ext>
                  </a:extLst>
                </a:gridCol>
                <a:gridCol w="2534729">
                  <a:extLst>
                    <a:ext uri="{9D8B030D-6E8A-4147-A177-3AD203B41FA5}">
                      <a16:colId xmlns:a16="http://schemas.microsoft.com/office/drawing/2014/main" val="2405754389"/>
                    </a:ext>
                  </a:extLst>
                </a:gridCol>
                <a:gridCol w="2448514">
                  <a:extLst>
                    <a:ext uri="{9D8B030D-6E8A-4147-A177-3AD203B41FA5}">
                      <a16:colId xmlns:a16="http://schemas.microsoft.com/office/drawing/2014/main" val="3540305880"/>
                    </a:ext>
                  </a:extLst>
                </a:gridCol>
              </a:tblGrid>
              <a:tr h="2820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Indicator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Revenue approved October 2023-September 2024 (thousand RON)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14156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 err="1">
                          <a:effectLst/>
                        </a:rPr>
                        <a:t>Opex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944,425.68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817412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Capex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849,826.37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337757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Pas-through costs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98,458.81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205033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>
                          <a:effectLst/>
                        </a:rPr>
                        <a:t>Regulated revenue (1.+2.+3.)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1,892,710.87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386256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Differences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-245,363.05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686582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5.1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 - the redistribution component of the efficiency gain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-123,748.71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27992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5.2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 - the correction components</a:t>
                      </a:r>
                      <a:r>
                        <a:rPr lang="en-US" sz="1000" u="none" strike="noStrike" baseline="0" dirty="0">
                          <a:effectLst/>
                        </a:rPr>
                        <a:t> for regulated revenue from previous years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-302,302.04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263063"/>
                  </a:ext>
                </a:extLst>
              </a:tr>
              <a:tr h="2499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5.3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</a:rPr>
                        <a:t> - </a:t>
                      </a:r>
                      <a:r>
                        <a:rPr lang="en-US" sz="1000" u="none" strike="noStrike" dirty="0">
                          <a:effectLst/>
                        </a:rPr>
                        <a:t>the correction components</a:t>
                      </a:r>
                      <a:r>
                        <a:rPr lang="en-US" sz="1000" u="none" strike="noStrike" baseline="0" dirty="0">
                          <a:effectLst/>
                        </a:rPr>
                        <a:t> for regulated revenue for gas year 2022-2023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176,764.74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677810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5.4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 - unpredicted costs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3,922.96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452421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*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>
                          <a:effectLst/>
                        </a:rPr>
                        <a:t>Corrected regulated revenue (4.+5.)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1,647,347.82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497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479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219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Georgia</vt:lpstr>
      <vt:lpstr>Georgia (Body)</vt:lpstr>
      <vt:lpstr>Times New Roman</vt:lpstr>
      <vt:lpstr>Wingdings</vt:lpstr>
      <vt:lpstr>Wingdings 2</vt:lpstr>
      <vt:lpstr>Civic</vt:lpstr>
      <vt:lpstr>Information regarding regulated revenue and corrected regulated revenue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Mihai Iuliu Fodor</cp:lastModifiedBy>
  <cp:revision>16</cp:revision>
  <dcterms:created xsi:type="dcterms:W3CDTF">2018-07-31T10:06:02Z</dcterms:created>
  <dcterms:modified xsi:type="dcterms:W3CDTF">2023-07-21T09:28:36Z</dcterms:modified>
</cp:coreProperties>
</file>