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orient="horz" pos="66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178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8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7337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82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77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3826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406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2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5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7/25/2023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368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577072" cy="609600"/>
          </a:xfrm>
        </p:spPr>
        <p:txBody>
          <a:bodyPr>
            <a:noAutofit/>
          </a:bodyPr>
          <a:lstStyle/>
          <a:p>
            <a:r>
              <a:rPr lang="en-US" sz="2000" dirty="0"/>
              <a:t>The trends of the approved tariffs during  O</a:t>
            </a:r>
            <a:r>
              <a:rPr lang="ro-RO" sz="2000" dirty="0" err="1"/>
              <a:t>ctobe</a:t>
            </a:r>
            <a:r>
              <a:rPr lang="en-US" sz="2000" dirty="0"/>
              <a:t>r</a:t>
            </a:r>
            <a:r>
              <a:rPr lang="ro-RO" sz="2000" dirty="0"/>
              <a:t> 201</a:t>
            </a:r>
            <a:r>
              <a:rPr lang="en-US" sz="2000" dirty="0"/>
              <a:t>9</a:t>
            </a:r>
            <a:r>
              <a:rPr lang="ro-RO" sz="2000" dirty="0"/>
              <a:t> – </a:t>
            </a:r>
            <a:r>
              <a:rPr lang="en-US" sz="2000" dirty="0"/>
              <a:t>S</a:t>
            </a:r>
            <a:r>
              <a:rPr lang="ro-RO" sz="2000" dirty="0" err="1"/>
              <a:t>eptemb</a:t>
            </a:r>
            <a:r>
              <a:rPr lang="en-US" sz="2000" dirty="0" err="1"/>
              <a:t>er</a:t>
            </a:r>
            <a:r>
              <a:rPr lang="ro-RO" sz="2000" dirty="0"/>
              <a:t> 202</a:t>
            </a:r>
            <a:r>
              <a:rPr lang="en-US" sz="2000" dirty="0"/>
              <a:t>4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8C0917D-78B1-4632-8E72-4F03D8522EB3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38461103"/>
              </p:ext>
            </p:extLst>
          </p:nvPr>
        </p:nvGraphicFramePr>
        <p:xfrm>
          <a:off x="609600" y="1379049"/>
          <a:ext cx="10972799" cy="49164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4522">
                  <a:extLst>
                    <a:ext uri="{9D8B030D-6E8A-4147-A177-3AD203B41FA5}">
                      <a16:colId xmlns:a16="http://schemas.microsoft.com/office/drawing/2014/main" val="900700652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3646686276"/>
                    </a:ext>
                  </a:extLst>
                </a:gridCol>
                <a:gridCol w="1234831">
                  <a:extLst>
                    <a:ext uri="{9D8B030D-6E8A-4147-A177-3AD203B41FA5}">
                      <a16:colId xmlns:a16="http://schemas.microsoft.com/office/drawing/2014/main" val="47397792"/>
                    </a:ext>
                  </a:extLst>
                </a:gridCol>
                <a:gridCol w="1242646">
                  <a:extLst>
                    <a:ext uri="{9D8B030D-6E8A-4147-A177-3AD203B41FA5}">
                      <a16:colId xmlns:a16="http://schemas.microsoft.com/office/drawing/2014/main" val="2794187062"/>
                    </a:ext>
                  </a:extLst>
                </a:gridCol>
                <a:gridCol w="1328615">
                  <a:extLst>
                    <a:ext uri="{9D8B030D-6E8A-4147-A177-3AD203B41FA5}">
                      <a16:colId xmlns:a16="http://schemas.microsoft.com/office/drawing/2014/main" val="279786419"/>
                    </a:ext>
                  </a:extLst>
                </a:gridCol>
                <a:gridCol w="1273908">
                  <a:extLst>
                    <a:ext uri="{9D8B030D-6E8A-4147-A177-3AD203B41FA5}">
                      <a16:colId xmlns:a16="http://schemas.microsoft.com/office/drawing/2014/main" val="293717455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189261888"/>
                    </a:ext>
                  </a:extLst>
                </a:gridCol>
                <a:gridCol w="1242646">
                  <a:extLst>
                    <a:ext uri="{9D8B030D-6E8A-4147-A177-3AD203B41FA5}">
                      <a16:colId xmlns:a16="http://schemas.microsoft.com/office/drawing/2014/main" val="2250110127"/>
                    </a:ext>
                  </a:extLst>
                </a:gridCol>
              </a:tblGrid>
              <a:tr h="6730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Transmission service</a:t>
                      </a: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2019-2020</a:t>
                      </a:r>
                      <a:endParaRPr lang="ro-RO" sz="1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ro-RO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approved</a:t>
                      </a:r>
                      <a:r>
                        <a:rPr lang="ro-RO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o-RO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tariffs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2020-2021 </a:t>
                      </a:r>
                      <a:endParaRPr lang="ro-RO" sz="10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o-RO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approved</a:t>
                      </a:r>
                      <a:r>
                        <a:rPr lang="ro-RO" sz="1000" b="1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o-RO" sz="1000" b="1" u="none" strike="noStrike" baseline="0" dirty="0" err="1">
                          <a:solidFill>
                            <a:schemeClr val="bg1"/>
                          </a:solidFill>
                          <a:effectLst/>
                        </a:rPr>
                        <a:t>tariffs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Varia</a:t>
                      </a:r>
                      <a:r>
                        <a:rPr lang="ro-RO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2787" marR="2787" marT="2787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2021-2022 (approved tariffs also valid for the year 2022-2023)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Variation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2023-2024 (approved tariffs)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Varition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688778"/>
                  </a:ext>
                </a:extLst>
              </a:tr>
              <a:tr h="1963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4 = (3/2 %)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6 = (5/3 %)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6 = (7/5 %) - 100%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608846"/>
                  </a:ext>
                </a:extLst>
              </a:tr>
              <a:tr h="718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latin typeface="+mn-lt"/>
                        </a:rPr>
                        <a:t>The</a:t>
                      </a:r>
                      <a:r>
                        <a:rPr lang="en-US" sz="1000" baseline="0" noProof="0" dirty="0">
                          <a:latin typeface="+mn-lt"/>
                        </a:rPr>
                        <a:t> tariff </a:t>
                      </a:r>
                      <a:r>
                        <a:rPr lang="en-US" sz="1000" noProof="0" dirty="0">
                          <a:latin typeface="+mn-lt"/>
                        </a:rPr>
                        <a:t> for the </a:t>
                      </a:r>
                      <a:r>
                        <a:rPr lang="en-US" sz="1000" baseline="0" noProof="0" dirty="0">
                          <a:latin typeface="+mn-lt"/>
                        </a:rPr>
                        <a:t>firm/interruptible annual  capacity booking products in the group of NTS</a:t>
                      </a:r>
                      <a:endParaRPr lang="en-US" sz="1000" noProof="0" dirty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>
                          <a:latin typeface="+mn-lt"/>
                        </a:rPr>
                        <a:t>entry points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1,94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9,76%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3,99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87,32%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726213"/>
                  </a:ext>
                </a:extLst>
              </a:tr>
              <a:tr h="7900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latin typeface="+mn-lt"/>
                        </a:rPr>
                        <a:t>The tariff for the firm/interruptible annual capacity booking products in the group</a:t>
                      </a:r>
                      <a:r>
                        <a:rPr lang="en-US" sz="1000" baseline="0" noProof="0" dirty="0">
                          <a:latin typeface="+mn-lt"/>
                        </a:rPr>
                        <a:t> of NTS exit points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1,62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13,39%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3,33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80,98%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398594"/>
                  </a:ext>
                </a:extLst>
              </a:tr>
              <a:tr h="10203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latin typeface="+mn-lt"/>
                        </a:rPr>
                        <a:t>The</a:t>
                      </a:r>
                      <a:r>
                        <a:rPr lang="en-US" sz="1000" baseline="0" noProof="0" dirty="0">
                          <a:latin typeface="+mn-lt"/>
                        </a:rPr>
                        <a:t> tariff </a:t>
                      </a:r>
                      <a:r>
                        <a:rPr lang="en-US" sz="1000" noProof="0" dirty="0">
                          <a:latin typeface="+mn-lt"/>
                        </a:rPr>
                        <a:t> for the </a:t>
                      </a:r>
                      <a:r>
                        <a:rPr lang="en-US" sz="1000" baseline="0" noProof="0" dirty="0">
                          <a:latin typeface="+mn-lt"/>
                        </a:rPr>
                        <a:t>firm/interruptible annual  capacity booking products in the group of NTS</a:t>
                      </a:r>
                      <a:endParaRPr lang="en-US" sz="1000" noProof="0" dirty="0">
                        <a:latin typeface="+mn-lt"/>
                      </a:endParaRPr>
                    </a:p>
                    <a:p>
                      <a:pPr algn="ctr"/>
                      <a:r>
                        <a:rPr lang="en-US" sz="1000" baseline="0" noProof="0" dirty="0">
                          <a:latin typeface="+mn-lt"/>
                        </a:rPr>
                        <a:t>entry points from storage facilities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2,14%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1,06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9,24%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2,00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88,68%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543176"/>
                  </a:ext>
                </a:extLst>
              </a:tr>
              <a:tr h="10419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>
                          <a:latin typeface="+mn-lt"/>
                        </a:rPr>
                        <a:t>The tariff for the firm/interruptible annual capacity booking products in the group</a:t>
                      </a:r>
                      <a:r>
                        <a:rPr lang="en-US" sz="1000" baseline="0" noProof="0" dirty="0">
                          <a:latin typeface="+mn-lt"/>
                        </a:rPr>
                        <a:t> of NTS exit points to storage facilities</a:t>
                      </a:r>
                      <a:endParaRPr lang="en-US" sz="1000" noProof="0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0,81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9,65%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0,92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13,39%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1,66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80,43%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851702"/>
                  </a:ext>
                </a:extLst>
              </a:tr>
              <a:tr h="3412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+mn-lt"/>
                        </a:rPr>
                        <a:t>The tariff for the gas volume transmitted </a:t>
                      </a:r>
                    </a:p>
                  </a:txBody>
                  <a:tcPr marL="2787" marR="2787" marT="2787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-3,11%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1,11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-24,13%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1,63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46,85%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80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349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217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Wingdings</vt:lpstr>
      <vt:lpstr>Wingdings 2</vt:lpstr>
      <vt:lpstr>1_Civic</vt:lpstr>
      <vt:lpstr>The trends of the approved tariffs during  October 2019 – September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Informaţii privind venitul reglementat şi venitul total</dc:title>
  <dc:creator>Marius Adrian Ionita</dc:creator>
  <cp:lastModifiedBy>Marius Adrian Ionita</cp:lastModifiedBy>
  <cp:revision>18</cp:revision>
  <dcterms:created xsi:type="dcterms:W3CDTF">2018-07-31T10:06:02Z</dcterms:created>
  <dcterms:modified xsi:type="dcterms:W3CDTF">2023-07-25T16:42:32Z</dcterms:modified>
</cp:coreProperties>
</file>