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varScale="1">
        <p:scale>
          <a:sx n="90" d="100"/>
          <a:sy n="90" d="100"/>
        </p:scale>
        <p:origin x="57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A348A40-9BB5-47E2-A42C-ECC6F70C8BE1}" type="datetime1">
              <a:rPr lang="en-US" smtClean="0"/>
              <a:pPr/>
              <a:t>7/25/2023</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3218835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7/25/2023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660564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7/25/2023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a:t>Click to edit Master title style</a:t>
            </a:r>
          </a:p>
        </p:txBody>
      </p:sp>
    </p:spTree>
    <p:extLst>
      <p:ext uri="{BB962C8B-B14F-4D97-AF65-F5344CB8AC3E}">
        <p14:creationId xmlns:p14="http://schemas.microsoft.com/office/powerpoint/2010/main" val="205771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6793A5A5-6D3E-4B27-958E-7C2341A4BEA0}" type="datetime1">
              <a:rPr lang="en-US" smtClean="0"/>
              <a:pPr/>
              <a:t>7/25/2023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047807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7/25/2023</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221326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a:t>Click to edit Master title style</a:t>
            </a:r>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7/25/2023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177132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7/25/2023</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326527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BF7EF11-735F-4ACC-9151-C3984C16448A}" type="datetime1">
              <a:rPr lang="en-US" smtClean="0"/>
              <a:pPr/>
              <a:t>7/25/2023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369578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7/25/2023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790917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7/25/2023</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983355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7/25/2023</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3588174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7/25/2023</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17253446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3651" y="321551"/>
            <a:ext cx="7192297" cy="690716"/>
          </a:xfrm>
        </p:spPr>
        <p:txBody>
          <a:bodyPr>
            <a:noAutofit/>
          </a:bodyPr>
          <a:lstStyle/>
          <a:p>
            <a:r>
              <a:rPr lang="it-IT" sz="2000" dirty="0"/>
              <a:t>Parametrii utilizati la stabilirea venitului OTS pentru perioada 01.10.2023-30.09.2024</a:t>
            </a:r>
            <a:endParaRPr lang="ro-RO" sz="2000" dirty="0"/>
          </a:p>
        </p:txBody>
      </p:sp>
      <p:sp>
        <p:nvSpPr>
          <p:cNvPr id="4" name="Content Placeholder 3"/>
          <p:cNvSpPr>
            <a:spLocks noGrp="1"/>
          </p:cNvSpPr>
          <p:nvPr>
            <p:ph sz="quarter" idx="1"/>
          </p:nvPr>
        </p:nvSpPr>
        <p:spPr>
          <a:xfrm>
            <a:off x="1825752" y="1295400"/>
            <a:ext cx="8503920" cy="4803648"/>
          </a:xfrm>
        </p:spPr>
        <p:txBody>
          <a:bodyPr>
            <a:normAutofit/>
          </a:bodyPr>
          <a:lstStyle/>
          <a:p>
            <a:pPr marL="0" indent="0">
              <a:buNone/>
            </a:pPr>
            <a:endParaRPr lang="en-US" sz="1200" i="1" u="sng" dirty="0"/>
          </a:p>
          <a:p>
            <a:pPr marL="0" indent="0">
              <a:buNone/>
            </a:pPr>
            <a:r>
              <a:rPr lang="en-US" sz="1200" i="1" u="sng" dirty="0" err="1"/>
              <a:t>Tipurile</a:t>
            </a:r>
            <a:r>
              <a:rPr lang="en-US" sz="1200" i="1" u="sng" dirty="0"/>
              <a:t> de active </a:t>
            </a:r>
            <a:r>
              <a:rPr lang="en-US" sz="1200" i="1" u="sng" dirty="0" err="1"/>
              <a:t>incluse</a:t>
            </a:r>
            <a:r>
              <a:rPr lang="en-US" sz="1200" i="1" u="sng" dirty="0"/>
              <a:t> </a:t>
            </a:r>
            <a:r>
              <a:rPr lang="en-US" sz="1200" i="1" u="sng" dirty="0" err="1"/>
              <a:t>în</a:t>
            </a:r>
            <a:r>
              <a:rPr lang="en-US" sz="1200" i="1" u="sng" dirty="0"/>
              <a:t> </a:t>
            </a:r>
            <a:r>
              <a:rPr lang="en-US" sz="1200" i="1" u="sng" dirty="0" err="1"/>
              <a:t>baza</a:t>
            </a:r>
            <a:r>
              <a:rPr lang="en-US" sz="1200" i="1" u="sng" dirty="0"/>
              <a:t> de active </a:t>
            </a:r>
            <a:r>
              <a:rPr lang="en-US" sz="1200" i="1" u="sng" dirty="0" err="1"/>
              <a:t>reglementate</a:t>
            </a:r>
            <a:r>
              <a:rPr lang="en-US" sz="1200" i="1" u="sng" dirty="0"/>
              <a:t> </a:t>
            </a:r>
            <a:r>
              <a:rPr lang="en-US" sz="1200" i="1" u="sng" dirty="0" err="1"/>
              <a:t>și</a:t>
            </a:r>
            <a:r>
              <a:rPr lang="en-US" sz="1200" i="1" u="sng" dirty="0"/>
              <a:t> </a:t>
            </a:r>
            <a:r>
              <a:rPr lang="en-US" sz="1200" i="1" u="sng" dirty="0" err="1"/>
              <a:t>valoarea</a:t>
            </a:r>
            <a:r>
              <a:rPr lang="en-US" sz="1200" i="1" u="sng" dirty="0"/>
              <a:t> </a:t>
            </a:r>
            <a:r>
              <a:rPr lang="en-US" sz="1200" i="1" u="sng" dirty="0" err="1"/>
              <a:t>acestora</a:t>
            </a:r>
            <a:r>
              <a:rPr lang="en-US" sz="1200" i="1" u="sng" dirty="0"/>
              <a:t> </a:t>
            </a:r>
            <a:r>
              <a:rPr lang="ro-RO" sz="1200" i="1" u="sng" dirty="0"/>
              <a:t>determinat</a:t>
            </a:r>
            <a:r>
              <a:rPr lang="en-US" sz="1200" i="1" u="sng" dirty="0"/>
              <a:t>e</a:t>
            </a:r>
            <a:r>
              <a:rPr lang="ro-RO" sz="1200" i="1" u="sng" dirty="0"/>
              <a:t> la începutul cel</a:t>
            </a:r>
            <a:r>
              <a:rPr lang="en-US" sz="1200" i="1" u="sng" dirty="0"/>
              <a:t>u</a:t>
            </a:r>
            <a:r>
              <a:rPr lang="ro-RO" sz="1200" i="1" u="sng" dirty="0"/>
              <a:t>i de a</a:t>
            </a:r>
            <a:r>
              <a:rPr lang="en-US" sz="1200" i="1" u="sng" dirty="0"/>
              <a:t>l </a:t>
            </a:r>
            <a:r>
              <a:rPr lang="en-US" sz="1200" i="1" u="sng" dirty="0" err="1"/>
              <a:t>patrulea</a:t>
            </a:r>
            <a:r>
              <a:rPr lang="en-US" sz="1200" i="1" u="sng" dirty="0"/>
              <a:t> an al </a:t>
            </a:r>
            <a:r>
              <a:rPr lang="en-US" sz="1200" i="1" u="sng" dirty="0" err="1"/>
              <a:t>celei</a:t>
            </a:r>
            <a:r>
              <a:rPr lang="en-US" sz="1200" i="1" u="sng" dirty="0"/>
              <a:t> de a</a:t>
            </a:r>
            <a:r>
              <a:rPr lang="ro-RO" sz="1200" i="1" u="sng" dirty="0"/>
              <a:t> </a:t>
            </a:r>
            <a:r>
              <a:rPr lang="en-US" sz="1200" i="1" u="sng" dirty="0" err="1"/>
              <a:t>patra</a:t>
            </a:r>
            <a:r>
              <a:rPr lang="ro-RO" sz="1200" i="1" u="sng" dirty="0"/>
              <a:t> perioad</a:t>
            </a:r>
            <a:r>
              <a:rPr lang="en-US" sz="1200" i="1" u="sng" dirty="0"/>
              <a:t>e</a:t>
            </a:r>
            <a:r>
              <a:rPr lang="ro-RO" sz="1200" i="1" u="sng" dirty="0"/>
              <a:t> de reglementare conform anexei Nr.1 la Ordinul ANRE Nr. </a:t>
            </a:r>
            <a:r>
              <a:rPr lang="en-US" sz="1200" i="1" u="sng" dirty="0"/>
              <a:t>41</a:t>
            </a:r>
            <a:r>
              <a:rPr lang="ro-RO" sz="1200" i="1" u="sng" dirty="0"/>
              <a:t>/201</a:t>
            </a:r>
            <a:r>
              <a:rPr lang="en-US" sz="1200" i="1" u="sng" dirty="0"/>
              <a:t>9</a:t>
            </a:r>
            <a:r>
              <a:rPr lang="ro-RO" sz="1200" i="1" u="sng" dirty="0"/>
              <a:t> </a:t>
            </a:r>
            <a:endParaRPr lang="ro-RO" sz="1200" dirty="0"/>
          </a:p>
          <a:p>
            <a:pPr marL="0" indent="0">
              <a:buNone/>
            </a:pPr>
            <a:endParaRPr lang="ro-RO" sz="1600" dirty="0"/>
          </a:p>
        </p:txBody>
      </p:sp>
      <p:graphicFrame>
        <p:nvGraphicFramePr>
          <p:cNvPr id="5" name="Table 4"/>
          <p:cNvGraphicFramePr>
            <a:graphicFrameLocks noGrp="1"/>
          </p:cNvGraphicFramePr>
          <p:nvPr>
            <p:extLst>
              <p:ext uri="{D42A27DB-BD31-4B8C-83A1-F6EECF244321}">
                <p14:modId xmlns:p14="http://schemas.microsoft.com/office/powerpoint/2010/main" val="550485095"/>
              </p:ext>
            </p:extLst>
          </p:nvPr>
        </p:nvGraphicFramePr>
        <p:xfrm>
          <a:off x="2285998" y="2009976"/>
          <a:ext cx="7467601" cy="4207722"/>
        </p:xfrm>
        <a:graphic>
          <a:graphicData uri="http://schemas.openxmlformats.org/drawingml/2006/table">
            <a:tbl>
              <a:tblPr firstRow="1" firstCol="1" bandRow="1">
                <a:tableStyleId>{F5AB1C69-6EDB-4FF4-983F-18BD219EF322}</a:tableStyleId>
              </a:tblPr>
              <a:tblGrid>
                <a:gridCol w="1354198">
                  <a:extLst>
                    <a:ext uri="{9D8B030D-6E8A-4147-A177-3AD203B41FA5}">
                      <a16:colId xmlns:a16="http://schemas.microsoft.com/office/drawing/2014/main" val="20000"/>
                    </a:ext>
                  </a:extLst>
                </a:gridCol>
                <a:gridCol w="4284602">
                  <a:extLst>
                    <a:ext uri="{9D8B030D-6E8A-4147-A177-3AD203B41FA5}">
                      <a16:colId xmlns:a16="http://schemas.microsoft.com/office/drawing/2014/main" val="20001"/>
                    </a:ext>
                  </a:extLst>
                </a:gridCol>
                <a:gridCol w="1828801">
                  <a:extLst>
                    <a:ext uri="{9D8B030D-6E8A-4147-A177-3AD203B41FA5}">
                      <a16:colId xmlns:a16="http://schemas.microsoft.com/office/drawing/2014/main" val="20002"/>
                    </a:ext>
                  </a:extLst>
                </a:gridCol>
              </a:tblGrid>
              <a:tr h="457200">
                <a:tc gridSpan="2">
                  <a:txBody>
                    <a:bodyPr/>
                    <a:lstStyle/>
                    <a:p>
                      <a:pPr>
                        <a:lnSpc>
                          <a:spcPct val="115000"/>
                        </a:lnSpc>
                        <a:spcAft>
                          <a:spcPts val="600"/>
                        </a:spcAft>
                      </a:pPr>
                      <a:r>
                        <a:rPr lang="ro-RO" sz="800" dirty="0">
                          <a:effectLst/>
                        </a:rPr>
                        <a:t>Imobiliz</a:t>
                      </a:r>
                      <a:r>
                        <a:rPr lang="vi-VN" sz="800" dirty="0">
                          <a:effectLst/>
                        </a:rPr>
                        <a:t>ă</a:t>
                      </a:r>
                      <a:r>
                        <a:rPr lang="ro-RO" sz="800" dirty="0">
                          <a:effectLst/>
                        </a:rPr>
                        <a:t>ri corporale/necorporale</a:t>
                      </a:r>
                      <a:endParaRPr lang="ro-RO" sz="700" dirty="0">
                        <a:effectLst/>
                        <a:latin typeface="Calibri"/>
                        <a:ea typeface="Calibri"/>
                        <a:cs typeface="Times New Roman"/>
                      </a:endParaRPr>
                    </a:p>
                  </a:txBody>
                  <a:tcPr marL="46169" marR="46169" marT="0" marB="0"/>
                </a:tc>
                <a:tc hMerge="1">
                  <a:txBody>
                    <a:bodyPr/>
                    <a:lstStyle/>
                    <a:p>
                      <a:endParaRPr lang="ro-RO"/>
                    </a:p>
                  </a:txBody>
                  <a:tcPr/>
                </a:tc>
                <a:tc>
                  <a:txBody>
                    <a:bodyPr/>
                    <a:lstStyle/>
                    <a:p>
                      <a:pPr>
                        <a:lnSpc>
                          <a:spcPct val="115000"/>
                        </a:lnSpc>
                        <a:spcAft>
                          <a:spcPts val="600"/>
                        </a:spcAft>
                      </a:pPr>
                      <a:r>
                        <a:rPr lang="ro-RO" sz="800" dirty="0">
                          <a:effectLst/>
                        </a:rPr>
                        <a:t>Valoarea reglementat</a:t>
                      </a:r>
                      <a:r>
                        <a:rPr lang="vi-VN" sz="800" dirty="0">
                          <a:effectLst/>
                        </a:rPr>
                        <a:t>ă</a:t>
                      </a:r>
                      <a:r>
                        <a:rPr lang="ro-RO" sz="800" dirty="0">
                          <a:effectLst/>
                        </a:rPr>
                        <a:t> aferent</a:t>
                      </a:r>
                      <a:r>
                        <a:rPr lang="vi-VN" sz="800" dirty="0">
                          <a:effectLst/>
                        </a:rPr>
                        <a:t>ă</a:t>
                      </a:r>
                      <a:r>
                        <a:rPr lang="ro-RO" sz="800" dirty="0">
                          <a:effectLst/>
                        </a:rPr>
                        <a:t> activit</a:t>
                      </a:r>
                      <a:r>
                        <a:rPr lang="vi-VN" sz="800" dirty="0">
                          <a:effectLst/>
                        </a:rPr>
                        <a:t>ăț</a:t>
                      </a:r>
                      <a:r>
                        <a:rPr lang="ro-RO" sz="800" dirty="0">
                          <a:effectLst/>
                        </a:rPr>
                        <a:t>ii de transport al gazelor naturale (lei)</a:t>
                      </a:r>
                      <a:endParaRPr lang="ro-RO" sz="700" dirty="0">
                        <a:effectLst/>
                        <a:latin typeface="Calibri"/>
                        <a:ea typeface="Calibri"/>
                        <a:cs typeface="Times New Roman"/>
                      </a:endParaRPr>
                    </a:p>
                  </a:txBody>
                  <a:tcPr marL="46169" marR="46169" marT="0" marB="0"/>
                </a:tc>
                <a:extLst>
                  <a:ext uri="{0D108BD9-81ED-4DB2-BD59-A6C34878D82A}">
                    <a16:rowId xmlns:a16="http://schemas.microsoft.com/office/drawing/2014/main" val="10000"/>
                  </a:ext>
                </a:extLst>
              </a:tr>
              <a:tr h="209896">
                <a:tc>
                  <a:txBody>
                    <a:bodyPr/>
                    <a:lstStyle/>
                    <a:p>
                      <a:pPr algn="ctr">
                        <a:lnSpc>
                          <a:spcPct val="115000"/>
                        </a:lnSpc>
                        <a:spcAft>
                          <a:spcPts val="600"/>
                        </a:spcAft>
                      </a:pPr>
                      <a:r>
                        <a:rPr lang="ro-RO" sz="800">
                          <a:effectLst/>
                        </a:rPr>
                        <a:t>Grupa 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Construcții</a:t>
                      </a:r>
                      <a:endParaRPr lang="ro-RO" sz="700" b="1" dirty="0">
                        <a:effectLst/>
                        <a:latin typeface="Calibri"/>
                        <a:ea typeface="Calibri"/>
                        <a:cs typeface="Times New Roman"/>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5.718.790.623</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94</a:t>
                      </a:r>
                    </a:p>
                  </a:txBody>
                  <a:tcPr marL="0" marR="0" marT="0" marB="0" anchor="b"/>
                </a:tc>
                <a:extLst>
                  <a:ext uri="{0D108BD9-81ED-4DB2-BD59-A6C34878D82A}">
                    <a16:rowId xmlns:a16="http://schemas.microsoft.com/office/drawing/2014/main" val="10001"/>
                  </a:ext>
                </a:extLst>
              </a:tr>
              <a:tr h="141584">
                <a:tc>
                  <a:txBody>
                    <a:bodyPr/>
                    <a:lstStyle/>
                    <a:p>
                      <a:pPr algn="ctr">
                        <a:lnSpc>
                          <a:spcPct val="115000"/>
                        </a:lnSpc>
                        <a:spcAft>
                          <a:spcPts val="600"/>
                        </a:spcAft>
                      </a:pPr>
                      <a:r>
                        <a:rPr lang="ro-RO" sz="800">
                          <a:effectLst/>
                        </a:rPr>
                        <a:t>Subgrupa 1.1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Clădiri</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135.231.072</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16</a:t>
                      </a:r>
                    </a:p>
                  </a:txBody>
                  <a:tcPr marL="0" marR="0" marT="0" marB="0" anchor="b"/>
                </a:tc>
                <a:extLst>
                  <a:ext uri="{0D108BD9-81ED-4DB2-BD59-A6C34878D82A}">
                    <a16:rowId xmlns:a16="http://schemas.microsoft.com/office/drawing/2014/main" val="10002"/>
                  </a:ext>
                </a:extLst>
              </a:tr>
              <a:tr h="141584">
                <a:tc>
                  <a:txBody>
                    <a:bodyPr/>
                    <a:lstStyle/>
                    <a:p>
                      <a:pPr algn="ctr">
                        <a:lnSpc>
                          <a:spcPct val="115000"/>
                        </a:lnSpc>
                        <a:spcAft>
                          <a:spcPts val="600"/>
                        </a:spcAft>
                      </a:pPr>
                      <a:r>
                        <a:rPr lang="ro-RO" sz="800">
                          <a:effectLst/>
                        </a:rPr>
                        <a:t>Subgrupa 1.2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Construcții ușoare</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22.962.291</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31</a:t>
                      </a:r>
                    </a:p>
                  </a:txBody>
                  <a:tcPr marL="0" marR="0" marT="0" marB="0" anchor="b"/>
                </a:tc>
                <a:extLst>
                  <a:ext uri="{0D108BD9-81ED-4DB2-BD59-A6C34878D82A}">
                    <a16:rowId xmlns:a16="http://schemas.microsoft.com/office/drawing/2014/main" val="10003"/>
                  </a:ext>
                </a:extLst>
              </a:tr>
              <a:tr h="141584">
                <a:tc>
                  <a:txBody>
                    <a:bodyPr/>
                    <a:lstStyle/>
                    <a:p>
                      <a:pPr algn="ctr">
                        <a:lnSpc>
                          <a:spcPct val="115000"/>
                        </a:lnSpc>
                        <a:spcAft>
                          <a:spcPts val="600"/>
                        </a:spcAft>
                      </a:pPr>
                      <a:r>
                        <a:rPr lang="ro-RO" sz="800">
                          <a:effectLst/>
                        </a:rPr>
                        <a:t>Subgrupa 1.3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colectoare și magistrale</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5.192.790.263</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21</a:t>
                      </a:r>
                    </a:p>
                  </a:txBody>
                  <a:tcPr marL="0" marR="0" marT="0" marB="0" anchor="b"/>
                </a:tc>
                <a:extLst>
                  <a:ext uri="{0D108BD9-81ED-4DB2-BD59-A6C34878D82A}">
                    <a16:rowId xmlns:a16="http://schemas.microsoft.com/office/drawing/2014/main" val="10004"/>
                  </a:ext>
                </a:extLst>
              </a:tr>
              <a:tr h="283167">
                <a:tc>
                  <a:txBody>
                    <a:bodyPr/>
                    <a:lstStyle/>
                    <a:p>
                      <a:pPr algn="ctr">
                        <a:lnSpc>
                          <a:spcPct val="115000"/>
                        </a:lnSpc>
                        <a:spcAft>
                          <a:spcPts val="600"/>
                        </a:spcAft>
                      </a:pPr>
                      <a:r>
                        <a:rPr lang="ro-RO" sz="800">
                          <a:effectLst/>
                        </a:rPr>
                        <a:t>Subgrupa 1.4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Sondele pentru injecția/</a:t>
                      </a:r>
                      <a:r>
                        <a:rPr lang="ro-RO" sz="800" dirty="0" err="1">
                          <a:effectLst/>
                        </a:rPr>
                        <a:t>extracţia</a:t>
                      </a:r>
                      <a:r>
                        <a:rPr lang="ro-RO" sz="800" dirty="0">
                          <a:effectLst/>
                        </a:rPr>
                        <a:t> gazelor naturale din depozitele subterane</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2.766.604</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47</a:t>
                      </a:r>
                    </a:p>
                  </a:txBody>
                  <a:tcPr marL="0" marR="0" marT="0" marB="0" anchor="b"/>
                </a:tc>
                <a:extLst>
                  <a:ext uri="{0D108BD9-81ED-4DB2-BD59-A6C34878D82A}">
                    <a16:rowId xmlns:a16="http://schemas.microsoft.com/office/drawing/2014/main" val="10005"/>
                  </a:ext>
                </a:extLst>
              </a:tr>
              <a:tr h="141584">
                <a:tc>
                  <a:txBody>
                    <a:bodyPr/>
                    <a:lstStyle/>
                    <a:p>
                      <a:pPr algn="ctr">
                        <a:lnSpc>
                          <a:spcPct val="115000"/>
                        </a:lnSpc>
                        <a:spcAft>
                          <a:spcPts val="600"/>
                        </a:spcAft>
                      </a:pPr>
                      <a:r>
                        <a:rPr lang="ro-RO" sz="800">
                          <a:effectLst/>
                        </a:rPr>
                        <a:t>Subgrupa 1.5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distribuție din oțel</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4.501.943</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72</a:t>
                      </a:r>
                    </a:p>
                  </a:txBody>
                  <a:tcPr marL="0" marR="0" marT="0" marB="0" anchor="b"/>
                </a:tc>
                <a:extLst>
                  <a:ext uri="{0D108BD9-81ED-4DB2-BD59-A6C34878D82A}">
                    <a16:rowId xmlns:a16="http://schemas.microsoft.com/office/drawing/2014/main" val="10006"/>
                  </a:ext>
                </a:extLst>
              </a:tr>
              <a:tr h="141584">
                <a:tc>
                  <a:txBody>
                    <a:bodyPr/>
                    <a:lstStyle/>
                    <a:p>
                      <a:pPr algn="ctr">
                        <a:lnSpc>
                          <a:spcPct val="115000"/>
                        </a:lnSpc>
                        <a:spcAft>
                          <a:spcPts val="600"/>
                        </a:spcAft>
                      </a:pPr>
                      <a:r>
                        <a:rPr lang="ro-RO" sz="800">
                          <a:effectLst/>
                        </a:rPr>
                        <a:t>Subgrupa 1.6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distribuție din polietilenă</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1.997</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43</a:t>
                      </a:r>
                    </a:p>
                  </a:txBody>
                  <a:tcPr marL="0" marR="0" marT="0" marB="0" anchor="b"/>
                </a:tc>
                <a:extLst>
                  <a:ext uri="{0D108BD9-81ED-4DB2-BD59-A6C34878D82A}">
                    <a16:rowId xmlns:a16="http://schemas.microsoft.com/office/drawing/2014/main" val="10007"/>
                  </a:ext>
                </a:extLst>
              </a:tr>
              <a:tr h="141584">
                <a:tc>
                  <a:txBody>
                    <a:bodyPr/>
                    <a:lstStyle/>
                    <a:p>
                      <a:pPr algn="ctr">
                        <a:lnSpc>
                          <a:spcPct val="115000"/>
                        </a:lnSpc>
                        <a:spcAft>
                          <a:spcPts val="600"/>
                        </a:spcAft>
                      </a:pPr>
                      <a:r>
                        <a:rPr lang="ro-RO" sz="800">
                          <a:effectLst/>
                        </a:rPr>
                        <a:t>Subgrupa 1.7</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Alte construcții</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360.536.451</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63</a:t>
                      </a:r>
                    </a:p>
                  </a:txBody>
                  <a:tcPr marL="0" marR="0" marT="0" marB="0" anchor="b"/>
                </a:tc>
                <a:extLst>
                  <a:ext uri="{0D108BD9-81ED-4DB2-BD59-A6C34878D82A}">
                    <a16:rowId xmlns:a16="http://schemas.microsoft.com/office/drawing/2014/main" val="10008"/>
                  </a:ext>
                </a:extLst>
              </a:tr>
              <a:tr h="283167">
                <a:tc>
                  <a:txBody>
                    <a:bodyPr/>
                    <a:lstStyle/>
                    <a:p>
                      <a:pPr algn="ctr">
                        <a:lnSpc>
                          <a:spcPct val="115000"/>
                        </a:lnSpc>
                        <a:spcAft>
                          <a:spcPts val="600"/>
                        </a:spcAft>
                      </a:pPr>
                      <a:r>
                        <a:rPr lang="ro-RO" sz="800">
                          <a:effectLst/>
                        </a:rPr>
                        <a:t>Grupa 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Echipamente tehnologice. mașini utilaje și echipamente de lucru</a:t>
                      </a:r>
                      <a:endParaRPr lang="ro-RO" sz="700" b="1" dirty="0">
                        <a:effectLst/>
                        <a:latin typeface="Calibri"/>
                        <a:ea typeface="Calibri"/>
                        <a:cs typeface="Times New Roman"/>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319.848.354</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59</a:t>
                      </a:r>
                    </a:p>
                  </a:txBody>
                  <a:tcPr marL="0" marR="0" marT="0" marB="0" anchor="b"/>
                </a:tc>
                <a:extLst>
                  <a:ext uri="{0D108BD9-81ED-4DB2-BD59-A6C34878D82A}">
                    <a16:rowId xmlns:a16="http://schemas.microsoft.com/office/drawing/2014/main" val="10009"/>
                  </a:ext>
                </a:extLst>
              </a:tr>
              <a:tr h="283167">
                <a:tc>
                  <a:txBody>
                    <a:bodyPr/>
                    <a:lstStyle/>
                    <a:p>
                      <a:pPr algn="ctr">
                        <a:lnSpc>
                          <a:spcPct val="115000"/>
                        </a:lnSpc>
                        <a:spcAft>
                          <a:spcPts val="600"/>
                        </a:spcAft>
                      </a:pPr>
                      <a:r>
                        <a:rPr lang="ro-RO" sz="800">
                          <a:effectLst/>
                        </a:rPr>
                        <a:t>Grupa 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Aparate și instalații de măsurare. control și reglare</a:t>
                      </a:r>
                      <a:endParaRPr lang="ro-RO" sz="700" b="1" dirty="0">
                        <a:effectLst/>
                        <a:latin typeface="Calibri"/>
                        <a:ea typeface="Calibri"/>
                        <a:cs typeface="Times New Roman"/>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173.959.441</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51</a:t>
                      </a:r>
                    </a:p>
                  </a:txBody>
                  <a:tcPr marL="0" marR="0" marT="0" marB="0" anchor="b"/>
                </a:tc>
                <a:extLst>
                  <a:ext uri="{0D108BD9-81ED-4DB2-BD59-A6C34878D82A}">
                    <a16:rowId xmlns:a16="http://schemas.microsoft.com/office/drawing/2014/main" val="10010"/>
                  </a:ext>
                </a:extLst>
              </a:tr>
              <a:tr h="424751">
                <a:tc>
                  <a:txBody>
                    <a:bodyPr/>
                    <a:lstStyle/>
                    <a:p>
                      <a:pPr algn="ctr">
                        <a:lnSpc>
                          <a:spcPct val="115000"/>
                        </a:lnSpc>
                        <a:spcAft>
                          <a:spcPts val="600"/>
                        </a:spcAft>
                      </a:pPr>
                      <a:r>
                        <a:rPr lang="ro-RO" sz="800">
                          <a:effectLst/>
                        </a:rPr>
                        <a:t>Subgrupa 3.1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volumetrice cu membrană. contoare cu ultrasunete. alte sisteme cu element </a:t>
                      </a:r>
                      <a:r>
                        <a:rPr lang="ro-RO" sz="800" dirty="0" err="1">
                          <a:effectLst/>
                        </a:rPr>
                        <a:t>deprimogen</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4.642.815</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42</a:t>
                      </a:r>
                    </a:p>
                  </a:txBody>
                  <a:tcPr marL="0" marR="0" marT="0" marB="0" anchor="b"/>
                </a:tc>
                <a:extLst>
                  <a:ext uri="{0D108BD9-81ED-4DB2-BD59-A6C34878D82A}">
                    <a16:rowId xmlns:a16="http://schemas.microsoft.com/office/drawing/2014/main" val="10011"/>
                  </a:ext>
                </a:extLst>
              </a:tr>
              <a:tr h="169647">
                <a:tc>
                  <a:txBody>
                    <a:bodyPr/>
                    <a:lstStyle/>
                    <a:p>
                      <a:pPr algn="ctr">
                        <a:lnSpc>
                          <a:spcPct val="115000"/>
                        </a:lnSpc>
                        <a:spcAft>
                          <a:spcPts val="600"/>
                        </a:spcAft>
                      </a:pPr>
                      <a:r>
                        <a:rPr lang="ro-RO" sz="800">
                          <a:effectLst/>
                        </a:rPr>
                        <a:t>Subgrupa 3.2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cu pistoane rotative. contoare cu turbină</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11.874.183</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01</a:t>
                      </a:r>
                    </a:p>
                  </a:txBody>
                  <a:tcPr marL="0" marR="0" marT="0" marB="0" anchor="b"/>
                </a:tc>
                <a:extLst>
                  <a:ext uri="{0D108BD9-81ED-4DB2-BD59-A6C34878D82A}">
                    <a16:rowId xmlns:a16="http://schemas.microsoft.com/office/drawing/2014/main" val="10012"/>
                  </a:ext>
                </a:extLst>
              </a:tr>
              <a:tr h="304800">
                <a:tc>
                  <a:txBody>
                    <a:bodyPr/>
                    <a:lstStyle/>
                    <a:p>
                      <a:pPr algn="ctr">
                        <a:lnSpc>
                          <a:spcPct val="115000"/>
                        </a:lnSpc>
                        <a:spcAft>
                          <a:spcPts val="600"/>
                        </a:spcAft>
                      </a:pPr>
                      <a:r>
                        <a:rPr lang="ro-RO" sz="800">
                          <a:effectLst/>
                        </a:rPr>
                        <a:t>Subgrupa 3.3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Convertoare electronice. calculatoare de debit. alte aparate și instalații de măsurare. control și reglare</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157.442.443</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07</a:t>
                      </a:r>
                    </a:p>
                  </a:txBody>
                  <a:tcPr marL="0" marR="0" marT="0" marB="0" anchor="b"/>
                </a:tc>
                <a:extLst>
                  <a:ext uri="{0D108BD9-81ED-4DB2-BD59-A6C34878D82A}">
                    <a16:rowId xmlns:a16="http://schemas.microsoft.com/office/drawing/2014/main" val="10013"/>
                  </a:ext>
                </a:extLst>
              </a:tr>
              <a:tr h="141584">
                <a:tc>
                  <a:txBody>
                    <a:bodyPr/>
                    <a:lstStyle/>
                    <a:p>
                      <a:pPr algn="ctr">
                        <a:lnSpc>
                          <a:spcPct val="115000"/>
                        </a:lnSpc>
                        <a:spcAft>
                          <a:spcPts val="600"/>
                        </a:spcAft>
                      </a:pPr>
                      <a:r>
                        <a:rPr lang="ro-RO" sz="800">
                          <a:effectLst/>
                        </a:rPr>
                        <a:t>Grupa 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Mijloace de transport</a:t>
                      </a:r>
                      <a:endParaRPr lang="ro-RO" sz="700" b="1" dirty="0">
                        <a:effectLst/>
                        <a:latin typeface="Calibri"/>
                        <a:ea typeface="Calibri"/>
                        <a:cs typeface="Times New Roman"/>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15.893.585</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24</a:t>
                      </a:r>
                    </a:p>
                  </a:txBody>
                  <a:tcPr marL="0" marR="0" marT="0" marB="0" anchor="b"/>
                </a:tc>
                <a:extLst>
                  <a:ext uri="{0D108BD9-81ED-4DB2-BD59-A6C34878D82A}">
                    <a16:rowId xmlns:a16="http://schemas.microsoft.com/office/drawing/2014/main" val="10014"/>
                  </a:ext>
                </a:extLst>
              </a:tr>
              <a:tr h="283167">
                <a:tc>
                  <a:txBody>
                    <a:bodyPr/>
                    <a:lstStyle/>
                    <a:p>
                      <a:pPr algn="ctr">
                        <a:lnSpc>
                          <a:spcPct val="115000"/>
                        </a:lnSpc>
                        <a:spcAft>
                          <a:spcPts val="600"/>
                        </a:spcAft>
                      </a:pPr>
                      <a:r>
                        <a:rPr lang="ro-RO" sz="800">
                          <a:effectLst/>
                        </a:rPr>
                        <a:t>Grupa 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Alte imobilizări corporale </a:t>
                      </a:r>
                      <a:r>
                        <a:rPr lang="ro-RO" sz="800" b="1" dirty="0" err="1">
                          <a:effectLst/>
                        </a:rPr>
                        <a:t>şi</a:t>
                      </a:r>
                      <a:r>
                        <a:rPr lang="ro-RO" sz="800" b="1" dirty="0">
                          <a:effectLst/>
                        </a:rPr>
                        <a:t> necorporale</a:t>
                      </a:r>
                      <a:endParaRPr lang="ro-RO" sz="700" b="1" dirty="0">
                        <a:effectLst/>
                        <a:latin typeface="Calibri"/>
                        <a:ea typeface="Calibri"/>
                        <a:cs typeface="Times New Roman"/>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79.176.815</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43</a:t>
                      </a:r>
                    </a:p>
                  </a:txBody>
                  <a:tcPr marL="0" marR="0" marT="0" marB="0" anchor="b"/>
                </a:tc>
                <a:extLst>
                  <a:ext uri="{0D108BD9-81ED-4DB2-BD59-A6C34878D82A}">
                    <a16:rowId xmlns:a16="http://schemas.microsoft.com/office/drawing/2014/main" val="10015"/>
                  </a:ext>
                </a:extLst>
              </a:tr>
              <a:tr h="141584">
                <a:tc>
                  <a:txBody>
                    <a:bodyPr/>
                    <a:lstStyle/>
                    <a:p>
                      <a:pPr algn="ctr">
                        <a:lnSpc>
                          <a:spcPct val="115000"/>
                        </a:lnSpc>
                        <a:spcAft>
                          <a:spcPts val="600"/>
                        </a:spcAft>
                      </a:pPr>
                      <a:r>
                        <a:rPr lang="ro-RO" sz="800">
                          <a:effectLst/>
                        </a:rPr>
                        <a:t>Grupa 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Terenuri</a:t>
                      </a:r>
                      <a:endParaRPr lang="ro-RO" sz="700" b="1" dirty="0">
                        <a:effectLst/>
                        <a:latin typeface="Calibri"/>
                        <a:ea typeface="Calibri"/>
                        <a:cs typeface="Times New Roman"/>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3.281.439</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06</a:t>
                      </a:r>
                    </a:p>
                  </a:txBody>
                  <a:tcPr marL="0" marR="0" marT="0" marB="0" anchor="b"/>
                </a:tc>
                <a:extLst>
                  <a:ext uri="{0D108BD9-81ED-4DB2-BD59-A6C34878D82A}">
                    <a16:rowId xmlns:a16="http://schemas.microsoft.com/office/drawing/2014/main" val="10016"/>
                  </a:ext>
                </a:extLst>
              </a:tr>
              <a:tr h="141584">
                <a:tc gridSpan="2">
                  <a:txBody>
                    <a:bodyPr/>
                    <a:lstStyle/>
                    <a:p>
                      <a:pPr algn="ctr">
                        <a:lnSpc>
                          <a:spcPct val="115000"/>
                        </a:lnSpc>
                        <a:spcAft>
                          <a:spcPts val="600"/>
                        </a:spcAft>
                      </a:pPr>
                      <a:r>
                        <a:rPr lang="ro-RO" sz="800" dirty="0">
                          <a:effectLst/>
                        </a:rPr>
                        <a:t>TOTAL</a:t>
                      </a:r>
                      <a:endParaRPr lang="ro-RO" sz="700" dirty="0">
                        <a:effectLst/>
                        <a:latin typeface="Calibri"/>
                        <a:ea typeface="Calibri"/>
                        <a:cs typeface="Times New Roman"/>
                      </a:endParaRPr>
                    </a:p>
                  </a:txBody>
                  <a:tcPr marL="46169" marR="46169" marT="0" marB="0" anchor="ctr"/>
                </a:tc>
                <a:tc hMerge="1">
                  <a:txBody>
                    <a:bodyPr/>
                    <a:lstStyle/>
                    <a:p>
                      <a:endParaRPr lang="ro-RO"/>
                    </a:p>
                  </a:txBody>
                  <a:tcPr/>
                </a:tc>
                <a:tc>
                  <a:txBody>
                    <a:bodyPr/>
                    <a:lstStyle/>
                    <a:p>
                      <a:pPr algn="r" fontAlgn="b"/>
                      <a:r>
                        <a:rPr lang="ro-RO" sz="1100" b="1" i="0" u="none" strike="noStrike" dirty="0">
                          <a:solidFill>
                            <a:srgbClr val="000000"/>
                          </a:solidFill>
                          <a:effectLst/>
                          <a:latin typeface="Calibri" panose="020F0502020204030204" pitchFamily="34" charset="0"/>
                        </a:rPr>
                        <a:t>6.310.950.259</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76</a:t>
                      </a:r>
                    </a:p>
                  </a:txBody>
                  <a:tcPr marL="0" marR="0" marT="0" marB="0" anchor="b"/>
                </a:tc>
                <a:extLst>
                  <a:ext uri="{0D108BD9-81ED-4DB2-BD59-A6C34878D82A}">
                    <a16:rowId xmlns:a16="http://schemas.microsoft.com/office/drawing/2014/main" val="10017"/>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30466" y="261467"/>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5706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2480" y="294333"/>
            <a:ext cx="7647039" cy="644013"/>
          </a:xfrm>
        </p:spPr>
        <p:txBody>
          <a:bodyPr>
            <a:normAutofit fontScale="90000"/>
          </a:bodyPr>
          <a:lstStyle/>
          <a:p>
            <a:r>
              <a:rPr lang="it-IT" sz="2000" dirty="0"/>
              <a:t>Parametrii utilizati la stabilirea venitului OTS pentru perioada 01.10.2023-30.09.20</a:t>
            </a:r>
            <a:r>
              <a:rPr lang="ro-RO" sz="2000" dirty="0"/>
              <a:t>2</a:t>
            </a:r>
            <a:r>
              <a:rPr lang="en-US" sz="2000" dirty="0"/>
              <a:t>4</a:t>
            </a:r>
            <a:endParaRPr lang="ro-RO" sz="2000" dirty="0"/>
          </a:p>
        </p:txBody>
      </p:sp>
      <p:sp>
        <p:nvSpPr>
          <p:cNvPr id="4" name="Content Placeholder 3"/>
          <p:cNvSpPr>
            <a:spLocks noGrp="1"/>
          </p:cNvSpPr>
          <p:nvPr>
            <p:ph sz="quarter" idx="1"/>
          </p:nvPr>
        </p:nvSpPr>
        <p:spPr>
          <a:xfrm>
            <a:off x="1825752" y="1527048"/>
            <a:ext cx="8503920" cy="4797552"/>
          </a:xfrm>
        </p:spPr>
        <p:txBody>
          <a:bodyPr>
            <a:normAutofit fontScale="92500" lnSpcReduction="20000"/>
          </a:bodyPr>
          <a:lstStyle/>
          <a:p>
            <a:r>
              <a:rPr lang="ro-RO" sz="1400" i="1" u="sng" dirty="0"/>
              <a:t>Structura costurilor de capital aprobate pentru </a:t>
            </a:r>
            <a:r>
              <a:rPr lang="en-US" sz="1400" i="1" u="sng" dirty="0" err="1"/>
              <a:t>perioada</a:t>
            </a:r>
            <a:r>
              <a:rPr lang="ro-RO" sz="1400" i="1" u="sng" dirty="0"/>
              <a:t> oct.20</a:t>
            </a:r>
            <a:r>
              <a:rPr lang="en-US" sz="1400" i="1" u="sng" dirty="0"/>
              <a:t>23</a:t>
            </a:r>
            <a:r>
              <a:rPr lang="ro-RO" sz="1400" i="1" u="sng" dirty="0"/>
              <a:t>-sept.202</a:t>
            </a:r>
            <a:r>
              <a:rPr lang="en-US" sz="1400" i="1" u="sng" dirty="0"/>
              <a:t>4</a:t>
            </a:r>
          </a:p>
          <a:p>
            <a:endParaRPr lang="en-US" sz="1400" i="1" u="sng" dirty="0"/>
          </a:p>
          <a:p>
            <a:endParaRPr lang="ro-RO" sz="1400" i="1" u="sng" dirty="0"/>
          </a:p>
          <a:p>
            <a:endParaRPr lang="ro-RO" sz="1400" i="1" u="sng" dirty="0"/>
          </a:p>
          <a:p>
            <a:endParaRPr lang="en-US" sz="1400" i="1" u="sng" dirty="0"/>
          </a:p>
          <a:p>
            <a:endParaRPr lang="en-US" sz="1400" i="1" u="sng" dirty="0"/>
          </a:p>
          <a:p>
            <a:endParaRPr lang="en-US" sz="1400" i="1" u="sng" dirty="0"/>
          </a:p>
          <a:p>
            <a:endParaRPr lang="en-US" sz="1400" i="1" u="sng" dirty="0"/>
          </a:p>
          <a:p>
            <a:endParaRPr lang="en-US" sz="1400" i="1" u="sng" dirty="0"/>
          </a:p>
          <a:p>
            <a:endParaRPr lang="en-US" sz="1400" i="1" u="sng" dirty="0"/>
          </a:p>
          <a:p>
            <a:endParaRPr lang="en-US" sz="1400" i="1" u="sng" dirty="0"/>
          </a:p>
          <a:p>
            <a:pPr algn="just">
              <a:lnSpc>
                <a:spcPct val="150000"/>
              </a:lnSpc>
            </a:pPr>
            <a:r>
              <a:rPr lang="en-US" sz="1200" dirty="0" err="1"/>
              <a:t>Incepand</a:t>
            </a:r>
            <a:r>
              <a:rPr lang="en-US" sz="1200" dirty="0"/>
              <a:t> cu 13.05.2020, </a:t>
            </a:r>
            <a:r>
              <a:rPr lang="ro-RO" sz="1200" dirty="0"/>
              <a:t>rata rentabilit</a:t>
            </a:r>
            <a:r>
              <a:rPr lang="vi-VN" sz="1200" dirty="0"/>
              <a:t>ăț</a:t>
            </a:r>
            <a:r>
              <a:rPr lang="ro-RO" sz="1200" dirty="0"/>
              <a:t>ii capitalului investit </a:t>
            </a:r>
            <a:r>
              <a:rPr lang="en-US" sz="1200" dirty="0" err="1"/>
              <a:t>este</a:t>
            </a:r>
            <a:r>
              <a:rPr lang="en-US" sz="1200" dirty="0"/>
              <a:t> </a:t>
            </a:r>
            <a:r>
              <a:rPr lang="ro-RO" sz="1200" dirty="0"/>
              <a:t>stabilit</a:t>
            </a:r>
            <a:r>
              <a:rPr lang="vi-VN" sz="1200" dirty="0"/>
              <a:t>ă</a:t>
            </a:r>
            <a:r>
              <a:rPr lang="ro-RO" sz="1200" dirty="0"/>
              <a:t> la nivelul de 6.</a:t>
            </a:r>
            <a:r>
              <a:rPr lang="en-US" sz="1200" dirty="0"/>
              <a:t>39</a:t>
            </a:r>
          </a:p>
          <a:p>
            <a:pPr algn="just">
              <a:lnSpc>
                <a:spcPct val="150000"/>
              </a:lnSpc>
            </a:pPr>
            <a:r>
              <a:rPr lang="en-US" sz="1200" dirty="0"/>
              <a:t>Pentru </a:t>
            </a:r>
            <a:r>
              <a:rPr lang="en-US" sz="1200" dirty="0" err="1"/>
              <a:t>capitalul</a:t>
            </a:r>
            <a:r>
              <a:rPr lang="en-US" sz="1200" dirty="0"/>
              <a:t> </a:t>
            </a:r>
            <a:r>
              <a:rPr lang="en-US" sz="1200" dirty="0" err="1"/>
              <a:t>investit</a:t>
            </a:r>
            <a:r>
              <a:rPr lang="en-US" sz="1200" dirty="0"/>
              <a:t> in </a:t>
            </a:r>
            <a:r>
              <a:rPr lang="en-US" sz="1200" dirty="0" err="1"/>
              <a:t>imobilizarile</a:t>
            </a:r>
            <a:r>
              <a:rPr lang="en-US" sz="1200" dirty="0"/>
              <a:t> </a:t>
            </a:r>
            <a:r>
              <a:rPr lang="en-US" sz="1200" dirty="0" err="1"/>
              <a:t>corporale</a:t>
            </a:r>
            <a:r>
              <a:rPr lang="en-US" sz="1200" dirty="0"/>
              <a:t>/</a:t>
            </a:r>
            <a:r>
              <a:rPr lang="en-US" sz="1200" dirty="0" err="1"/>
              <a:t>necorporale</a:t>
            </a:r>
            <a:r>
              <a:rPr lang="en-US" sz="1200" dirty="0"/>
              <a:t> </a:t>
            </a:r>
            <a:r>
              <a:rPr lang="en-US" sz="1200" dirty="0" err="1"/>
              <a:t>puse</a:t>
            </a:r>
            <a:r>
              <a:rPr lang="en-US" sz="1200" dirty="0"/>
              <a:t> in </a:t>
            </a:r>
            <a:r>
              <a:rPr lang="en-US" sz="1200" dirty="0" err="1"/>
              <a:t>functiune</a:t>
            </a:r>
            <a:r>
              <a:rPr lang="en-US" sz="1200" dirty="0"/>
              <a:t> in </a:t>
            </a:r>
            <a:r>
              <a:rPr lang="en-US" sz="1200" dirty="0" err="1"/>
              <a:t>cea</a:t>
            </a:r>
            <a:r>
              <a:rPr lang="en-US" sz="1200" dirty="0"/>
              <a:t> de a </a:t>
            </a:r>
            <a:r>
              <a:rPr lang="en-US" sz="1200" dirty="0" err="1"/>
              <a:t>patra</a:t>
            </a:r>
            <a:r>
              <a:rPr lang="en-US" sz="1200" dirty="0"/>
              <a:t> </a:t>
            </a:r>
            <a:r>
              <a:rPr lang="en-US" sz="1200" dirty="0" err="1"/>
              <a:t>perioada</a:t>
            </a:r>
            <a:r>
              <a:rPr lang="en-US" sz="1200" dirty="0"/>
              <a:t> de </a:t>
            </a:r>
            <a:r>
              <a:rPr lang="en-US" sz="1200" dirty="0" err="1"/>
              <a:t>reglementare</a:t>
            </a:r>
            <a:r>
              <a:rPr lang="en-US" sz="1200" dirty="0"/>
              <a:t>. </a:t>
            </a:r>
            <a:r>
              <a:rPr lang="en-US" sz="1200" dirty="0" err="1"/>
              <a:t>ce</a:t>
            </a:r>
            <a:r>
              <a:rPr lang="en-US" sz="1200" dirty="0"/>
              <a:t> </a:t>
            </a:r>
            <a:r>
              <a:rPr lang="en-US" sz="1200" dirty="0" err="1"/>
              <a:t>constiutuie</a:t>
            </a:r>
            <a:r>
              <a:rPr lang="en-US" sz="1200" dirty="0"/>
              <a:t> </a:t>
            </a:r>
            <a:r>
              <a:rPr lang="en-US" sz="1200" dirty="0" err="1"/>
              <a:t>obiective</a:t>
            </a:r>
            <a:r>
              <a:rPr lang="en-US" sz="1200" dirty="0"/>
              <a:t> ale SNT. se </a:t>
            </a:r>
            <a:r>
              <a:rPr lang="en-US" sz="1200" dirty="0" err="1"/>
              <a:t>constituie</a:t>
            </a:r>
            <a:r>
              <a:rPr lang="en-US" sz="1200" dirty="0"/>
              <a:t> un </a:t>
            </a:r>
            <a:r>
              <a:rPr lang="en-US" sz="1200" dirty="0" err="1"/>
              <a:t>stimulent</a:t>
            </a:r>
            <a:r>
              <a:rPr lang="en-US" sz="1200" dirty="0"/>
              <a:t> in </a:t>
            </a:r>
            <a:r>
              <a:rPr lang="en-US" sz="1200" dirty="0" err="1"/>
              <a:t>valoare</a:t>
            </a:r>
            <a:r>
              <a:rPr lang="en-US" sz="1200" dirty="0"/>
              <a:t> de 1 </a:t>
            </a:r>
            <a:r>
              <a:rPr lang="en-US" sz="1200" dirty="0" err="1"/>
              <a:t>punct</a:t>
            </a:r>
            <a:r>
              <a:rPr lang="en-US" sz="1200" dirty="0"/>
              <a:t> </a:t>
            </a:r>
            <a:r>
              <a:rPr lang="en-US" sz="1200" dirty="0" err="1"/>
              <a:t>procentual</a:t>
            </a:r>
            <a:r>
              <a:rPr lang="en-US" sz="1200" dirty="0"/>
              <a:t> </a:t>
            </a:r>
            <a:r>
              <a:rPr lang="en-US" sz="1200" dirty="0" err="1"/>
              <a:t>peste</a:t>
            </a:r>
            <a:r>
              <a:rPr lang="en-US" sz="1200" dirty="0"/>
              <a:t> rata </a:t>
            </a:r>
            <a:r>
              <a:rPr lang="en-US" sz="1200" dirty="0" err="1"/>
              <a:t>reglementata</a:t>
            </a:r>
            <a:r>
              <a:rPr lang="en-US" sz="1200" dirty="0"/>
              <a:t> a </a:t>
            </a:r>
            <a:r>
              <a:rPr lang="en-US" sz="1200" dirty="0" err="1"/>
              <a:t>rentabilitatii</a:t>
            </a:r>
            <a:endParaRPr lang="en-US" sz="1200" dirty="0"/>
          </a:p>
          <a:p>
            <a:pPr algn="just">
              <a:lnSpc>
                <a:spcPct val="150000"/>
              </a:lnSpc>
            </a:pPr>
            <a:r>
              <a:rPr lang="en-US" sz="1200" dirty="0"/>
              <a:t>P</a:t>
            </a:r>
            <a:r>
              <a:rPr lang="ro-RO" sz="1200" dirty="0" err="1"/>
              <a:t>entru</a:t>
            </a:r>
            <a:r>
              <a:rPr lang="ro-RO" sz="1200" dirty="0"/>
              <a:t> </a:t>
            </a:r>
            <a:r>
              <a:rPr lang="ro-RO" sz="1200" dirty="0" err="1"/>
              <a:t>investiţiile</a:t>
            </a:r>
            <a:r>
              <a:rPr lang="ro-RO" sz="1200" dirty="0"/>
              <a:t> în imobilizările corporale </a:t>
            </a:r>
            <a:r>
              <a:rPr lang="ro-RO" sz="1200" dirty="0" err="1"/>
              <a:t>şi</a:t>
            </a:r>
            <a:r>
              <a:rPr lang="ro-RO" sz="1200" dirty="0"/>
              <a:t> necorporale</a:t>
            </a:r>
            <a:r>
              <a:rPr lang="en-US" sz="1200" dirty="0"/>
              <a:t>,</a:t>
            </a:r>
            <a:r>
              <a:rPr lang="ro-RO" sz="1200" dirty="0"/>
              <a:t> puse în </a:t>
            </a:r>
            <a:r>
              <a:rPr lang="ro-RO" sz="1200" dirty="0" err="1"/>
              <a:t>funcţiune</a:t>
            </a:r>
            <a:r>
              <a:rPr lang="ro-RO" sz="1200" dirty="0"/>
              <a:t>/ </a:t>
            </a:r>
            <a:r>
              <a:rPr lang="ro-RO" sz="1200" dirty="0" err="1"/>
              <a:t>recepţionate</a:t>
            </a:r>
            <a:r>
              <a:rPr lang="ro-RO" sz="1200" dirty="0"/>
              <a:t> în cadrul perioadei a patra de reglementare. ce constituie obiective ale sistemului de transport al gazelor naturale</a:t>
            </a:r>
            <a:r>
              <a:rPr lang="en-US" sz="1200" dirty="0"/>
              <a:t>,</a:t>
            </a:r>
            <a:r>
              <a:rPr lang="ro-RO" sz="1200" dirty="0"/>
              <a:t> realizate din fonduri proprii în cadrul unor proiecte în care au fost atrase </a:t>
            </a:r>
            <a:r>
              <a:rPr lang="ro-RO" sz="1200" dirty="0" err="1"/>
              <a:t>şi</a:t>
            </a:r>
            <a:r>
              <a:rPr lang="ro-RO" sz="1200" dirty="0"/>
              <a:t> fonduri europene nerambursabile se </a:t>
            </a:r>
            <a:r>
              <a:rPr lang="ro-RO" sz="1200" dirty="0" err="1"/>
              <a:t>stabileşte</a:t>
            </a:r>
            <a:r>
              <a:rPr lang="ro-RO" sz="1200" dirty="0"/>
              <a:t> un stimulent în valoare de 2 puncte procentuale peste rata reglementată a </a:t>
            </a:r>
            <a:r>
              <a:rPr lang="ro-RO" sz="1200" dirty="0" err="1"/>
              <a:t>rentabilităţii</a:t>
            </a:r>
            <a:r>
              <a:rPr lang="ro-RO" sz="1200" dirty="0"/>
              <a:t> capitalului investit aprobată.</a:t>
            </a:r>
            <a:r>
              <a:rPr lang="en-US" sz="1200" dirty="0"/>
              <a:t> </a:t>
            </a:r>
            <a:r>
              <a:rPr lang="en-US" sz="1200" dirty="0" err="1"/>
              <a:t>Aceasta</a:t>
            </a:r>
            <a:r>
              <a:rPr lang="en-US" sz="1200" dirty="0"/>
              <a:t> </a:t>
            </a:r>
            <a:r>
              <a:rPr lang="en-US" sz="1200" dirty="0" err="1"/>
              <a:t>prevedere</a:t>
            </a:r>
            <a:r>
              <a:rPr lang="en-US" sz="1200" dirty="0"/>
              <a:t> </a:t>
            </a:r>
            <a:r>
              <a:rPr lang="ro-RO" sz="1200" dirty="0"/>
              <a:t>nu se aplică pentru </a:t>
            </a:r>
            <a:r>
              <a:rPr lang="ro-RO" sz="1200" dirty="0" err="1"/>
              <a:t>investiţiile</a:t>
            </a:r>
            <a:r>
              <a:rPr lang="ro-RO" sz="1200" dirty="0"/>
              <a:t> în imobilizările corporale </a:t>
            </a:r>
            <a:r>
              <a:rPr lang="ro-RO" sz="1200" dirty="0" err="1"/>
              <a:t>şi</a:t>
            </a:r>
            <a:r>
              <a:rPr lang="ro-RO" sz="1200" dirty="0"/>
              <a:t> necorporale realizate în urma derulării proiectelor de </a:t>
            </a:r>
            <a:r>
              <a:rPr lang="ro-RO" sz="1200" dirty="0" err="1"/>
              <a:t>investiţii</a:t>
            </a:r>
            <a:r>
              <a:rPr lang="ro-RO" sz="1200" dirty="0"/>
              <a:t> prevăzute în Regulamentul (UE) nr. 347/2013.</a:t>
            </a:r>
          </a:p>
          <a:p>
            <a:pPr algn="just">
              <a:lnSpc>
                <a:spcPct val="150000"/>
              </a:lnSpc>
            </a:pPr>
            <a:r>
              <a:rPr lang="en-US" sz="1200" dirty="0" err="1"/>
              <a:t>Metodologia</a:t>
            </a:r>
            <a:r>
              <a:rPr lang="en-US" sz="1200" dirty="0"/>
              <a:t> de </a:t>
            </a:r>
            <a:r>
              <a:rPr lang="en-US" sz="1200" dirty="0" err="1"/>
              <a:t>determinare</a:t>
            </a:r>
            <a:r>
              <a:rPr lang="en-US" sz="1200" dirty="0"/>
              <a:t> a </a:t>
            </a:r>
            <a:r>
              <a:rPr lang="en-US" sz="1200" dirty="0" err="1"/>
              <a:t>valorii</a:t>
            </a:r>
            <a:r>
              <a:rPr lang="en-US" sz="1200" dirty="0"/>
              <a:t> </a:t>
            </a:r>
            <a:r>
              <a:rPr lang="en-US" sz="1200" dirty="0" err="1"/>
              <a:t>initiale</a:t>
            </a:r>
            <a:r>
              <a:rPr lang="en-US" sz="1200" dirty="0"/>
              <a:t> a </a:t>
            </a:r>
            <a:r>
              <a:rPr lang="en-US" sz="1200" dirty="0" err="1"/>
              <a:t>activelor</a:t>
            </a:r>
            <a:r>
              <a:rPr lang="en-US" sz="1200" dirty="0"/>
              <a:t> se </a:t>
            </a:r>
            <a:r>
              <a:rPr lang="en-US" sz="1200" dirty="0" err="1"/>
              <a:t>regaseste</a:t>
            </a:r>
            <a:r>
              <a:rPr lang="en-US" sz="1200" dirty="0"/>
              <a:t> in </a:t>
            </a:r>
            <a:r>
              <a:rPr lang="en-US" sz="1200" dirty="0" err="1"/>
              <a:t>Anexa</a:t>
            </a:r>
            <a:r>
              <a:rPr lang="en-US" sz="1200" dirty="0"/>
              <a:t> nr.2 la </a:t>
            </a:r>
            <a:r>
              <a:rPr lang="en-US" sz="1200" dirty="0" err="1"/>
              <a:t>Metodologia</a:t>
            </a:r>
            <a:r>
              <a:rPr lang="en-US" sz="1200" dirty="0"/>
              <a:t> </a:t>
            </a:r>
            <a:r>
              <a:rPr lang="en-US" sz="1200" dirty="0" err="1"/>
              <a:t>aprobata</a:t>
            </a:r>
            <a:r>
              <a:rPr lang="en-US" sz="1200" dirty="0"/>
              <a:t> </a:t>
            </a:r>
            <a:r>
              <a:rPr lang="en-US" sz="1200" dirty="0" err="1"/>
              <a:t>prin</a:t>
            </a:r>
            <a:r>
              <a:rPr lang="en-US" sz="1200" dirty="0"/>
              <a:t> </a:t>
            </a:r>
            <a:r>
              <a:rPr lang="en-US" sz="1200" dirty="0" err="1"/>
              <a:t>Ordinul</a:t>
            </a:r>
            <a:r>
              <a:rPr lang="en-US" sz="1200" dirty="0"/>
              <a:t> ANRE </a:t>
            </a:r>
            <a:r>
              <a:rPr lang="en-US" sz="1200" dirty="0" err="1"/>
              <a:t>nr</a:t>
            </a:r>
            <a:r>
              <a:rPr lang="en-US" sz="1200" dirty="0"/>
              <a:t>.</a:t>
            </a:r>
            <a:r>
              <a:rPr lang="ro-RO" sz="1200" dirty="0"/>
              <a:t>41</a:t>
            </a:r>
            <a:r>
              <a:rPr lang="en-US" sz="1200" dirty="0"/>
              <a:t>/201</a:t>
            </a:r>
            <a:r>
              <a:rPr lang="ro-RO" sz="1200" dirty="0"/>
              <a:t>9</a:t>
            </a:r>
            <a:r>
              <a:rPr lang="en-US" sz="1200" dirty="0"/>
              <a:t>.</a:t>
            </a:r>
          </a:p>
          <a:p>
            <a:pPr algn="just">
              <a:lnSpc>
                <a:spcPct val="150000"/>
              </a:lnSpc>
            </a:pPr>
            <a:endParaRPr lang="en-US" sz="1400" dirty="0"/>
          </a:p>
          <a:p>
            <a:endParaRPr lang="ro-RO" sz="1400" dirty="0"/>
          </a:p>
        </p:txBody>
      </p:sp>
      <p:graphicFrame>
        <p:nvGraphicFramePr>
          <p:cNvPr id="5" name="Table 4"/>
          <p:cNvGraphicFramePr>
            <a:graphicFrameLocks noGrp="1"/>
          </p:cNvGraphicFramePr>
          <p:nvPr>
            <p:extLst>
              <p:ext uri="{D42A27DB-BD31-4B8C-83A1-F6EECF244321}">
                <p14:modId xmlns:p14="http://schemas.microsoft.com/office/powerpoint/2010/main" val="3101985795"/>
              </p:ext>
            </p:extLst>
          </p:nvPr>
        </p:nvGraphicFramePr>
        <p:xfrm>
          <a:off x="2743199" y="1904998"/>
          <a:ext cx="6644081" cy="1685491"/>
        </p:xfrm>
        <a:graphic>
          <a:graphicData uri="http://schemas.openxmlformats.org/drawingml/2006/table">
            <a:tbl>
              <a:tblPr firstRow="1" firstCol="1" bandRow="1">
                <a:tableStyleId>{F5AB1C69-6EDB-4FF4-983F-18BD219EF322}</a:tableStyleId>
              </a:tblPr>
              <a:tblGrid>
                <a:gridCol w="631955">
                  <a:extLst>
                    <a:ext uri="{9D8B030D-6E8A-4147-A177-3AD203B41FA5}">
                      <a16:colId xmlns:a16="http://schemas.microsoft.com/office/drawing/2014/main" val="20000"/>
                    </a:ext>
                  </a:extLst>
                </a:gridCol>
                <a:gridCol w="3876528">
                  <a:extLst>
                    <a:ext uri="{9D8B030D-6E8A-4147-A177-3AD203B41FA5}">
                      <a16:colId xmlns:a16="http://schemas.microsoft.com/office/drawing/2014/main" val="20001"/>
                    </a:ext>
                  </a:extLst>
                </a:gridCol>
                <a:gridCol w="2135598">
                  <a:extLst>
                    <a:ext uri="{9D8B030D-6E8A-4147-A177-3AD203B41FA5}">
                      <a16:colId xmlns:a16="http://schemas.microsoft.com/office/drawing/2014/main" val="20002"/>
                    </a:ext>
                  </a:extLst>
                </a:gridCol>
              </a:tblGrid>
              <a:tr h="635948">
                <a:tc>
                  <a:txBody>
                    <a:bodyPr/>
                    <a:lstStyle/>
                    <a:p>
                      <a:pPr algn="ctr">
                        <a:lnSpc>
                          <a:spcPct val="115000"/>
                        </a:lnSpc>
                        <a:spcAft>
                          <a:spcPts val="0"/>
                        </a:spcAft>
                      </a:pPr>
                      <a:r>
                        <a:rPr lang="ro-RO" sz="1200" dirty="0">
                          <a:effectLst/>
                        </a:rPr>
                        <a:t>Nr. Crt.</a:t>
                      </a:r>
                      <a:endParaRPr lang="ro-RO" sz="12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Indicator</a:t>
                      </a:r>
                      <a:endParaRPr lang="ro-RO" sz="12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Costuri de capital oct</a:t>
                      </a:r>
                      <a:r>
                        <a:rPr lang="en-US" sz="1200" dirty="0">
                          <a:effectLst/>
                        </a:rPr>
                        <a:t>.</a:t>
                      </a:r>
                      <a:r>
                        <a:rPr lang="ro-RO" sz="1200" dirty="0">
                          <a:effectLst/>
                        </a:rPr>
                        <a:t>20</a:t>
                      </a:r>
                      <a:r>
                        <a:rPr lang="en-US" sz="1200" dirty="0">
                          <a:effectLst/>
                        </a:rPr>
                        <a:t>23</a:t>
                      </a:r>
                      <a:r>
                        <a:rPr lang="ro-RO" sz="1200" dirty="0">
                          <a:effectLst/>
                        </a:rPr>
                        <a:t>-sept.202</a:t>
                      </a:r>
                      <a:r>
                        <a:rPr lang="en-US" sz="1200" dirty="0">
                          <a:effectLst/>
                        </a:rPr>
                        <a:t>4 </a:t>
                      </a:r>
                      <a:r>
                        <a:rPr lang="ro-RO" sz="1200" dirty="0">
                          <a:effectLst/>
                        </a:rPr>
                        <a:t>(mii lei)</a:t>
                      </a:r>
                      <a:endParaRPr lang="ro-RO" sz="1200" dirty="0">
                        <a:effectLst/>
                        <a:latin typeface="Calibri"/>
                        <a:ea typeface="Calibri"/>
                        <a:cs typeface="Times New Roman"/>
                      </a:endParaRPr>
                    </a:p>
                  </a:txBody>
                  <a:tcPr marL="68580" marR="68580" marT="0" marB="0" anchor="b"/>
                </a:tc>
                <a:extLst>
                  <a:ext uri="{0D108BD9-81ED-4DB2-BD59-A6C34878D82A}">
                    <a16:rowId xmlns:a16="http://schemas.microsoft.com/office/drawing/2014/main" val="10000"/>
                  </a:ext>
                </a:extLst>
              </a:tr>
              <a:tr h="259946">
                <a:tc>
                  <a:txBody>
                    <a:bodyPr/>
                    <a:lstStyle/>
                    <a:p>
                      <a:pPr algn="ctr">
                        <a:lnSpc>
                          <a:spcPct val="115000"/>
                        </a:lnSpc>
                        <a:spcAft>
                          <a:spcPts val="0"/>
                        </a:spcAft>
                      </a:pPr>
                      <a:r>
                        <a:rPr lang="ro-RO" sz="1200">
                          <a:effectLst/>
                        </a:rPr>
                        <a:t>0</a:t>
                      </a:r>
                      <a:endParaRPr lang="ro-RO" sz="120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1</a:t>
                      </a:r>
                      <a:endParaRPr lang="ro-RO" sz="12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2</a:t>
                      </a:r>
                      <a:endParaRPr lang="ro-RO" sz="1200" dirty="0">
                        <a:effectLst/>
                        <a:latin typeface="Calibri"/>
                        <a:ea typeface="Calibri"/>
                        <a:cs typeface="Times New Roman"/>
                      </a:endParaRPr>
                    </a:p>
                  </a:txBody>
                  <a:tcPr marL="68580" marR="68580" marT="0" marB="0" anchor="b"/>
                </a:tc>
                <a:extLst>
                  <a:ext uri="{0D108BD9-81ED-4DB2-BD59-A6C34878D82A}">
                    <a16:rowId xmlns:a16="http://schemas.microsoft.com/office/drawing/2014/main" val="10001"/>
                  </a:ext>
                </a:extLst>
              </a:tr>
              <a:tr h="259946">
                <a:tc>
                  <a:txBody>
                    <a:bodyPr/>
                    <a:lstStyle/>
                    <a:p>
                      <a:pPr algn="ctr">
                        <a:lnSpc>
                          <a:spcPct val="115000"/>
                        </a:lnSpc>
                        <a:spcAft>
                          <a:spcPts val="0"/>
                        </a:spcAft>
                      </a:pPr>
                      <a:r>
                        <a:rPr lang="ro-RO" sz="1200">
                          <a:effectLst/>
                        </a:rPr>
                        <a:t>1</a:t>
                      </a:r>
                      <a:endParaRPr lang="ro-RO" sz="12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200" dirty="0">
                          <a:effectLst/>
                        </a:rPr>
                        <a:t>Amortizare</a:t>
                      </a:r>
                      <a:endParaRPr lang="ro-RO" sz="1200" dirty="0">
                        <a:effectLst/>
                        <a:latin typeface="Calibri"/>
                        <a:ea typeface="Calibri"/>
                        <a:cs typeface="Times New Roman"/>
                      </a:endParaRPr>
                    </a:p>
                  </a:txBody>
                  <a:tcPr marL="68580" marR="68580" marT="0" marB="0" anchor="b"/>
                </a:tc>
                <a:tc>
                  <a:txBody>
                    <a:bodyPr/>
                    <a:lstStyle/>
                    <a:p>
                      <a:pPr algn="r" rtl="0" fontAlgn="b"/>
                      <a:r>
                        <a:rPr lang="en-US" sz="1200" b="0" i="0" u="none" strike="noStrike" dirty="0">
                          <a:solidFill>
                            <a:srgbClr val="000000"/>
                          </a:solidFill>
                          <a:effectLst/>
                          <a:latin typeface="Calibri" panose="020F0502020204030204" pitchFamily="34" charset="0"/>
                        </a:rPr>
                        <a:t>391.945,87</a:t>
                      </a:r>
                    </a:p>
                  </a:txBody>
                  <a:tcPr marL="0" marR="0" marT="0" marB="0" anchor="b"/>
                </a:tc>
                <a:extLst>
                  <a:ext uri="{0D108BD9-81ED-4DB2-BD59-A6C34878D82A}">
                    <a16:rowId xmlns:a16="http://schemas.microsoft.com/office/drawing/2014/main" val="10002"/>
                  </a:ext>
                </a:extLst>
              </a:tr>
              <a:tr h="259946">
                <a:tc>
                  <a:txBody>
                    <a:bodyPr/>
                    <a:lstStyle/>
                    <a:p>
                      <a:pPr algn="ctr">
                        <a:lnSpc>
                          <a:spcPct val="115000"/>
                        </a:lnSpc>
                        <a:spcAft>
                          <a:spcPts val="0"/>
                        </a:spcAft>
                      </a:pPr>
                      <a:r>
                        <a:rPr lang="ro-RO" sz="1200">
                          <a:effectLst/>
                        </a:rPr>
                        <a:t>2</a:t>
                      </a:r>
                      <a:endParaRPr lang="ro-RO" sz="12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200" dirty="0">
                          <a:effectLst/>
                        </a:rPr>
                        <a:t>Profit</a:t>
                      </a:r>
                      <a:endParaRPr lang="ro-RO" sz="1200" dirty="0">
                        <a:effectLst/>
                        <a:latin typeface="Calibri"/>
                        <a:ea typeface="Calibri"/>
                        <a:cs typeface="Times New Roman"/>
                      </a:endParaRPr>
                    </a:p>
                  </a:txBody>
                  <a:tcPr marL="68580" marR="68580" marT="0" marB="0" anchor="b"/>
                </a:tc>
                <a:tc>
                  <a:txBody>
                    <a:bodyPr/>
                    <a:lstStyle/>
                    <a:p>
                      <a:pPr algn="r" rtl="0" fontAlgn="b"/>
                      <a:r>
                        <a:rPr lang="en-US" sz="1200" b="0" i="0" u="none" strike="noStrike" dirty="0">
                          <a:solidFill>
                            <a:srgbClr val="000000"/>
                          </a:solidFill>
                          <a:effectLst/>
                          <a:latin typeface="Calibri" panose="020F0502020204030204" pitchFamily="34" charset="0"/>
                        </a:rPr>
                        <a:t>457.880,51</a:t>
                      </a:r>
                    </a:p>
                  </a:txBody>
                  <a:tcPr marL="0" marR="0" marT="0" marB="0" anchor="b"/>
                </a:tc>
                <a:extLst>
                  <a:ext uri="{0D108BD9-81ED-4DB2-BD59-A6C34878D82A}">
                    <a16:rowId xmlns:a16="http://schemas.microsoft.com/office/drawing/2014/main" val="10003"/>
                  </a:ext>
                </a:extLst>
              </a:tr>
              <a:tr h="269705">
                <a:tc>
                  <a:txBody>
                    <a:bodyPr/>
                    <a:lstStyle/>
                    <a:p>
                      <a:pPr algn="ctr">
                        <a:lnSpc>
                          <a:spcPct val="115000"/>
                        </a:lnSpc>
                        <a:spcAft>
                          <a:spcPts val="0"/>
                        </a:spcAft>
                      </a:pPr>
                      <a:r>
                        <a:rPr lang="ro-RO" sz="1200">
                          <a:effectLst/>
                        </a:rPr>
                        <a:t>*</a:t>
                      </a:r>
                      <a:endParaRPr lang="ro-RO" sz="12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200" b="1" dirty="0">
                          <a:effectLst/>
                        </a:rPr>
                        <a:t>TOTAL CAPEX</a:t>
                      </a:r>
                      <a:endParaRPr lang="ro-RO" sz="1200" b="1" dirty="0">
                        <a:effectLst/>
                        <a:latin typeface="Calibri"/>
                        <a:ea typeface="Calibri"/>
                        <a:cs typeface="Times New Roman"/>
                      </a:endParaRPr>
                    </a:p>
                  </a:txBody>
                  <a:tcPr marL="68580" marR="68580" marT="0" marB="0" anchor="b"/>
                </a:tc>
                <a:tc>
                  <a:txBody>
                    <a:bodyPr/>
                    <a:lstStyle/>
                    <a:p>
                      <a:pPr algn="r" rtl="0" fontAlgn="b"/>
                      <a:r>
                        <a:rPr lang="en-US" sz="1200" b="1" i="0" u="none" strike="noStrike" dirty="0">
                          <a:solidFill>
                            <a:srgbClr val="000000"/>
                          </a:solidFill>
                          <a:effectLst/>
                          <a:latin typeface="Calibri" panose="020F0502020204030204" pitchFamily="34" charset="0"/>
                        </a:rPr>
                        <a:t>849.826,37</a:t>
                      </a:r>
                    </a:p>
                  </a:txBody>
                  <a:tcPr marL="0" marR="0" marT="0" marB="0" anchor="b"/>
                </a:tc>
                <a:extLst>
                  <a:ext uri="{0D108BD9-81ED-4DB2-BD59-A6C34878D82A}">
                    <a16:rowId xmlns:a16="http://schemas.microsoft.com/office/drawing/2014/main" val="10004"/>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30465"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5870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919" y="458724"/>
            <a:ext cx="7288161" cy="457200"/>
          </a:xfrm>
        </p:spPr>
        <p:txBody>
          <a:bodyPr>
            <a:normAutofit fontScale="90000"/>
          </a:bodyPr>
          <a:lstStyle/>
          <a:p>
            <a:r>
              <a:rPr lang="it-IT" sz="2000" dirty="0"/>
              <a:t>Parametrii utilizati la stabilirea venitului OTS pentru perioada 01.10.2023-30.09.2024</a:t>
            </a:r>
            <a:endParaRPr lang="ro-RO" sz="2000" dirty="0"/>
          </a:p>
        </p:txBody>
      </p:sp>
      <p:sp>
        <p:nvSpPr>
          <p:cNvPr id="4" name="Content Placeholder 3"/>
          <p:cNvSpPr>
            <a:spLocks noGrp="1"/>
          </p:cNvSpPr>
          <p:nvPr>
            <p:ph sz="quarter" idx="1"/>
          </p:nvPr>
        </p:nvSpPr>
        <p:spPr/>
        <p:txBody>
          <a:bodyPr>
            <a:normAutofit/>
          </a:bodyPr>
          <a:lstStyle/>
          <a:p>
            <a:r>
              <a:rPr lang="en-US" sz="1400" i="1" u="sng" dirty="0" err="1"/>
              <a:t>Perioadele</a:t>
            </a:r>
            <a:r>
              <a:rPr lang="en-US" sz="1400" i="1" u="sng" dirty="0"/>
              <a:t> de </a:t>
            </a:r>
            <a:r>
              <a:rPr lang="en-US" sz="1400" i="1" u="sng" dirty="0" err="1"/>
              <a:t>amortizare</a:t>
            </a:r>
            <a:r>
              <a:rPr lang="en-US" sz="1400" i="1" u="sng" dirty="0"/>
              <a:t> </a:t>
            </a:r>
            <a:r>
              <a:rPr lang="en-US" sz="1400" i="1" u="sng" dirty="0" err="1"/>
              <a:t>și</a:t>
            </a:r>
            <a:r>
              <a:rPr lang="en-US" sz="1400" i="1" u="sng" dirty="0"/>
              <a:t> </a:t>
            </a:r>
            <a:r>
              <a:rPr lang="en-US" sz="1400" i="1" u="sng" dirty="0" err="1"/>
              <a:t>valoarea</a:t>
            </a:r>
            <a:r>
              <a:rPr lang="en-US" sz="1400" i="1" u="sng" dirty="0"/>
              <a:t> </a:t>
            </a:r>
            <a:r>
              <a:rPr lang="en-US" sz="1400" i="1" u="sng" dirty="0" err="1"/>
              <a:t>amortiz</a:t>
            </a:r>
            <a:r>
              <a:rPr lang="vi-VN" sz="1400" i="1" u="sng" dirty="0"/>
              <a:t>ă</a:t>
            </a:r>
            <a:r>
              <a:rPr lang="en-US" sz="1400" i="1" u="sng" dirty="0" err="1"/>
              <a:t>rii</a:t>
            </a:r>
            <a:r>
              <a:rPr lang="en-US" sz="1400" i="1" u="sng" dirty="0"/>
              <a:t> </a:t>
            </a:r>
            <a:r>
              <a:rPr lang="en-US" sz="1400" i="1" u="sng" dirty="0" err="1"/>
              <a:t>activelor</a:t>
            </a:r>
            <a:r>
              <a:rPr lang="en-US" sz="1400" i="1" u="sng" dirty="0"/>
              <a:t> </a:t>
            </a:r>
            <a:r>
              <a:rPr lang="en-US" sz="1400" i="1" u="sng" dirty="0" err="1"/>
              <a:t>incluse</a:t>
            </a:r>
            <a:r>
              <a:rPr lang="en-US" sz="1400" i="1" u="sng" dirty="0"/>
              <a:t> </a:t>
            </a:r>
            <a:r>
              <a:rPr lang="en-US" sz="1400" i="1" u="sng" dirty="0" err="1"/>
              <a:t>în</a:t>
            </a:r>
            <a:r>
              <a:rPr lang="en-US" sz="1400" i="1" u="sng" dirty="0"/>
              <a:t> </a:t>
            </a:r>
            <a:r>
              <a:rPr lang="en-US" sz="1400" i="1" u="sng" dirty="0" err="1"/>
              <a:t>baza</a:t>
            </a:r>
            <a:r>
              <a:rPr lang="en-US" sz="1400" i="1" u="sng" dirty="0"/>
              <a:t> de active </a:t>
            </a:r>
            <a:r>
              <a:rPr lang="ro-RO" sz="1400" i="1" u="sng" dirty="0"/>
              <a:t>determinat</a:t>
            </a:r>
            <a:r>
              <a:rPr lang="vi-VN" sz="1400" i="1" u="sng" dirty="0"/>
              <a:t>ă</a:t>
            </a:r>
            <a:r>
              <a:rPr lang="ro-RO" sz="1400" i="1" u="sng" dirty="0"/>
              <a:t> la inceputul celei de a patra perioad</a:t>
            </a:r>
            <a:r>
              <a:rPr lang="en-US" sz="1400" i="1" u="sng" dirty="0"/>
              <a:t>e</a:t>
            </a:r>
            <a:r>
              <a:rPr lang="ro-RO" sz="1400" i="1" u="sng" dirty="0"/>
              <a:t> de reglementare conform anexei Nr.1 la Ordinul ANRE Nr. 41/2019</a:t>
            </a:r>
            <a:endParaRPr lang="en-US" sz="1400" i="1" u="sng" dirty="0"/>
          </a:p>
          <a:p>
            <a:endParaRPr lang="ro-RO" sz="1400" dirty="0"/>
          </a:p>
        </p:txBody>
      </p:sp>
      <p:graphicFrame>
        <p:nvGraphicFramePr>
          <p:cNvPr id="5" name="Table 4"/>
          <p:cNvGraphicFramePr>
            <a:graphicFrameLocks noGrp="1"/>
          </p:cNvGraphicFramePr>
          <p:nvPr>
            <p:extLst>
              <p:ext uri="{D42A27DB-BD31-4B8C-83A1-F6EECF244321}">
                <p14:modId xmlns:p14="http://schemas.microsoft.com/office/powerpoint/2010/main" val="3352166423"/>
              </p:ext>
            </p:extLst>
          </p:nvPr>
        </p:nvGraphicFramePr>
        <p:xfrm>
          <a:off x="2276169" y="2050025"/>
          <a:ext cx="7772399" cy="4185384"/>
        </p:xfrm>
        <a:graphic>
          <a:graphicData uri="http://schemas.openxmlformats.org/drawingml/2006/table">
            <a:tbl>
              <a:tblPr firstRow="1" firstCol="1" bandRow="1">
                <a:tableStyleId>{F5AB1C69-6EDB-4FF4-983F-18BD219EF322}</a:tableStyleId>
              </a:tblPr>
              <a:tblGrid>
                <a:gridCol w="1335711">
                  <a:extLst>
                    <a:ext uri="{9D8B030D-6E8A-4147-A177-3AD203B41FA5}">
                      <a16:colId xmlns:a16="http://schemas.microsoft.com/office/drawing/2014/main" val="20000"/>
                    </a:ext>
                  </a:extLst>
                </a:gridCol>
                <a:gridCol w="4007133">
                  <a:extLst>
                    <a:ext uri="{9D8B030D-6E8A-4147-A177-3AD203B41FA5}">
                      <a16:colId xmlns:a16="http://schemas.microsoft.com/office/drawing/2014/main" val="20001"/>
                    </a:ext>
                  </a:extLst>
                </a:gridCol>
                <a:gridCol w="1004798">
                  <a:extLst>
                    <a:ext uri="{9D8B030D-6E8A-4147-A177-3AD203B41FA5}">
                      <a16:colId xmlns:a16="http://schemas.microsoft.com/office/drawing/2014/main" val="20002"/>
                    </a:ext>
                  </a:extLst>
                </a:gridCol>
                <a:gridCol w="1424757">
                  <a:extLst>
                    <a:ext uri="{9D8B030D-6E8A-4147-A177-3AD203B41FA5}">
                      <a16:colId xmlns:a16="http://schemas.microsoft.com/office/drawing/2014/main" val="20003"/>
                    </a:ext>
                  </a:extLst>
                </a:gridCol>
              </a:tblGrid>
              <a:tr h="457200">
                <a:tc gridSpan="2">
                  <a:txBody>
                    <a:bodyPr/>
                    <a:lstStyle/>
                    <a:p>
                      <a:pPr>
                        <a:lnSpc>
                          <a:spcPct val="115000"/>
                        </a:lnSpc>
                        <a:spcAft>
                          <a:spcPts val="600"/>
                        </a:spcAft>
                      </a:pPr>
                      <a:r>
                        <a:rPr lang="ro-RO" sz="800" dirty="0">
                          <a:effectLst/>
                        </a:rPr>
                        <a:t>Imobiliz</a:t>
                      </a:r>
                      <a:r>
                        <a:rPr lang="vi-VN" sz="800" dirty="0">
                          <a:effectLst/>
                        </a:rPr>
                        <a:t>ă</a:t>
                      </a:r>
                      <a:r>
                        <a:rPr lang="ro-RO" sz="800" dirty="0">
                          <a:effectLst/>
                        </a:rPr>
                        <a:t>ri corporale/necorporale</a:t>
                      </a:r>
                      <a:endParaRPr lang="ro-RO" sz="700" dirty="0">
                        <a:effectLst/>
                        <a:latin typeface="Calibri"/>
                        <a:ea typeface="Calibri"/>
                        <a:cs typeface="Times New Roman"/>
                      </a:endParaRPr>
                    </a:p>
                  </a:txBody>
                  <a:tcPr marL="46169" marR="46169" marT="0" marB="0"/>
                </a:tc>
                <a:tc hMerge="1">
                  <a:txBody>
                    <a:bodyPr/>
                    <a:lstStyle/>
                    <a:p>
                      <a:endParaRPr lang="ro-RO"/>
                    </a:p>
                  </a:txBody>
                  <a:tcPr/>
                </a:tc>
                <a:tc>
                  <a:txBody>
                    <a:bodyPr/>
                    <a:lstStyle/>
                    <a:p>
                      <a:pPr>
                        <a:lnSpc>
                          <a:spcPct val="115000"/>
                        </a:lnSpc>
                        <a:spcAft>
                          <a:spcPts val="600"/>
                        </a:spcAft>
                      </a:pPr>
                      <a:r>
                        <a:rPr lang="ro-RO" sz="800" dirty="0">
                          <a:effectLst/>
                        </a:rPr>
                        <a:t>Durata reglementat</a:t>
                      </a:r>
                      <a:r>
                        <a:rPr lang="vi-VN" sz="800" dirty="0">
                          <a:effectLst/>
                        </a:rPr>
                        <a:t>ă</a:t>
                      </a:r>
                      <a:r>
                        <a:rPr lang="ro-RO" sz="800" dirty="0">
                          <a:effectLst/>
                        </a:rPr>
                        <a:t> de amortizare</a:t>
                      </a:r>
                      <a:endParaRPr lang="ro-RO" sz="700" dirty="0">
                        <a:effectLst/>
                        <a:latin typeface="Calibri"/>
                        <a:ea typeface="Calibri"/>
                        <a:cs typeface="Times New Roman"/>
                      </a:endParaRPr>
                    </a:p>
                  </a:txBody>
                  <a:tcPr marL="46169" marR="46169" marT="0" marB="0"/>
                </a:tc>
                <a:tc>
                  <a:txBody>
                    <a:bodyPr/>
                    <a:lstStyle/>
                    <a:p>
                      <a:pPr>
                        <a:lnSpc>
                          <a:spcPct val="115000"/>
                        </a:lnSpc>
                        <a:spcAft>
                          <a:spcPts val="600"/>
                        </a:spcAft>
                      </a:pPr>
                      <a:r>
                        <a:rPr lang="ro-RO" sz="800" dirty="0">
                          <a:effectLst/>
                        </a:rPr>
                        <a:t>Amortizarea reglementata (lei)</a:t>
                      </a:r>
                      <a:endParaRPr lang="ro-RO" sz="700" dirty="0">
                        <a:effectLst/>
                        <a:latin typeface="Calibri"/>
                        <a:ea typeface="Calibri"/>
                        <a:cs typeface="Times New Roman"/>
                      </a:endParaRPr>
                    </a:p>
                  </a:txBody>
                  <a:tcPr marL="46169" marR="46169" marT="0" marB="0"/>
                </a:tc>
                <a:extLst>
                  <a:ext uri="{0D108BD9-81ED-4DB2-BD59-A6C34878D82A}">
                    <a16:rowId xmlns:a16="http://schemas.microsoft.com/office/drawing/2014/main" val="10000"/>
                  </a:ext>
                </a:extLst>
              </a:tr>
              <a:tr h="209896">
                <a:tc>
                  <a:txBody>
                    <a:bodyPr/>
                    <a:lstStyle/>
                    <a:p>
                      <a:pPr algn="ctr">
                        <a:lnSpc>
                          <a:spcPct val="115000"/>
                        </a:lnSpc>
                        <a:spcAft>
                          <a:spcPts val="600"/>
                        </a:spcAft>
                      </a:pPr>
                      <a:r>
                        <a:rPr lang="ro-RO" sz="800">
                          <a:effectLst/>
                        </a:rPr>
                        <a:t>Grupa 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Construcții</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271.486.871</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85</a:t>
                      </a:r>
                    </a:p>
                  </a:txBody>
                  <a:tcPr marL="0" marR="0" marT="0" marB="0" anchor="b"/>
                </a:tc>
                <a:extLst>
                  <a:ext uri="{0D108BD9-81ED-4DB2-BD59-A6C34878D82A}">
                    <a16:rowId xmlns:a16="http://schemas.microsoft.com/office/drawing/2014/main" val="10001"/>
                  </a:ext>
                </a:extLst>
              </a:tr>
              <a:tr h="141584">
                <a:tc>
                  <a:txBody>
                    <a:bodyPr/>
                    <a:lstStyle/>
                    <a:p>
                      <a:pPr algn="ctr">
                        <a:lnSpc>
                          <a:spcPct val="115000"/>
                        </a:lnSpc>
                        <a:spcAft>
                          <a:spcPts val="600"/>
                        </a:spcAft>
                      </a:pPr>
                      <a:r>
                        <a:rPr lang="ro-RO" sz="800">
                          <a:effectLst/>
                        </a:rPr>
                        <a:t>Subgrupa 1.1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Clădiri</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50</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7.677.751</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36</a:t>
                      </a:r>
                    </a:p>
                  </a:txBody>
                  <a:tcPr marL="0" marR="0" marT="0" marB="0" anchor="b"/>
                </a:tc>
                <a:extLst>
                  <a:ext uri="{0D108BD9-81ED-4DB2-BD59-A6C34878D82A}">
                    <a16:rowId xmlns:a16="http://schemas.microsoft.com/office/drawing/2014/main" val="10002"/>
                  </a:ext>
                </a:extLst>
              </a:tr>
              <a:tr h="141584">
                <a:tc>
                  <a:txBody>
                    <a:bodyPr/>
                    <a:lstStyle/>
                    <a:p>
                      <a:pPr algn="ctr">
                        <a:lnSpc>
                          <a:spcPct val="115000"/>
                        </a:lnSpc>
                        <a:spcAft>
                          <a:spcPts val="600"/>
                        </a:spcAft>
                      </a:pPr>
                      <a:r>
                        <a:rPr lang="ro-RO" sz="800">
                          <a:effectLst/>
                        </a:rPr>
                        <a:t>Subgrupa 1.2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Construcții ușoare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a:effectLst/>
                        </a:rPr>
                        <a:t>10</a:t>
                      </a:r>
                      <a:endParaRPr lang="ro-RO" sz="70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3.558.121</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51</a:t>
                      </a:r>
                    </a:p>
                  </a:txBody>
                  <a:tcPr marL="0" marR="0" marT="0" marB="0" anchor="b"/>
                </a:tc>
                <a:extLst>
                  <a:ext uri="{0D108BD9-81ED-4DB2-BD59-A6C34878D82A}">
                    <a16:rowId xmlns:a16="http://schemas.microsoft.com/office/drawing/2014/main" val="10003"/>
                  </a:ext>
                </a:extLst>
              </a:tr>
              <a:tr h="141584">
                <a:tc>
                  <a:txBody>
                    <a:bodyPr/>
                    <a:lstStyle/>
                    <a:p>
                      <a:pPr algn="ctr">
                        <a:lnSpc>
                          <a:spcPct val="115000"/>
                        </a:lnSpc>
                        <a:spcAft>
                          <a:spcPts val="600"/>
                        </a:spcAft>
                      </a:pPr>
                      <a:r>
                        <a:rPr lang="ro-RO" sz="800">
                          <a:effectLst/>
                        </a:rPr>
                        <a:t>Subgrupa 1.3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colectoare și magistrale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40</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212.529.926</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16</a:t>
                      </a:r>
                    </a:p>
                  </a:txBody>
                  <a:tcPr marL="0" marR="0" marT="0" marB="0" anchor="b"/>
                </a:tc>
                <a:extLst>
                  <a:ext uri="{0D108BD9-81ED-4DB2-BD59-A6C34878D82A}">
                    <a16:rowId xmlns:a16="http://schemas.microsoft.com/office/drawing/2014/main" val="10004"/>
                  </a:ext>
                </a:extLst>
              </a:tr>
              <a:tr h="283167">
                <a:tc>
                  <a:txBody>
                    <a:bodyPr/>
                    <a:lstStyle/>
                    <a:p>
                      <a:pPr algn="ctr">
                        <a:lnSpc>
                          <a:spcPct val="115000"/>
                        </a:lnSpc>
                        <a:spcAft>
                          <a:spcPts val="600"/>
                        </a:spcAft>
                      </a:pPr>
                      <a:r>
                        <a:rPr lang="ro-RO" sz="800">
                          <a:effectLst/>
                        </a:rPr>
                        <a:t>Subgrupa 1.4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Sondele pentru injecția/</a:t>
                      </a:r>
                      <a:r>
                        <a:rPr lang="ro-RO" sz="800" dirty="0" err="1">
                          <a:effectLst/>
                        </a:rPr>
                        <a:t>extracţia</a:t>
                      </a:r>
                      <a:r>
                        <a:rPr lang="ro-RO" sz="800" dirty="0">
                          <a:effectLst/>
                        </a:rPr>
                        <a:t> gazelor naturale din depozitele subterane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25</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283.532</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36</a:t>
                      </a:r>
                    </a:p>
                  </a:txBody>
                  <a:tcPr marL="0" marR="0" marT="0" marB="0" anchor="b"/>
                </a:tc>
                <a:extLst>
                  <a:ext uri="{0D108BD9-81ED-4DB2-BD59-A6C34878D82A}">
                    <a16:rowId xmlns:a16="http://schemas.microsoft.com/office/drawing/2014/main" val="10005"/>
                  </a:ext>
                </a:extLst>
              </a:tr>
              <a:tr h="141584">
                <a:tc>
                  <a:txBody>
                    <a:bodyPr/>
                    <a:lstStyle/>
                    <a:p>
                      <a:pPr algn="ctr">
                        <a:lnSpc>
                          <a:spcPct val="115000"/>
                        </a:lnSpc>
                        <a:spcAft>
                          <a:spcPts val="600"/>
                        </a:spcAft>
                      </a:pPr>
                      <a:r>
                        <a:rPr lang="ro-RO" sz="800">
                          <a:effectLst/>
                        </a:rPr>
                        <a:t>Subgrupa 1.5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distribuție din oțel</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30</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179.174</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16</a:t>
                      </a:r>
                    </a:p>
                  </a:txBody>
                  <a:tcPr marL="0" marR="0" marT="0" marB="0" anchor="b"/>
                </a:tc>
                <a:extLst>
                  <a:ext uri="{0D108BD9-81ED-4DB2-BD59-A6C34878D82A}">
                    <a16:rowId xmlns:a16="http://schemas.microsoft.com/office/drawing/2014/main" val="10006"/>
                  </a:ext>
                </a:extLst>
              </a:tr>
              <a:tr h="141584">
                <a:tc>
                  <a:txBody>
                    <a:bodyPr/>
                    <a:lstStyle/>
                    <a:p>
                      <a:pPr algn="ctr">
                        <a:lnSpc>
                          <a:spcPct val="115000"/>
                        </a:lnSpc>
                        <a:spcAft>
                          <a:spcPts val="600"/>
                        </a:spcAft>
                      </a:pPr>
                      <a:r>
                        <a:rPr lang="ro-RO" sz="800">
                          <a:effectLst/>
                        </a:rPr>
                        <a:t>Subgrupa 1.6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distribuție din polietilenă</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40</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72</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15</a:t>
                      </a:r>
                    </a:p>
                  </a:txBody>
                  <a:tcPr marL="0" marR="0" marT="0" marB="0" anchor="b"/>
                </a:tc>
                <a:extLst>
                  <a:ext uri="{0D108BD9-81ED-4DB2-BD59-A6C34878D82A}">
                    <a16:rowId xmlns:a16="http://schemas.microsoft.com/office/drawing/2014/main" val="10007"/>
                  </a:ext>
                </a:extLst>
              </a:tr>
              <a:tr h="141584">
                <a:tc>
                  <a:txBody>
                    <a:bodyPr/>
                    <a:lstStyle/>
                    <a:p>
                      <a:pPr algn="ctr">
                        <a:lnSpc>
                          <a:spcPct val="115000"/>
                        </a:lnSpc>
                        <a:spcAft>
                          <a:spcPts val="600"/>
                        </a:spcAft>
                      </a:pPr>
                      <a:r>
                        <a:rPr lang="ro-RO" sz="800">
                          <a:effectLst/>
                        </a:rPr>
                        <a:t>Subgrupa 1.7</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Alte construcții</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a:effectLst/>
                        </a:rPr>
                        <a:t>10</a:t>
                      </a:r>
                      <a:endParaRPr lang="ro-RO" sz="70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47.258.294</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14</a:t>
                      </a:r>
                    </a:p>
                  </a:txBody>
                  <a:tcPr marL="0" marR="0" marT="0" marB="0" anchor="b"/>
                </a:tc>
                <a:extLst>
                  <a:ext uri="{0D108BD9-81ED-4DB2-BD59-A6C34878D82A}">
                    <a16:rowId xmlns:a16="http://schemas.microsoft.com/office/drawing/2014/main" val="10008"/>
                  </a:ext>
                </a:extLst>
              </a:tr>
              <a:tr h="283167">
                <a:tc>
                  <a:txBody>
                    <a:bodyPr/>
                    <a:lstStyle/>
                    <a:p>
                      <a:pPr algn="ctr">
                        <a:lnSpc>
                          <a:spcPct val="115000"/>
                        </a:lnSpc>
                        <a:spcAft>
                          <a:spcPts val="600"/>
                        </a:spcAft>
                      </a:pPr>
                      <a:r>
                        <a:rPr lang="ro-RO" sz="800">
                          <a:effectLst/>
                        </a:rPr>
                        <a:t>Grupa 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Echipamente tehnologice. mașini utilaje și echipamente de lucru</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52.478.363</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88</a:t>
                      </a:r>
                    </a:p>
                  </a:txBody>
                  <a:tcPr marL="0" marR="0" marT="0" marB="0" anchor="b"/>
                </a:tc>
                <a:extLst>
                  <a:ext uri="{0D108BD9-81ED-4DB2-BD59-A6C34878D82A}">
                    <a16:rowId xmlns:a16="http://schemas.microsoft.com/office/drawing/2014/main" val="10009"/>
                  </a:ext>
                </a:extLst>
              </a:tr>
              <a:tr h="283167">
                <a:tc>
                  <a:txBody>
                    <a:bodyPr/>
                    <a:lstStyle/>
                    <a:p>
                      <a:pPr algn="ctr">
                        <a:lnSpc>
                          <a:spcPct val="115000"/>
                        </a:lnSpc>
                        <a:spcAft>
                          <a:spcPts val="600"/>
                        </a:spcAft>
                      </a:pPr>
                      <a:r>
                        <a:rPr lang="ro-RO" sz="800">
                          <a:effectLst/>
                        </a:rPr>
                        <a:t>Grupa 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Aparate și instalații de măsurare. control și reglare</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41.727.545</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07</a:t>
                      </a:r>
                    </a:p>
                  </a:txBody>
                  <a:tcPr marL="0" marR="0" marT="0" marB="0" anchor="b"/>
                </a:tc>
                <a:extLst>
                  <a:ext uri="{0D108BD9-81ED-4DB2-BD59-A6C34878D82A}">
                    <a16:rowId xmlns:a16="http://schemas.microsoft.com/office/drawing/2014/main" val="10010"/>
                  </a:ext>
                </a:extLst>
              </a:tr>
              <a:tr h="424751">
                <a:tc>
                  <a:txBody>
                    <a:bodyPr/>
                    <a:lstStyle/>
                    <a:p>
                      <a:pPr algn="ctr">
                        <a:lnSpc>
                          <a:spcPct val="115000"/>
                        </a:lnSpc>
                        <a:spcAft>
                          <a:spcPts val="600"/>
                        </a:spcAft>
                      </a:pPr>
                      <a:r>
                        <a:rPr lang="ro-RO" sz="800">
                          <a:effectLst/>
                        </a:rPr>
                        <a:t>Subgrupa 3.1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volumetrice cu membrană. contoare cu ultrasunete. alte sisteme cu element </a:t>
                      </a:r>
                      <a:r>
                        <a:rPr lang="ro-RO" sz="800" dirty="0" err="1">
                          <a:effectLst/>
                        </a:rPr>
                        <a:t>deprimogen</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20</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391.279</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42</a:t>
                      </a:r>
                    </a:p>
                  </a:txBody>
                  <a:tcPr marL="0" marR="0" marT="0" marB="0" anchor="b"/>
                </a:tc>
                <a:extLst>
                  <a:ext uri="{0D108BD9-81ED-4DB2-BD59-A6C34878D82A}">
                    <a16:rowId xmlns:a16="http://schemas.microsoft.com/office/drawing/2014/main" val="10011"/>
                  </a:ext>
                </a:extLst>
              </a:tr>
              <a:tr h="169647">
                <a:tc>
                  <a:txBody>
                    <a:bodyPr/>
                    <a:lstStyle/>
                    <a:p>
                      <a:pPr algn="ctr">
                        <a:lnSpc>
                          <a:spcPct val="115000"/>
                        </a:lnSpc>
                        <a:spcAft>
                          <a:spcPts val="600"/>
                        </a:spcAft>
                      </a:pPr>
                      <a:r>
                        <a:rPr lang="ro-RO" sz="800">
                          <a:effectLst/>
                        </a:rPr>
                        <a:t>Subgrupa 3.2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cu pistoane rotative. contoare cu turbină</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15</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1.321.360</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28</a:t>
                      </a:r>
                    </a:p>
                  </a:txBody>
                  <a:tcPr marL="0" marR="0" marT="0" marB="0" anchor="b"/>
                </a:tc>
                <a:extLst>
                  <a:ext uri="{0D108BD9-81ED-4DB2-BD59-A6C34878D82A}">
                    <a16:rowId xmlns:a16="http://schemas.microsoft.com/office/drawing/2014/main" val="10012"/>
                  </a:ext>
                </a:extLst>
              </a:tr>
              <a:tr h="304800">
                <a:tc>
                  <a:txBody>
                    <a:bodyPr/>
                    <a:lstStyle/>
                    <a:p>
                      <a:pPr algn="ctr">
                        <a:lnSpc>
                          <a:spcPct val="115000"/>
                        </a:lnSpc>
                        <a:spcAft>
                          <a:spcPts val="600"/>
                        </a:spcAft>
                      </a:pPr>
                      <a:r>
                        <a:rPr lang="ro-RO" sz="800">
                          <a:effectLst/>
                        </a:rPr>
                        <a:t>Subgrupa 3.3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Convertoare electronice. calculatoare de debit. alte aparate și instalații de măsurare. control și reglare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r" fontAlgn="b"/>
                      <a:r>
                        <a:rPr lang="ro-RO" sz="1100" b="0" i="0" u="none" strike="noStrike" dirty="0">
                          <a:solidFill>
                            <a:srgbClr val="000000"/>
                          </a:solidFill>
                          <a:effectLst/>
                          <a:latin typeface="Calibri" panose="020F0502020204030204" pitchFamily="34" charset="0"/>
                        </a:rPr>
                        <a:t>40.014.905</a:t>
                      </a:r>
                      <a:r>
                        <a:rPr lang="en-US" sz="1100" b="0" i="0" u="none" strike="noStrike" dirty="0">
                          <a:solidFill>
                            <a:srgbClr val="000000"/>
                          </a:solidFill>
                          <a:effectLst/>
                          <a:latin typeface="Calibri" panose="020F0502020204030204" pitchFamily="34" charset="0"/>
                        </a:rPr>
                        <a:t>,</a:t>
                      </a:r>
                      <a:r>
                        <a:rPr lang="ro-RO" sz="1100" b="0" i="0" u="none" strike="noStrike" dirty="0">
                          <a:solidFill>
                            <a:srgbClr val="000000"/>
                          </a:solidFill>
                          <a:effectLst/>
                          <a:latin typeface="Calibri" panose="020F0502020204030204" pitchFamily="34" charset="0"/>
                        </a:rPr>
                        <a:t>37</a:t>
                      </a:r>
                    </a:p>
                  </a:txBody>
                  <a:tcPr marL="0" marR="0" marT="0" marB="0" anchor="b"/>
                </a:tc>
                <a:extLst>
                  <a:ext uri="{0D108BD9-81ED-4DB2-BD59-A6C34878D82A}">
                    <a16:rowId xmlns:a16="http://schemas.microsoft.com/office/drawing/2014/main" val="10013"/>
                  </a:ext>
                </a:extLst>
              </a:tr>
              <a:tr h="141584">
                <a:tc>
                  <a:txBody>
                    <a:bodyPr/>
                    <a:lstStyle/>
                    <a:p>
                      <a:pPr algn="ctr">
                        <a:lnSpc>
                          <a:spcPct val="115000"/>
                        </a:lnSpc>
                        <a:spcAft>
                          <a:spcPts val="600"/>
                        </a:spcAft>
                      </a:pPr>
                      <a:r>
                        <a:rPr lang="ro-RO" sz="800">
                          <a:effectLst/>
                        </a:rPr>
                        <a:t>Grupa 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Mijloace de transport</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7</a:t>
                      </a:r>
                      <a:endParaRPr lang="ro-RO" sz="700" dirty="0">
                        <a:effectLst/>
                        <a:latin typeface="Calibri"/>
                        <a:ea typeface="Calibri"/>
                        <a:cs typeface="Times New Roman"/>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6.311.008</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44</a:t>
                      </a:r>
                    </a:p>
                  </a:txBody>
                  <a:tcPr marL="0" marR="0" marT="0" marB="0" anchor="b"/>
                </a:tc>
                <a:extLst>
                  <a:ext uri="{0D108BD9-81ED-4DB2-BD59-A6C34878D82A}">
                    <a16:rowId xmlns:a16="http://schemas.microsoft.com/office/drawing/2014/main" val="10014"/>
                  </a:ext>
                </a:extLst>
              </a:tr>
              <a:tr h="260829">
                <a:tc>
                  <a:txBody>
                    <a:bodyPr/>
                    <a:lstStyle/>
                    <a:p>
                      <a:pPr algn="ctr">
                        <a:lnSpc>
                          <a:spcPct val="115000"/>
                        </a:lnSpc>
                        <a:spcAft>
                          <a:spcPts val="600"/>
                        </a:spcAft>
                      </a:pPr>
                      <a:r>
                        <a:rPr lang="ro-RO" sz="800">
                          <a:effectLst/>
                        </a:rPr>
                        <a:t>Grupa 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Alte imobilizări corporale și necorporale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7</a:t>
                      </a:r>
                      <a:endParaRPr lang="ro-RO" sz="700" dirty="0">
                        <a:effectLst/>
                        <a:latin typeface="Calibri"/>
                        <a:ea typeface="Calibri"/>
                        <a:cs typeface="Times New Roman"/>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19.172.569</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75</a:t>
                      </a:r>
                    </a:p>
                  </a:txBody>
                  <a:tcPr marL="0" marR="0" marT="0" marB="0" anchor="b"/>
                </a:tc>
                <a:extLst>
                  <a:ext uri="{0D108BD9-81ED-4DB2-BD59-A6C34878D82A}">
                    <a16:rowId xmlns:a16="http://schemas.microsoft.com/office/drawing/2014/main" val="10015"/>
                  </a:ext>
                </a:extLst>
              </a:tr>
              <a:tr h="141584">
                <a:tc>
                  <a:txBody>
                    <a:bodyPr/>
                    <a:lstStyle/>
                    <a:p>
                      <a:pPr algn="ctr">
                        <a:lnSpc>
                          <a:spcPct val="115000"/>
                        </a:lnSpc>
                        <a:spcAft>
                          <a:spcPts val="600"/>
                        </a:spcAft>
                      </a:pPr>
                      <a:r>
                        <a:rPr lang="ro-RO" sz="800">
                          <a:effectLst/>
                        </a:rPr>
                        <a:t>Grupa 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a:effectLst/>
                        </a:rPr>
                        <a:t>Terenuri</a:t>
                      </a:r>
                      <a:endParaRPr lang="ro-RO" sz="70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25.328</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99</a:t>
                      </a:r>
                    </a:p>
                  </a:txBody>
                  <a:tcPr marL="0" marR="0" marT="0" marB="0" anchor="b"/>
                </a:tc>
                <a:extLst>
                  <a:ext uri="{0D108BD9-81ED-4DB2-BD59-A6C34878D82A}">
                    <a16:rowId xmlns:a16="http://schemas.microsoft.com/office/drawing/2014/main" val="10016"/>
                  </a:ext>
                </a:extLst>
              </a:tr>
              <a:tr h="141584">
                <a:tc gridSpan="2">
                  <a:txBody>
                    <a:bodyPr/>
                    <a:lstStyle/>
                    <a:p>
                      <a:pPr algn="ctr">
                        <a:lnSpc>
                          <a:spcPct val="115000"/>
                        </a:lnSpc>
                        <a:spcAft>
                          <a:spcPts val="600"/>
                        </a:spcAft>
                      </a:pPr>
                      <a:r>
                        <a:rPr lang="ro-RO" sz="800">
                          <a:effectLst/>
                        </a:rPr>
                        <a:t>TOTAL</a:t>
                      </a:r>
                      <a:endParaRPr lang="ro-RO" sz="700">
                        <a:effectLst/>
                        <a:latin typeface="Calibri"/>
                        <a:ea typeface="Calibri"/>
                        <a:cs typeface="Times New Roman"/>
                      </a:endParaRPr>
                    </a:p>
                  </a:txBody>
                  <a:tcPr marL="46169" marR="46169" marT="0" marB="0" anchor="ctr"/>
                </a:tc>
                <a:tc hMerge="1">
                  <a:txBody>
                    <a:bodyPr/>
                    <a:lstStyle/>
                    <a:p>
                      <a:endParaRPr lang="ro-RO"/>
                    </a:p>
                  </a:txBody>
                  <a:tcPr/>
                </a:tc>
                <a:tc>
                  <a:txBody>
                    <a:bodyPr/>
                    <a:lstStyle/>
                    <a:p>
                      <a:endParaRPr lang="ro-RO" sz="700" dirty="0">
                        <a:effectLst/>
                        <a:latin typeface="Calibri"/>
                      </a:endParaRPr>
                    </a:p>
                  </a:txBody>
                  <a:tcPr marL="46169" marR="46169" marT="0" marB="0" anchor="ctr"/>
                </a:tc>
                <a:tc>
                  <a:txBody>
                    <a:bodyPr/>
                    <a:lstStyle/>
                    <a:p>
                      <a:pPr algn="r" fontAlgn="b"/>
                      <a:r>
                        <a:rPr lang="ro-RO" sz="1100" b="1" i="0" u="none" strike="noStrike" dirty="0">
                          <a:solidFill>
                            <a:srgbClr val="000000"/>
                          </a:solidFill>
                          <a:effectLst/>
                          <a:latin typeface="Calibri" panose="020F0502020204030204" pitchFamily="34" charset="0"/>
                        </a:rPr>
                        <a:t>391.201.687</a:t>
                      </a:r>
                      <a:r>
                        <a:rPr lang="en-US" sz="1100" b="1" i="0" u="none" strike="noStrike" dirty="0">
                          <a:solidFill>
                            <a:srgbClr val="000000"/>
                          </a:solidFill>
                          <a:effectLst/>
                          <a:latin typeface="Calibri" panose="020F0502020204030204" pitchFamily="34" charset="0"/>
                        </a:rPr>
                        <a:t>,</a:t>
                      </a:r>
                      <a:r>
                        <a:rPr lang="ro-RO" sz="1100" b="1" i="0" u="none" strike="noStrike" dirty="0">
                          <a:solidFill>
                            <a:srgbClr val="000000"/>
                          </a:solidFill>
                          <a:effectLst/>
                          <a:latin typeface="Calibri" panose="020F0502020204030204" pitchFamily="34" charset="0"/>
                        </a:rPr>
                        <a:t>99</a:t>
                      </a:r>
                    </a:p>
                  </a:txBody>
                  <a:tcPr marL="0" marR="0" marT="0" marB="0" anchor="b"/>
                </a:tc>
                <a:extLst>
                  <a:ext uri="{0D108BD9-81ED-4DB2-BD59-A6C34878D82A}">
                    <a16:rowId xmlns:a16="http://schemas.microsoft.com/office/drawing/2014/main" val="10017"/>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87000"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4671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4658" y="547513"/>
            <a:ext cx="7462684" cy="457200"/>
          </a:xfrm>
        </p:spPr>
        <p:txBody>
          <a:bodyPr>
            <a:normAutofit fontScale="90000"/>
          </a:bodyPr>
          <a:lstStyle/>
          <a:p>
            <a:r>
              <a:rPr lang="it-IT" sz="2000" dirty="0"/>
              <a:t>Parametrii utilizati la stabilirea venitului OTS pentru perioada 01.10.2023-30.09.20</a:t>
            </a:r>
            <a:r>
              <a:rPr lang="ro-RO" sz="2000" dirty="0"/>
              <a:t>2</a:t>
            </a:r>
            <a:r>
              <a:rPr lang="en-US" sz="2000" dirty="0"/>
              <a:t>4</a:t>
            </a:r>
            <a:endParaRPr lang="ro-RO" sz="2000" dirty="0"/>
          </a:p>
        </p:txBody>
      </p:sp>
      <p:sp>
        <p:nvSpPr>
          <p:cNvPr id="4" name="Content Placeholder 3"/>
          <p:cNvSpPr>
            <a:spLocks noGrp="1"/>
          </p:cNvSpPr>
          <p:nvPr>
            <p:ph sz="quarter" idx="1"/>
          </p:nvPr>
        </p:nvSpPr>
        <p:spPr>
          <a:xfrm>
            <a:off x="1825752" y="1447800"/>
            <a:ext cx="8503920" cy="4876800"/>
          </a:xfrm>
        </p:spPr>
        <p:txBody>
          <a:bodyPr>
            <a:normAutofit/>
          </a:bodyPr>
          <a:lstStyle/>
          <a:p>
            <a:pPr algn="just"/>
            <a:r>
              <a:rPr lang="ro-RO" sz="1300" i="1" u="sng" dirty="0"/>
              <a:t>Costurile </a:t>
            </a:r>
            <a:r>
              <a:rPr lang="ro-RO" sz="1300" i="1" u="sng" dirty="0" err="1"/>
              <a:t>operaţionale</a:t>
            </a:r>
            <a:r>
              <a:rPr lang="ro-RO" sz="1300" i="1" u="sng" dirty="0"/>
              <a:t> (OPEX) </a:t>
            </a:r>
            <a:r>
              <a:rPr lang="ro-RO" sz="1300" dirty="0"/>
              <a:t>aprobate pentru </a:t>
            </a:r>
            <a:r>
              <a:rPr lang="en-US" sz="1300" dirty="0" err="1"/>
              <a:t>perioada</a:t>
            </a:r>
            <a:r>
              <a:rPr lang="ro-RO" sz="1300" dirty="0"/>
              <a:t> oct.20</a:t>
            </a:r>
            <a:r>
              <a:rPr lang="en-US" sz="1300" dirty="0"/>
              <a:t>23</a:t>
            </a:r>
            <a:r>
              <a:rPr lang="ro-RO" sz="1300" dirty="0"/>
              <a:t>-sept.202</a:t>
            </a:r>
            <a:r>
              <a:rPr lang="en-US" sz="1300" dirty="0"/>
              <a:t>4</a:t>
            </a:r>
            <a:r>
              <a:rPr lang="ro-RO" sz="1300" dirty="0"/>
              <a:t>  sunt în valoare de </a:t>
            </a:r>
            <a:r>
              <a:rPr lang="en-US" sz="1300" dirty="0"/>
              <a:t>944.425.68 </a:t>
            </a:r>
            <a:r>
              <a:rPr lang="ro-RO" sz="1300" dirty="0"/>
              <a:t>mii</a:t>
            </a:r>
            <a:r>
              <a:rPr lang="en-US" sz="1300" dirty="0"/>
              <a:t> </a:t>
            </a:r>
            <a:r>
              <a:rPr lang="ro-RO" sz="1300" dirty="0"/>
              <a:t>le</a:t>
            </a:r>
            <a:r>
              <a:rPr lang="en-US" sz="1300" dirty="0" err="1"/>
              <a:t>i</a:t>
            </a:r>
            <a:endParaRPr lang="ro-RO" sz="1300" dirty="0"/>
          </a:p>
          <a:p>
            <a:pPr algn="just"/>
            <a:r>
              <a:rPr lang="ro-RO" sz="1300" dirty="0"/>
              <a:t>Costurile preluate direct (CPD) aprobate pentru </a:t>
            </a:r>
            <a:r>
              <a:rPr lang="en-US" sz="1300" dirty="0" err="1"/>
              <a:t>perioada</a:t>
            </a:r>
            <a:r>
              <a:rPr lang="ro-RO" sz="1300" dirty="0"/>
              <a:t> oct.20</a:t>
            </a:r>
            <a:r>
              <a:rPr lang="en-US" sz="1300" dirty="0"/>
              <a:t>23</a:t>
            </a:r>
            <a:r>
              <a:rPr lang="ro-RO" sz="1300" dirty="0"/>
              <a:t>-sept.202</a:t>
            </a:r>
            <a:r>
              <a:rPr lang="en-US" sz="1300" dirty="0"/>
              <a:t>4</a:t>
            </a:r>
            <a:r>
              <a:rPr lang="ro-RO" sz="1300" dirty="0"/>
              <a:t> sunt în valo</a:t>
            </a:r>
            <a:r>
              <a:rPr lang="en-US" sz="1300" dirty="0"/>
              <a:t>a</a:t>
            </a:r>
            <a:r>
              <a:rPr lang="ro-RO" sz="1300" dirty="0"/>
              <a:t>re de </a:t>
            </a:r>
            <a:r>
              <a:rPr lang="en-US" sz="1300" dirty="0"/>
              <a:t>98.458.81</a:t>
            </a:r>
            <a:r>
              <a:rPr lang="ro-RO" sz="1300" dirty="0"/>
              <a:t> mii lei </a:t>
            </a:r>
          </a:p>
          <a:p>
            <a:pPr algn="just"/>
            <a:r>
              <a:rPr lang="ro-RO" sz="1300" i="1" u="sng" dirty="0"/>
              <a:t>Mecanismele de stimulare şi obiectivele în materie de eficienţă</a:t>
            </a:r>
            <a:r>
              <a:rPr lang="ro-RO" sz="1300" dirty="0"/>
              <a:t> </a:t>
            </a:r>
          </a:p>
          <a:p>
            <a:pPr marL="0" indent="0" algn="just">
              <a:buNone/>
            </a:pPr>
            <a:endParaRPr lang="ro-RO" sz="1300" dirty="0"/>
          </a:p>
          <a:p>
            <a:pPr marL="0" indent="0" algn="just">
              <a:buNone/>
            </a:pPr>
            <a:r>
              <a:rPr lang="ro-RO" sz="1300" dirty="0"/>
              <a:t>Stimularea în materie de eficienţă se realizează prin intermediul elementelor de ajustare a costurilor operaţionale. Conform metodologiei. costurile operaţionale se stabilesc în primul an al unei perioade de reglementare şi se ajustează în următorii ani ai perioadei de reglementare cu diferenţa dintre indicele de inflaţie şi rata anuală de creştere a eficienţei </a:t>
            </a:r>
            <a:r>
              <a:rPr lang="en-US" sz="1300" dirty="0" err="1"/>
              <a:t>economice</a:t>
            </a:r>
            <a:r>
              <a:rPr lang="en-US" sz="1300" dirty="0"/>
              <a:t> a </a:t>
            </a:r>
            <a:r>
              <a:rPr lang="ro-RO" sz="1300" dirty="0"/>
              <a:t>activităţii </a:t>
            </a:r>
            <a:r>
              <a:rPr lang="en-US" sz="1300" dirty="0"/>
              <a:t>de transport al </a:t>
            </a:r>
            <a:r>
              <a:rPr lang="en-US" sz="1300" dirty="0" err="1"/>
              <a:t>gazelor</a:t>
            </a:r>
            <a:r>
              <a:rPr lang="en-US" sz="1300" dirty="0"/>
              <a:t> </a:t>
            </a:r>
            <a:r>
              <a:rPr lang="en-US" sz="1300" dirty="0" err="1"/>
              <a:t>naturale</a:t>
            </a:r>
            <a:r>
              <a:rPr lang="ro-RO" sz="1300" dirty="0"/>
              <a:t>.</a:t>
            </a:r>
          </a:p>
          <a:p>
            <a:pPr marL="0" indent="0" algn="just">
              <a:buNone/>
            </a:pPr>
            <a:endParaRPr lang="ro-RO" sz="1300" i="1" u="sng" dirty="0"/>
          </a:p>
          <a:p>
            <a:pPr marL="0" indent="0" algn="just">
              <a:buNone/>
            </a:pPr>
            <a:r>
              <a:rPr lang="ro-RO" sz="1300" i="1" u="sng" dirty="0"/>
              <a:t>Rata de creştere a eficienţei</a:t>
            </a:r>
            <a:r>
              <a:rPr lang="en-US" sz="1300" i="1" u="sng" dirty="0"/>
              <a:t> </a:t>
            </a:r>
            <a:r>
              <a:rPr lang="en-US" sz="1300" i="1" u="sng" dirty="0" err="1"/>
              <a:t>economice</a:t>
            </a:r>
            <a:r>
              <a:rPr lang="en-US" sz="1300" i="1" u="sng" dirty="0"/>
              <a:t> a</a:t>
            </a:r>
            <a:r>
              <a:rPr lang="ro-RO" sz="1300" i="1" u="sng" dirty="0"/>
              <a:t> activităţii </a:t>
            </a:r>
            <a:r>
              <a:rPr lang="en-US" sz="1300" i="1" u="sng" dirty="0"/>
              <a:t>de transport al </a:t>
            </a:r>
            <a:r>
              <a:rPr lang="en-US" sz="1300" i="1" u="sng" dirty="0" err="1"/>
              <a:t>gazelor</a:t>
            </a:r>
            <a:r>
              <a:rPr lang="en-US" sz="1300" i="1" u="sng" dirty="0"/>
              <a:t> </a:t>
            </a:r>
            <a:r>
              <a:rPr lang="en-US" sz="1300" i="1" u="sng" dirty="0" err="1"/>
              <a:t>naturale</a:t>
            </a:r>
            <a:r>
              <a:rPr lang="ro-RO" sz="1300" dirty="0"/>
              <a:t> reflectă estimările ANRE privind potenţialele economii de costuri operaţionale (OPEX)</a:t>
            </a:r>
            <a:r>
              <a:rPr lang="en-US" sz="1300" dirty="0"/>
              <a:t>,</a:t>
            </a:r>
            <a:r>
              <a:rPr lang="ro-RO" sz="1300" dirty="0"/>
              <a:t> exclusiv costurile aferente consumului tehnologic</a:t>
            </a:r>
            <a:r>
              <a:rPr lang="en-US" sz="1300" dirty="0"/>
              <a:t> </a:t>
            </a:r>
            <a:r>
              <a:rPr lang="ro-RO" sz="1300" dirty="0"/>
              <a:t>și cheltuielilor cu personalul</a:t>
            </a:r>
            <a:r>
              <a:rPr lang="en-US" sz="1300" dirty="0"/>
              <a:t>,</a:t>
            </a:r>
            <a:r>
              <a:rPr lang="ro-RO" sz="1300" dirty="0"/>
              <a:t> ce pot fi realizate într-un an al perioadei de reglementare pentru îmbunătăţirea performanţelor economice </a:t>
            </a:r>
            <a:r>
              <a:rPr lang="ro-RO" sz="1300" dirty="0" err="1"/>
              <a:t>ae</a:t>
            </a:r>
            <a:r>
              <a:rPr lang="ro-RO" sz="1300" dirty="0"/>
              <a:t> titularului de licenţă şi se determină în funcţie de ţinta de eficienţă stabilită pentru o perioadă de reglementare. l</a:t>
            </a:r>
          </a:p>
          <a:p>
            <a:pPr marL="0" indent="0" algn="just">
              <a:buNone/>
            </a:pPr>
            <a:r>
              <a:rPr lang="ro-RO" sz="1300" dirty="0"/>
              <a:t>Rata creşterii eficienţei</a:t>
            </a:r>
            <a:r>
              <a:rPr lang="en-US" sz="1300" dirty="0"/>
              <a:t> </a:t>
            </a:r>
            <a:r>
              <a:rPr lang="en-US" sz="1300" dirty="0" err="1"/>
              <a:t>economice</a:t>
            </a:r>
            <a:r>
              <a:rPr lang="en-US" sz="1300" dirty="0"/>
              <a:t> a </a:t>
            </a:r>
            <a:r>
              <a:rPr lang="ro-RO" sz="1300" dirty="0"/>
              <a:t>activităţii de transport al gazelor naturale asigură o cedare de eficienţă economică în favoarea consumatorilor.</a:t>
            </a:r>
          </a:p>
          <a:p>
            <a:pPr marL="0" indent="0" algn="just">
              <a:buNone/>
            </a:pPr>
            <a:endParaRPr lang="ro-RO" sz="1300" i="1" u="sng" dirty="0"/>
          </a:p>
          <a:p>
            <a:pPr marL="0" indent="0" algn="just">
              <a:buNone/>
            </a:pPr>
            <a:r>
              <a:rPr lang="ro-RO" sz="1300" i="1" u="sng" dirty="0"/>
              <a:t>Rata de creştere a eficienţei </a:t>
            </a:r>
            <a:r>
              <a:rPr lang="en-US" sz="1300" i="1" u="sng" dirty="0" err="1"/>
              <a:t>economice</a:t>
            </a:r>
            <a:r>
              <a:rPr lang="en-US" sz="1300" i="1" u="sng" dirty="0"/>
              <a:t> a </a:t>
            </a:r>
            <a:r>
              <a:rPr lang="ro-RO" sz="1300" i="1" u="sng" dirty="0"/>
              <a:t>activităţii </a:t>
            </a:r>
            <a:r>
              <a:rPr lang="en-US" sz="1300" i="1" u="sng" dirty="0"/>
              <a:t>de transport al </a:t>
            </a:r>
            <a:r>
              <a:rPr lang="en-US" sz="1300" i="1" u="sng" dirty="0" err="1"/>
              <a:t>gazelor</a:t>
            </a:r>
            <a:r>
              <a:rPr lang="en-US" sz="1300" i="1" u="sng" dirty="0"/>
              <a:t> </a:t>
            </a:r>
            <a:r>
              <a:rPr lang="en-US" sz="1300" i="1" u="sng" dirty="0" err="1"/>
              <a:t>naturale</a:t>
            </a:r>
            <a:r>
              <a:rPr lang="en-US" sz="1300" i="1" u="sng" dirty="0"/>
              <a:t> </a:t>
            </a:r>
            <a:r>
              <a:rPr lang="ro-RO" sz="1300" dirty="0"/>
              <a:t>stabilită </a:t>
            </a:r>
            <a:r>
              <a:rPr lang="en-US" sz="1300" dirty="0" err="1"/>
              <a:t>prin</a:t>
            </a:r>
            <a:r>
              <a:rPr lang="en-US" sz="1300" dirty="0"/>
              <a:t> </a:t>
            </a:r>
            <a:r>
              <a:rPr lang="en-US" sz="1300" dirty="0" err="1"/>
              <a:t>Ordinul</a:t>
            </a:r>
            <a:r>
              <a:rPr lang="ro-RO" sz="1300" dirty="0"/>
              <a:t> ANRE </a:t>
            </a:r>
            <a:r>
              <a:rPr lang="en-US" sz="1300" dirty="0" err="1"/>
              <a:t>Nr</a:t>
            </a:r>
            <a:r>
              <a:rPr lang="en-US" sz="1300" dirty="0"/>
              <a:t>.</a:t>
            </a:r>
            <a:r>
              <a:rPr lang="ro-RO" sz="1300" dirty="0"/>
              <a:t>6</a:t>
            </a:r>
            <a:r>
              <a:rPr lang="en-US" sz="1300" dirty="0"/>
              <a:t>4/201</a:t>
            </a:r>
            <a:r>
              <a:rPr lang="ro-RO" sz="1300" dirty="0"/>
              <a:t>9</a:t>
            </a:r>
            <a:r>
              <a:rPr lang="en-US" sz="1300" dirty="0"/>
              <a:t> pentru </a:t>
            </a:r>
            <a:r>
              <a:rPr lang="en-US" sz="1300" dirty="0" err="1"/>
              <a:t>fiecare</a:t>
            </a:r>
            <a:r>
              <a:rPr lang="en-US" sz="1300" dirty="0"/>
              <a:t> an al </a:t>
            </a:r>
            <a:r>
              <a:rPr lang="en-US" sz="1300" dirty="0" err="1"/>
              <a:t>celei</a:t>
            </a:r>
            <a:r>
              <a:rPr lang="en-US" sz="1300" dirty="0"/>
              <a:t> de a </a:t>
            </a:r>
            <a:r>
              <a:rPr lang="ro-RO" sz="1300" dirty="0"/>
              <a:t>patra</a:t>
            </a:r>
            <a:r>
              <a:rPr lang="en-US" sz="1300" dirty="0"/>
              <a:t> </a:t>
            </a:r>
            <a:r>
              <a:rPr lang="en-US" sz="1300" dirty="0" err="1"/>
              <a:t>perioade</a:t>
            </a:r>
            <a:r>
              <a:rPr lang="en-US" sz="1300" dirty="0"/>
              <a:t> de </a:t>
            </a:r>
            <a:r>
              <a:rPr lang="en-US" sz="1300" dirty="0" err="1"/>
              <a:t>reglementare</a:t>
            </a:r>
            <a:r>
              <a:rPr lang="en-US" sz="1300" dirty="0"/>
              <a:t>. </a:t>
            </a:r>
            <a:r>
              <a:rPr lang="ro-RO" sz="1300" dirty="0"/>
              <a:t>este de 1.5%</a:t>
            </a:r>
            <a:r>
              <a:rPr lang="en-US" sz="1300" dirty="0"/>
              <a:t>.</a:t>
            </a:r>
          </a:p>
          <a:p>
            <a:pPr marL="0" indent="0" algn="just">
              <a:buNone/>
            </a:pPr>
            <a:r>
              <a:rPr lang="en-US" sz="1300" dirty="0" err="1"/>
              <a:t>Indicele</a:t>
            </a:r>
            <a:r>
              <a:rPr lang="en-US" sz="1300" dirty="0"/>
              <a:t> de </a:t>
            </a:r>
            <a:r>
              <a:rPr lang="en-US" sz="1300" dirty="0" err="1"/>
              <a:t>inflatie</a:t>
            </a:r>
            <a:r>
              <a:rPr lang="en-US" sz="1300" dirty="0"/>
              <a:t> </a:t>
            </a:r>
            <a:r>
              <a:rPr lang="en-US" sz="1300" dirty="0" err="1"/>
              <a:t>aprobat</a:t>
            </a:r>
            <a:r>
              <a:rPr lang="en-US" sz="1300" dirty="0"/>
              <a:t> pentru </a:t>
            </a:r>
            <a:r>
              <a:rPr lang="en-US" sz="1300" dirty="0" err="1"/>
              <a:t>perioada</a:t>
            </a:r>
            <a:r>
              <a:rPr lang="en-US" sz="1300" dirty="0"/>
              <a:t> </a:t>
            </a:r>
            <a:r>
              <a:rPr lang="ro-RO" sz="1300" dirty="0"/>
              <a:t>oct.20</a:t>
            </a:r>
            <a:r>
              <a:rPr lang="en-US" sz="1300" dirty="0"/>
              <a:t>23</a:t>
            </a:r>
            <a:r>
              <a:rPr lang="ro-RO" sz="1300" dirty="0"/>
              <a:t>-sept.202</a:t>
            </a:r>
            <a:r>
              <a:rPr lang="en-US" sz="1300" dirty="0"/>
              <a:t>4 </a:t>
            </a:r>
            <a:r>
              <a:rPr lang="en-US" sz="1300" dirty="0" err="1"/>
              <a:t>este</a:t>
            </a:r>
            <a:r>
              <a:rPr lang="en-US" sz="1300"/>
              <a:t> 4,75</a:t>
            </a:r>
            <a:r>
              <a:rPr lang="en-US" sz="1300" dirty="0"/>
              <a:t>.</a:t>
            </a:r>
            <a:endParaRPr lang="ro-RO" sz="1300" dirty="0"/>
          </a:p>
          <a:p>
            <a:pPr marL="0" indent="0">
              <a:buNone/>
            </a:pPr>
            <a:endParaRPr lang="ro-RO" sz="1600" dirty="0"/>
          </a:p>
          <a:p>
            <a:endParaRPr lang="ro-RO" sz="1600" dirty="0"/>
          </a:p>
          <a:p>
            <a:endParaRPr lang="ro-RO" sz="1600"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154"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57204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1041</Words>
  <Application>Microsoft Office PowerPoint</Application>
  <PresentationFormat>Widescreen</PresentationFormat>
  <Paragraphs>167</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Calibri</vt:lpstr>
      <vt:lpstr>Georgia</vt:lpstr>
      <vt:lpstr>Times New Roman</vt:lpstr>
      <vt:lpstr>Wingdings</vt:lpstr>
      <vt:lpstr>Wingdings 2</vt:lpstr>
      <vt:lpstr>Civic</vt:lpstr>
      <vt:lpstr>Parametrii utilizati la stabilirea venitului OTS pentru perioada 01.10.2023-30.09.2024</vt:lpstr>
      <vt:lpstr>Parametrii utilizati la stabilirea venitului OTS pentru perioada 01.10.2023-30.09.2024</vt:lpstr>
      <vt:lpstr>Parametrii utilizati la stabilirea venitului OTS pentru perioada 01.10.2023-30.09.2024</vt:lpstr>
      <vt:lpstr>Parametrii utilizati la stabilirea venitului OTS pentru perioada 01.10.2023-30.09.2024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Parametrii utilizati la stabilirea venitului OTS pentru perioada 01.10.2018-30.09.2019</dc:title>
  <dc:creator>Marius Adrian Ionita</dc:creator>
  <cp:lastModifiedBy>Marius Adrian Ionita</cp:lastModifiedBy>
  <cp:revision>32</cp:revision>
  <cp:lastPrinted>2019-08-30T05:05:20Z</cp:lastPrinted>
  <dcterms:created xsi:type="dcterms:W3CDTF">2018-07-31T10:34:25Z</dcterms:created>
  <dcterms:modified xsi:type="dcterms:W3CDTF">2023-07-25T16:38:13Z</dcterms:modified>
</cp:coreProperties>
</file>