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us Adrian Ionita" initials="MAI" lastIdx="0" clrIdx="0">
    <p:extLst>
      <p:ext uri="{19B8F6BF-5375-455C-9EA6-DF929625EA0E}">
        <p15:presenceInfo xmlns:p15="http://schemas.microsoft.com/office/powerpoint/2012/main" userId="S-1-5-21-4086314758-525777933-3845443648-14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0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ro-RO" sz="2000" b="1" dirty="0" err="1"/>
              <a:t>Informaţii</a:t>
            </a:r>
            <a:r>
              <a:rPr lang="ro-RO" sz="2000" b="1" dirty="0"/>
              <a:t> privind venitul reglementat şi venitul reglementat corectat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430594"/>
            <a:ext cx="11338560" cy="4668454"/>
          </a:xfrm>
        </p:spPr>
        <p:txBody>
          <a:bodyPr>
            <a:normAutofit/>
          </a:bodyPr>
          <a:lstStyle/>
          <a:p>
            <a:r>
              <a:rPr lang="en-US" sz="1600" dirty="0"/>
              <a:t>a) </a:t>
            </a:r>
            <a:r>
              <a:rPr lang="ro-RO" sz="1600" dirty="0"/>
              <a:t>Venitul</a:t>
            </a:r>
            <a:r>
              <a:rPr lang="en-US" sz="1600" dirty="0"/>
              <a:t> </a:t>
            </a:r>
            <a:r>
              <a:rPr lang="en-US" sz="1600" dirty="0" err="1"/>
              <a:t>reglementat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venitul</a:t>
            </a:r>
            <a:r>
              <a:rPr lang="en-US" sz="1600" dirty="0"/>
              <a:t> total </a:t>
            </a:r>
            <a:r>
              <a:rPr lang="en-US" sz="1600" dirty="0" err="1"/>
              <a:t>aprobate</a:t>
            </a:r>
            <a:r>
              <a:rPr lang="en-US" sz="1600" dirty="0"/>
              <a:t> pentru </a:t>
            </a:r>
            <a:r>
              <a:rPr lang="en-US" sz="1600" dirty="0" err="1"/>
              <a:t>perioada</a:t>
            </a:r>
            <a:r>
              <a:rPr lang="en-US" sz="1600" dirty="0"/>
              <a:t> oct.2023-sept.2024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b) </a:t>
            </a:r>
            <a:r>
              <a:rPr lang="en-US" sz="1600" dirty="0" err="1"/>
              <a:t>Modific</a:t>
            </a:r>
            <a:r>
              <a:rPr lang="vi-VN" sz="1600" dirty="0"/>
              <a:t>ă</a:t>
            </a:r>
            <a:r>
              <a:rPr lang="en-US" sz="1600" dirty="0"/>
              <a:t>rile de la un an la </a:t>
            </a:r>
            <a:r>
              <a:rPr lang="en-US" sz="1600" dirty="0" err="1"/>
              <a:t>altul</a:t>
            </a:r>
            <a:r>
              <a:rPr lang="en-US" sz="1600" dirty="0"/>
              <a:t> ale </a:t>
            </a:r>
            <a:r>
              <a:rPr lang="en-US" sz="1600" dirty="0" err="1"/>
              <a:t>veniturilor</a:t>
            </a:r>
            <a:r>
              <a:rPr lang="en-US" sz="1600" dirty="0"/>
              <a:t> </a:t>
            </a:r>
            <a:r>
              <a:rPr lang="en-US" sz="1600" dirty="0" err="1"/>
              <a:t>aprobate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58982"/>
              </p:ext>
            </p:extLst>
          </p:nvPr>
        </p:nvGraphicFramePr>
        <p:xfrm>
          <a:off x="1708815" y="4534594"/>
          <a:ext cx="8738420" cy="178562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7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oct.2022-sept.2023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oct.2023-sept.2024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Evolutie venit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0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Opex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901,235.74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944,425.68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err="1">
                          <a:effectLst/>
                        </a:rPr>
                        <a:t>Capex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808,230.01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849,826.37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Costuri</a:t>
                      </a:r>
                      <a:r>
                        <a:rPr lang="en-US" sz="1200" b="0" dirty="0">
                          <a:effectLst/>
                        </a:rPr>
                        <a:t> </a:t>
                      </a:r>
                      <a:r>
                        <a:rPr lang="en-US" sz="1200" b="0" dirty="0" err="1">
                          <a:effectLst/>
                        </a:rPr>
                        <a:t>preluate</a:t>
                      </a:r>
                      <a:r>
                        <a:rPr lang="en-US" sz="1200" b="0" dirty="0">
                          <a:effectLst/>
                        </a:rPr>
                        <a:t> direct</a:t>
                      </a:r>
                      <a:endParaRPr lang="ro-RO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72,678.25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98,458.81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4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reglementat (1.+2</a:t>
                      </a:r>
                      <a:r>
                        <a:rPr lang="en-US" sz="1200" b="1" dirty="0">
                          <a:effectLst/>
                        </a:rPr>
                        <a:t>.+3</a:t>
                      </a:r>
                      <a:r>
                        <a:rPr lang="ro-RO" sz="1200" b="1" dirty="0">
                          <a:effectLst/>
                        </a:rPr>
                        <a:t>.)</a:t>
                      </a:r>
                      <a:endParaRPr lang="ro-RO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1,782,144.00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1,892,710.87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5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Diferențe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-418,166.83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-245,363.05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Venitul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reglementat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corectat</a:t>
                      </a:r>
                      <a:r>
                        <a:rPr lang="ro-RO" sz="1200" b="1" dirty="0">
                          <a:effectLst/>
                        </a:rPr>
                        <a:t> (4.+5.)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1,363,977.17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1,647,347.82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451C28-4CA6-4337-8936-A4670A429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25683"/>
              </p:ext>
            </p:extLst>
          </p:nvPr>
        </p:nvGraphicFramePr>
        <p:xfrm>
          <a:off x="3595751" y="1720612"/>
          <a:ext cx="5520817" cy="2375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000">
                  <a:extLst>
                    <a:ext uri="{9D8B030D-6E8A-4147-A177-3AD203B41FA5}">
                      <a16:colId xmlns:a16="http://schemas.microsoft.com/office/drawing/2014/main" val="2623638998"/>
                    </a:ext>
                  </a:extLst>
                </a:gridCol>
                <a:gridCol w="2444481">
                  <a:extLst>
                    <a:ext uri="{9D8B030D-6E8A-4147-A177-3AD203B41FA5}">
                      <a16:colId xmlns:a16="http://schemas.microsoft.com/office/drawing/2014/main" val="2405754389"/>
                    </a:ext>
                  </a:extLst>
                </a:gridCol>
                <a:gridCol w="2361336">
                  <a:extLst>
                    <a:ext uri="{9D8B030D-6E8A-4147-A177-3AD203B41FA5}">
                      <a16:colId xmlns:a16="http://schemas.microsoft.com/office/drawing/2014/main" val="3540305880"/>
                    </a:ext>
                  </a:extLst>
                </a:gridCol>
              </a:tblGrid>
              <a:tr h="3004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Nr. </a:t>
                      </a:r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Venit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oct.2023-sept.2024 (mii lei)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4156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Opex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944,425.68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17412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Capex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849,826.37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37757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Costuri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preluate</a:t>
                      </a:r>
                      <a:r>
                        <a:rPr lang="en-US" sz="1000" u="none" strike="noStrike" dirty="0">
                          <a:effectLst/>
                        </a:rPr>
                        <a:t> direct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98,458.81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05033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err="1">
                          <a:effectLst/>
                        </a:rPr>
                        <a:t>Venit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reglementat</a:t>
                      </a:r>
                      <a:r>
                        <a:rPr lang="fr-FR" sz="1000" b="1" u="none" strike="noStrike" dirty="0">
                          <a:effectLst/>
                        </a:rPr>
                        <a:t> (1.+2.+3.)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1,892,710.87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86256"/>
                  </a:ext>
                </a:extLst>
              </a:tr>
              <a:tr h="2262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u="none" strike="noStrike" dirty="0" err="1">
                          <a:effectLst/>
                        </a:rPr>
                        <a:t>Diferențe</a:t>
                      </a:r>
                      <a:r>
                        <a:rPr lang="en-US" sz="1000" b="0" u="none" strike="noStrike" dirty="0">
                          <a:effectLst/>
                        </a:rPr>
                        <a:t>, din care: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-245,363.05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86582"/>
                  </a:ext>
                </a:extLst>
              </a:tr>
              <a:tr h="248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>
                          <a:effectLst/>
                        </a:rPr>
                        <a:t>5.1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u="none" strike="noStrike" dirty="0">
                          <a:effectLst/>
                        </a:rPr>
                        <a:t> - </a:t>
                      </a:r>
                      <a:r>
                        <a:rPr lang="en-US" sz="900" b="0" u="none" strike="noStrike" dirty="0" err="1">
                          <a:effectLst/>
                        </a:rPr>
                        <a:t>componenta</a:t>
                      </a:r>
                      <a:r>
                        <a:rPr lang="en-US" sz="900" b="0" u="none" strike="noStrike" dirty="0">
                          <a:effectLst/>
                        </a:rPr>
                        <a:t> de </a:t>
                      </a:r>
                      <a:r>
                        <a:rPr lang="en-US" sz="900" b="0" u="none" strike="noStrike" dirty="0" err="1">
                          <a:effectLst/>
                        </a:rPr>
                        <a:t>redistribuire</a:t>
                      </a:r>
                      <a:r>
                        <a:rPr lang="en-US" sz="900" b="0" u="none" strike="noStrike" dirty="0">
                          <a:effectLst/>
                        </a:rPr>
                        <a:t> a </a:t>
                      </a:r>
                      <a:r>
                        <a:rPr lang="en-US" sz="900" b="0" u="none" strike="noStrike" dirty="0" err="1">
                          <a:effectLst/>
                        </a:rPr>
                        <a:t>sporului</a:t>
                      </a:r>
                      <a:r>
                        <a:rPr lang="en-US" sz="900" b="0" u="none" strike="noStrike" dirty="0">
                          <a:effectLst/>
                        </a:rPr>
                        <a:t> de  </a:t>
                      </a:r>
                      <a:r>
                        <a:rPr lang="en-US" sz="900" b="0" u="none" strike="noStrike" dirty="0" err="1">
                          <a:effectLst/>
                        </a:rPr>
                        <a:t>eficienţă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-123,748.71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7992"/>
                  </a:ext>
                </a:extLst>
              </a:tr>
              <a:tr h="300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5.2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componenta</a:t>
                      </a:r>
                      <a:r>
                        <a:rPr lang="en-US" sz="900" u="none" strike="noStrike" dirty="0">
                          <a:effectLst/>
                        </a:rPr>
                        <a:t> de </a:t>
                      </a:r>
                      <a:r>
                        <a:rPr lang="en-US" sz="900" u="none" strike="noStrike" dirty="0" err="1">
                          <a:effectLst/>
                        </a:rPr>
                        <a:t>corecţie</a:t>
                      </a:r>
                      <a:r>
                        <a:rPr lang="en-US" sz="900" u="none" strike="noStrike" dirty="0">
                          <a:effectLst/>
                        </a:rPr>
                        <a:t> SR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-302,302.04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263063"/>
                  </a:ext>
                </a:extLst>
              </a:tr>
              <a:tr h="248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5.3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900" u="none" strike="noStrike" dirty="0">
                          <a:effectLst/>
                        </a:rPr>
                        <a:t> - componente de corecție afernete anului 2022-2023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176,764.74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77810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5.4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costuri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neprevăzute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3,922.96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52421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err="1">
                          <a:effectLst/>
                        </a:rPr>
                        <a:t>Venitul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reglementat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corectat</a:t>
                      </a:r>
                      <a:r>
                        <a:rPr lang="fr-FR" sz="1000" b="1" u="none" strike="noStrike" dirty="0">
                          <a:effectLst/>
                        </a:rPr>
                        <a:t> (4.+5.)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1,647,347.82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9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219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Georgia (Body)</vt:lpstr>
      <vt:lpstr>Times New Roman</vt:lpstr>
      <vt:lpstr>Wingdings</vt:lpstr>
      <vt:lpstr>Wingdings 2</vt:lpstr>
      <vt:lpstr>Civic</vt:lpstr>
      <vt:lpstr>Informaţii privind venitul reglementat şi venitul reglementat corectat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Mihai Iuliu Fodor</cp:lastModifiedBy>
  <cp:revision>23</cp:revision>
  <dcterms:created xsi:type="dcterms:W3CDTF">2018-07-31T10:06:02Z</dcterms:created>
  <dcterms:modified xsi:type="dcterms:W3CDTF">2023-07-21T07:49:00Z</dcterms:modified>
</cp:coreProperties>
</file>