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10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178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8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337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823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77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3826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406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2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5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1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68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577072" cy="609600"/>
          </a:xfrm>
        </p:spPr>
        <p:txBody>
          <a:bodyPr>
            <a:noAutofit/>
          </a:bodyPr>
          <a:lstStyle/>
          <a:p>
            <a:r>
              <a:rPr lang="ro-RO" sz="2000" dirty="0"/>
              <a:t>Tarifele de transport în perioada octombrie 201</a:t>
            </a:r>
            <a:r>
              <a:rPr lang="en-US" sz="2000" dirty="0"/>
              <a:t>9</a:t>
            </a:r>
            <a:r>
              <a:rPr lang="ro-RO" sz="2000" dirty="0"/>
              <a:t> – septembrie 202</a:t>
            </a:r>
            <a:r>
              <a:rPr lang="en-US" sz="2000" dirty="0"/>
              <a:t>4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DDBAD61-F887-4B6B-B184-BD37B0CB46B8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1433462"/>
              </p:ext>
            </p:extLst>
          </p:nvPr>
        </p:nvGraphicFramePr>
        <p:xfrm>
          <a:off x="570524" y="1444053"/>
          <a:ext cx="10972799" cy="4827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4522">
                  <a:extLst>
                    <a:ext uri="{9D8B030D-6E8A-4147-A177-3AD203B41FA5}">
                      <a16:colId xmlns:a16="http://schemas.microsoft.com/office/drawing/2014/main" val="900700652"/>
                    </a:ext>
                  </a:extLst>
                </a:gridCol>
                <a:gridCol w="1336431">
                  <a:extLst>
                    <a:ext uri="{9D8B030D-6E8A-4147-A177-3AD203B41FA5}">
                      <a16:colId xmlns:a16="http://schemas.microsoft.com/office/drawing/2014/main" val="3646686276"/>
                    </a:ext>
                  </a:extLst>
                </a:gridCol>
                <a:gridCol w="1234831">
                  <a:extLst>
                    <a:ext uri="{9D8B030D-6E8A-4147-A177-3AD203B41FA5}">
                      <a16:colId xmlns:a16="http://schemas.microsoft.com/office/drawing/2014/main" val="47397792"/>
                    </a:ext>
                  </a:extLst>
                </a:gridCol>
                <a:gridCol w="1242646">
                  <a:extLst>
                    <a:ext uri="{9D8B030D-6E8A-4147-A177-3AD203B41FA5}">
                      <a16:colId xmlns:a16="http://schemas.microsoft.com/office/drawing/2014/main" val="2794187062"/>
                    </a:ext>
                  </a:extLst>
                </a:gridCol>
                <a:gridCol w="1328615">
                  <a:extLst>
                    <a:ext uri="{9D8B030D-6E8A-4147-A177-3AD203B41FA5}">
                      <a16:colId xmlns:a16="http://schemas.microsoft.com/office/drawing/2014/main" val="279786419"/>
                    </a:ext>
                  </a:extLst>
                </a:gridCol>
                <a:gridCol w="1273908">
                  <a:extLst>
                    <a:ext uri="{9D8B030D-6E8A-4147-A177-3AD203B41FA5}">
                      <a16:colId xmlns:a16="http://schemas.microsoft.com/office/drawing/2014/main" val="29371745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189261888"/>
                    </a:ext>
                  </a:extLst>
                </a:gridCol>
                <a:gridCol w="1242646">
                  <a:extLst>
                    <a:ext uri="{9D8B030D-6E8A-4147-A177-3AD203B41FA5}">
                      <a16:colId xmlns:a16="http://schemas.microsoft.com/office/drawing/2014/main" val="2250110127"/>
                    </a:ext>
                  </a:extLst>
                </a:gridCol>
              </a:tblGrid>
              <a:tr h="2851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Serviciul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de transport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2019-2020 (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tarife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aprobate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2020-2021 (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tarife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aprobate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Variație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2021-2022 (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tarife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aprobate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valabile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si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pentru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2022-2023)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Variație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2023-2024 (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tarife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aprobate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Variație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688778"/>
                  </a:ext>
                </a:extLst>
              </a:tr>
              <a:tr h="1963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4 = (3/2 %) - 100%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6 = (5/3 %) - 100%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6 = (7/5 %) - 100%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608846"/>
                  </a:ext>
                </a:extLst>
              </a:tr>
              <a:tr h="7900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u="none" strike="noStrike" dirty="0" err="1">
                          <a:effectLst/>
                        </a:rPr>
                        <a:t>Tariful</a:t>
                      </a:r>
                      <a:r>
                        <a:rPr lang="en-US" sz="1000" b="0" u="none" strike="noStrike" dirty="0">
                          <a:effectLst/>
                        </a:rPr>
                        <a:t> pentru </a:t>
                      </a:r>
                      <a:r>
                        <a:rPr lang="en-US" sz="1000" b="0" u="none" strike="noStrike" dirty="0" err="1">
                          <a:effectLst/>
                        </a:rPr>
                        <a:t>Produsele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ferme</a:t>
                      </a:r>
                      <a:r>
                        <a:rPr lang="en-US" sz="1000" b="0" u="none" strike="noStrike" dirty="0">
                          <a:effectLst/>
                        </a:rPr>
                        <a:t>/</a:t>
                      </a:r>
                      <a:r>
                        <a:rPr lang="en-US" sz="1000" b="0" u="none" strike="noStrike" dirty="0" err="1">
                          <a:effectLst/>
                        </a:rPr>
                        <a:t>întreruptibile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anuale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rezervare</a:t>
                      </a:r>
                      <a:r>
                        <a:rPr lang="en-US" sz="1000" b="0" u="none" strike="noStrike" dirty="0">
                          <a:effectLst/>
                        </a:rPr>
                        <a:t> de capacitate </a:t>
                      </a:r>
                      <a:r>
                        <a:rPr lang="en-US" sz="1000" b="0" u="none" strike="noStrike" dirty="0" err="1">
                          <a:effectLst/>
                        </a:rPr>
                        <a:t>în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grupul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punctelor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intrare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în</a:t>
                      </a:r>
                      <a:r>
                        <a:rPr lang="en-US" sz="1000" b="0" u="none" strike="noStrike" dirty="0">
                          <a:effectLst/>
                        </a:rPr>
                        <a:t> SNT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1,94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2,14%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2,13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9,76%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3,99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87,32%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726213"/>
                  </a:ext>
                </a:extLst>
              </a:tr>
              <a:tr h="7900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u="none" strike="noStrike" dirty="0" err="1">
                          <a:effectLst/>
                        </a:rPr>
                        <a:t>Tariful</a:t>
                      </a:r>
                      <a:r>
                        <a:rPr lang="en-US" sz="1000" b="0" u="none" strike="noStrike" dirty="0">
                          <a:effectLst/>
                        </a:rPr>
                        <a:t> pentru </a:t>
                      </a:r>
                      <a:r>
                        <a:rPr lang="en-US" sz="1000" b="0" u="none" strike="noStrike" dirty="0" err="1">
                          <a:effectLst/>
                        </a:rPr>
                        <a:t>Produsele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ferme</a:t>
                      </a:r>
                      <a:r>
                        <a:rPr lang="en-US" sz="1000" b="0" u="none" strike="noStrike" dirty="0">
                          <a:effectLst/>
                        </a:rPr>
                        <a:t>/</a:t>
                      </a:r>
                      <a:r>
                        <a:rPr lang="en-US" sz="1000" b="0" u="none" strike="noStrike" dirty="0" err="1">
                          <a:effectLst/>
                        </a:rPr>
                        <a:t>întreruptibile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anuale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rezervare</a:t>
                      </a:r>
                      <a:r>
                        <a:rPr lang="en-US" sz="1000" b="0" u="none" strike="noStrike" dirty="0">
                          <a:effectLst/>
                        </a:rPr>
                        <a:t> de capacitate </a:t>
                      </a:r>
                      <a:r>
                        <a:rPr lang="en-US" sz="1000" b="0" u="none" strike="noStrike" dirty="0" err="1">
                          <a:effectLst/>
                        </a:rPr>
                        <a:t>în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grupul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punctelor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ieșire</a:t>
                      </a:r>
                      <a:r>
                        <a:rPr lang="en-US" sz="1000" b="0" u="none" strike="noStrike" dirty="0">
                          <a:effectLst/>
                        </a:rPr>
                        <a:t> din SNT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1,62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9,65%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13,39%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3,33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80,98%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398594"/>
                  </a:ext>
                </a:extLst>
              </a:tr>
              <a:tr h="11265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u="none" strike="noStrike" dirty="0" err="1">
                          <a:effectLst/>
                        </a:rPr>
                        <a:t>Tariful</a:t>
                      </a:r>
                      <a:r>
                        <a:rPr lang="en-US" sz="1000" b="0" u="none" strike="noStrike" dirty="0">
                          <a:effectLst/>
                        </a:rPr>
                        <a:t> pentru </a:t>
                      </a:r>
                      <a:r>
                        <a:rPr lang="en-US" sz="1000" b="0" u="none" strike="noStrike" dirty="0" err="1">
                          <a:effectLst/>
                        </a:rPr>
                        <a:t>Produsele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ferme</a:t>
                      </a:r>
                      <a:r>
                        <a:rPr lang="en-US" sz="1000" b="0" u="none" strike="noStrike" dirty="0">
                          <a:effectLst/>
                        </a:rPr>
                        <a:t>/</a:t>
                      </a:r>
                      <a:r>
                        <a:rPr lang="en-US" sz="1000" b="0" u="none" strike="noStrike" dirty="0" err="1">
                          <a:effectLst/>
                        </a:rPr>
                        <a:t>întreruptibile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anuale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rezervare</a:t>
                      </a:r>
                      <a:r>
                        <a:rPr lang="en-US" sz="1000" b="0" u="none" strike="noStrike" dirty="0">
                          <a:effectLst/>
                        </a:rPr>
                        <a:t> de capacitate </a:t>
                      </a:r>
                      <a:r>
                        <a:rPr lang="en-US" sz="1000" b="0" u="none" strike="noStrike" dirty="0" err="1">
                          <a:effectLst/>
                        </a:rPr>
                        <a:t>în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grupul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punctelor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intrare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în</a:t>
                      </a:r>
                      <a:r>
                        <a:rPr lang="en-US" sz="1000" b="0" u="none" strike="noStrike" dirty="0">
                          <a:effectLst/>
                        </a:rPr>
                        <a:t> SNT din </a:t>
                      </a:r>
                      <a:r>
                        <a:rPr lang="en-US" sz="1000" b="0" u="none" strike="noStrike" dirty="0" err="1">
                          <a:effectLst/>
                        </a:rPr>
                        <a:t>depozitele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înmagazinare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subterană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0,95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0,97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2,14%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9,24%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2,00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88,68%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543176"/>
                  </a:ext>
                </a:extLst>
              </a:tr>
              <a:tr h="11265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u="none" strike="noStrike" dirty="0" err="1">
                          <a:effectLst/>
                        </a:rPr>
                        <a:t>Tariful</a:t>
                      </a:r>
                      <a:r>
                        <a:rPr lang="en-US" sz="1000" b="0" u="none" strike="noStrike" dirty="0">
                          <a:effectLst/>
                        </a:rPr>
                        <a:t> pentru </a:t>
                      </a:r>
                      <a:r>
                        <a:rPr lang="en-US" sz="1000" b="0" u="none" strike="noStrike" dirty="0" err="1">
                          <a:effectLst/>
                        </a:rPr>
                        <a:t>Produsele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ferme</a:t>
                      </a:r>
                      <a:r>
                        <a:rPr lang="en-US" sz="1000" b="0" u="none" strike="noStrike" dirty="0">
                          <a:effectLst/>
                        </a:rPr>
                        <a:t>/</a:t>
                      </a:r>
                      <a:r>
                        <a:rPr lang="en-US" sz="1000" b="0" u="none" strike="noStrike" dirty="0" err="1">
                          <a:effectLst/>
                        </a:rPr>
                        <a:t>întreruptibile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anuale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rezervare</a:t>
                      </a:r>
                      <a:r>
                        <a:rPr lang="en-US" sz="1000" b="0" u="none" strike="noStrike" dirty="0">
                          <a:effectLst/>
                        </a:rPr>
                        <a:t> de capacitate </a:t>
                      </a:r>
                      <a:r>
                        <a:rPr lang="en-US" sz="1000" b="0" u="none" strike="noStrike" dirty="0" err="1">
                          <a:effectLst/>
                        </a:rPr>
                        <a:t>în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grupul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punctelor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ieșire</a:t>
                      </a:r>
                      <a:r>
                        <a:rPr lang="en-US" sz="1000" b="0" u="none" strike="noStrike" dirty="0">
                          <a:effectLst/>
                        </a:rPr>
                        <a:t> din SNT </a:t>
                      </a:r>
                      <a:r>
                        <a:rPr lang="en-US" sz="1000" b="0" u="none" strike="noStrike" dirty="0" err="1">
                          <a:effectLst/>
                        </a:rPr>
                        <a:t>către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depozitele</a:t>
                      </a:r>
                      <a:r>
                        <a:rPr lang="en-US" sz="1000" b="0" u="none" strike="noStrike" dirty="0">
                          <a:effectLst/>
                        </a:rPr>
                        <a:t> de </a:t>
                      </a:r>
                      <a:r>
                        <a:rPr lang="en-US" sz="1000" b="0" u="none" strike="noStrike" dirty="0" err="1">
                          <a:effectLst/>
                        </a:rPr>
                        <a:t>înmagazinare</a:t>
                      </a:r>
                      <a:r>
                        <a:rPr lang="en-US" sz="1000" b="0" u="none" strike="noStrike" dirty="0">
                          <a:effectLst/>
                        </a:rPr>
                        <a:t> </a:t>
                      </a:r>
                      <a:r>
                        <a:rPr lang="en-US" sz="1000" b="0" u="none" strike="noStrike" dirty="0" err="1">
                          <a:effectLst/>
                        </a:rPr>
                        <a:t>subterană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0,81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9,65%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0,92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13,39%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1,66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80,43%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851702"/>
                  </a:ext>
                </a:extLst>
              </a:tr>
              <a:tr h="34124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0" u="none" strike="noStrike" dirty="0">
                          <a:effectLst/>
                        </a:rPr>
                        <a:t>Tariful pentru volumul de gaze transportat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1,46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-3,11%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-24,13%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1,63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46,85%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480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718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211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Georgia</vt:lpstr>
      <vt:lpstr>Wingdings</vt:lpstr>
      <vt:lpstr>Wingdings 2</vt:lpstr>
      <vt:lpstr>1_Civic</vt:lpstr>
      <vt:lpstr>Tarifele de transport în perioada octombrie 2019 – septembrie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venitul reglementat şi venitul total</dc:title>
  <dc:creator>Marius Adrian Ionita</dc:creator>
  <cp:lastModifiedBy>Mihai Iuliu Fodor</cp:lastModifiedBy>
  <cp:revision>16</cp:revision>
  <dcterms:created xsi:type="dcterms:W3CDTF">2018-07-31T10:06:02Z</dcterms:created>
  <dcterms:modified xsi:type="dcterms:W3CDTF">2023-07-21T08:28:39Z</dcterms:modified>
</cp:coreProperties>
</file>