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 showGuides="1">
      <p:cViewPr varScale="1">
        <p:scale>
          <a:sx n="98" d="100"/>
          <a:sy n="98" d="100"/>
        </p:scale>
        <p:origin x="110" y="1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13E449A-BE83-4619-A781-487E468E5300}" type="datetimeFigureOut">
              <a:rPr lang="en-US" smtClean="0"/>
              <a:t>7/21/2023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AD8850-A3C9-4E64-ADD4-D6813660F3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330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o-R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DC28A0-8B66-4DC7-B5E1-34B8301819FE}" type="slidenum">
              <a:rPr lang="en-US" smtClean="0">
                <a:solidFill>
                  <a:prstClr val="black"/>
                </a:solidFill>
              </a:rPr>
              <a:pPr/>
              <a:t>1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204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3048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828800" y="2819400"/>
            <a:ext cx="85344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48A40-9BB5-47E2-A42C-ECC6F70C8BE1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207264" y="2420112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381000"/>
            <a:ext cx="103632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33587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ED029-5226-444C-81BE-0ACA76FADA4E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326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9347200" y="0"/>
            <a:ext cx="28448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6403340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9119616" y="2925763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9245600" y="3020251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21216" y="3009903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304800"/>
            <a:ext cx="8737600" cy="5821366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48864B-4047-44FA-BB3F-77E8F5986E07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5200" y="304803"/>
            <a:ext cx="1930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09195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3A5A5-6D3E-4B27-958E-7C2341A4BEA0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15584" y="1026374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02336" y="1527048"/>
            <a:ext cx="11338560" cy="4572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03786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1905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203200" y="2286000"/>
            <a:ext cx="11777472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207264" y="142352"/>
            <a:ext cx="11777472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24569" y="2743202"/>
            <a:ext cx="8640233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9FF78-2FDC-4EE5-8FB5-CB5311265E0D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203200" y="2438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689600" y="2115312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815584" y="2209800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791200" y="2199452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533400"/>
            <a:ext cx="103632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53241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21600" y="6409944"/>
            <a:ext cx="4059936" cy="365760"/>
          </a:xfrm>
        </p:spPr>
        <p:txBody>
          <a:bodyPr/>
          <a:lstStyle/>
          <a:p>
            <a:fld id="{7607CF45-8A00-4FF7-A7BE-80F7E50264E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6084109" y="1575654"/>
            <a:ext cx="11895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402336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6400800" y="1371600"/>
            <a:ext cx="53848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460854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6096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12192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03200" y="1371600"/>
            <a:ext cx="11777472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94564" y="6391656"/>
            <a:ext cx="11777472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2338" y="1524001"/>
            <a:ext cx="5386917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388442" y="1524000"/>
            <a:ext cx="5389033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A6690F-97DD-4A68-82B6-92C26B30ABC5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6400" y="6409944"/>
            <a:ext cx="4775200" cy="3657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203200" y="128016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402336" y="2471384"/>
            <a:ext cx="5388864" cy="3818404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6400800" y="2471383"/>
            <a:ext cx="5384800" cy="3822192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7" name="Oval 26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791200" y="1042418"/>
            <a:ext cx="6096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578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7EF11-735F-4ACC-9151-C3984C16448A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791200" y="1036022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2699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12192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95072" y="6391658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203200" y="158496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7495E-D411-46C7-85C8-DB4F8349F469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689600" y="6324600"/>
            <a:ext cx="8128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01938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03200" y="152400"/>
            <a:ext cx="11777472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12192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914400"/>
            <a:ext cx="31496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08000" y="1981202"/>
            <a:ext cx="31496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2400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4165600" y="685800"/>
            <a:ext cx="7518400" cy="54102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EB1EE-35B2-4DC7-A243-62265AB103C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511040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16760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203200" y="533400"/>
            <a:ext cx="11777472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203200" y="152400"/>
            <a:ext cx="11777472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3200" y="609600"/>
            <a:ext cx="36576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1727200" y="228600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3" name="Oval 12"/>
          <p:cNvSpPr/>
          <p:nvPr/>
        </p:nvSpPr>
        <p:spPr>
          <a:xfrm>
            <a:off x="1853184" y="323088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28800" y="312740"/>
            <a:ext cx="609600" cy="441325"/>
          </a:xfrm>
        </p:spPr>
        <p:txBody>
          <a:bodyPr/>
          <a:lstStyle/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00500" y="5029200"/>
            <a:ext cx="78232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00500" y="609600"/>
            <a:ext cx="78232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0" y="990600"/>
            <a:ext cx="32512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717536" y="6404984"/>
            <a:ext cx="4059936" cy="365760"/>
          </a:xfrm>
        </p:spPr>
        <p:txBody>
          <a:bodyPr/>
          <a:lstStyle/>
          <a:p>
            <a:fld id="{EA70D8B6-9A15-4A12-B1CC-20CEDD1D6C7B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2336" y="6410848"/>
            <a:ext cx="4779264" cy="36576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326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12192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2"/>
            <a:ext cx="12192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1988800" y="0"/>
            <a:ext cx="2032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99136" y="6388387"/>
            <a:ext cx="11777472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7721600" y="6404984"/>
            <a:ext cx="4059936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0CDA8CEF-D296-433A-BBDF-4CEAAF87FB58}" type="datetime1">
              <a:rPr lang="en-US" smtClean="0"/>
              <a:pPr/>
              <a:t>7/21/2023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6400" y="6410848"/>
            <a:ext cx="4775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203200" y="155448"/>
            <a:ext cx="11777472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203200" y="1276743"/>
            <a:ext cx="1177747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lang="en-US" sz="1800" dirty="0">
              <a:solidFill>
                <a:prstClr val="black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5689600" y="956036"/>
            <a:ext cx="8128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5815584" y="1050524"/>
            <a:ext cx="560832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5791200" y="1040176"/>
            <a:ext cx="6096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>
                <a:solidFill>
                  <a:srgbClr val="00516B">
                    <a:shade val="75000"/>
                  </a:srgbClr>
                </a:solidFill>
              </a:rPr>
              <a:pPr/>
              <a:t>‹#›</a:t>
            </a:fld>
            <a:endParaRPr lang="en-US" dirty="0">
              <a:solidFill>
                <a:srgbClr val="00516B">
                  <a:shade val="75000"/>
                </a:srgbClr>
              </a:solidFill>
            </a:endParaRPr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02336" y="228600"/>
            <a:ext cx="113792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02336" y="1524000"/>
            <a:ext cx="113792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1771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5752" y="228600"/>
            <a:ext cx="7470648" cy="838200"/>
          </a:xfrm>
        </p:spPr>
        <p:txBody>
          <a:bodyPr>
            <a:normAutofit/>
          </a:bodyPr>
          <a:lstStyle/>
          <a:p>
            <a:r>
              <a:rPr lang="en-US" sz="2200" dirty="0"/>
              <a:t>I</a:t>
            </a:r>
            <a:r>
              <a:rPr lang="ro-RO" sz="2200" dirty="0" err="1"/>
              <a:t>nformații</a:t>
            </a:r>
            <a:r>
              <a:rPr lang="ro-RO" sz="2200" dirty="0"/>
              <a:t> referitoare la reconcilierea contului de regularizare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"/>
          </p:nvPr>
        </p:nvSpPr>
        <p:spPr>
          <a:xfrm>
            <a:off x="1283109" y="1349478"/>
            <a:ext cx="9490588" cy="4953000"/>
          </a:xfrm>
        </p:spPr>
        <p:txBody>
          <a:bodyPr>
            <a:normAutofit/>
          </a:bodyPr>
          <a:lstStyle/>
          <a:p>
            <a:pPr algn="just"/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r>
              <a:rPr lang="ro-RO" sz="1400" dirty="0"/>
              <a:t>În cadrul procedurii de stabilire a venitului total și a tarifelor reglementate pentru activitatea de transport în perioada oct.20</a:t>
            </a:r>
            <a:r>
              <a:rPr lang="en-US" sz="1400" dirty="0"/>
              <a:t>23</a:t>
            </a:r>
            <a:r>
              <a:rPr lang="ro-RO" sz="1400" dirty="0"/>
              <a:t> – sept.202</a:t>
            </a:r>
            <a:r>
              <a:rPr lang="en-US" sz="1400" dirty="0"/>
              <a:t>4</a:t>
            </a:r>
            <a:r>
              <a:rPr lang="ro-RO" sz="1400" dirty="0"/>
              <a:t>, ANRE a ap</a:t>
            </a:r>
            <a:r>
              <a:rPr lang="en-US" sz="1400" dirty="0"/>
              <a:t>r</a:t>
            </a:r>
            <a:r>
              <a:rPr lang="ro-RO" sz="1400" dirty="0" err="1"/>
              <a:t>obat</a:t>
            </a:r>
            <a:r>
              <a:rPr lang="ro-RO" sz="1400" dirty="0"/>
              <a:t> component</a:t>
            </a:r>
            <a:r>
              <a:rPr lang="en-US" sz="1400" dirty="0" err="1"/>
              <a:t>ele</a:t>
            </a:r>
            <a:r>
              <a:rPr lang="ro-RO" sz="1400" dirty="0"/>
              <a:t> de corecție </a:t>
            </a:r>
            <a:r>
              <a:rPr lang="en-US" sz="1400" dirty="0"/>
              <a:t>ale </a:t>
            </a:r>
            <a:r>
              <a:rPr lang="en-US" sz="1400" dirty="0" err="1"/>
              <a:t>venitului</a:t>
            </a:r>
            <a:r>
              <a:rPr lang="en-US" sz="1400" dirty="0"/>
              <a:t> </a:t>
            </a:r>
            <a:r>
              <a:rPr lang="en-US" sz="1400" dirty="0" err="1"/>
              <a:t>reglementat</a:t>
            </a:r>
            <a:r>
              <a:rPr lang="en-US" sz="1400" dirty="0"/>
              <a:t> </a:t>
            </a:r>
            <a:r>
              <a:rPr lang="ro-RO" sz="1400" dirty="0"/>
              <a:t>în valoare de</a:t>
            </a:r>
            <a:r>
              <a:rPr lang="en-US" sz="1400" dirty="0"/>
              <a:t>  </a:t>
            </a:r>
            <a:r>
              <a:rPr lang="ro-RO" sz="1400" dirty="0"/>
              <a:t> -125.537,30</a:t>
            </a:r>
            <a:r>
              <a:rPr lang="en-US" sz="1400" dirty="0"/>
              <a:t> </a:t>
            </a:r>
            <a:r>
              <a:rPr lang="ro-RO" sz="1400" dirty="0"/>
              <a:t>mii lei</a:t>
            </a:r>
            <a:r>
              <a:rPr lang="en-US" sz="1400" dirty="0"/>
              <a:t> </a:t>
            </a:r>
            <a:r>
              <a:rPr lang="en-US" sz="1400" dirty="0" err="1"/>
              <a:t>si</a:t>
            </a:r>
            <a:r>
              <a:rPr lang="en-US" sz="1400" dirty="0"/>
              <a:t> </a:t>
            </a:r>
            <a:r>
              <a:rPr lang="en-US" sz="1400" dirty="0" err="1"/>
              <a:t>componenta</a:t>
            </a:r>
            <a:r>
              <a:rPr lang="en-US" sz="1400" dirty="0"/>
              <a:t> de </a:t>
            </a:r>
            <a:r>
              <a:rPr lang="en-US" sz="1400" dirty="0" err="1"/>
              <a:t>redistribuire</a:t>
            </a:r>
            <a:r>
              <a:rPr lang="en-US" sz="1400" dirty="0"/>
              <a:t> a </a:t>
            </a:r>
            <a:r>
              <a:rPr lang="en-US" sz="1400" dirty="0" err="1"/>
              <a:t>sporului</a:t>
            </a:r>
            <a:r>
              <a:rPr lang="en-US" sz="1400" dirty="0"/>
              <a:t> de </a:t>
            </a:r>
            <a:r>
              <a:rPr lang="en-US" sz="1400" dirty="0" err="1"/>
              <a:t>eficienta</a:t>
            </a:r>
            <a:r>
              <a:rPr lang="en-US" sz="1400" dirty="0"/>
              <a:t> in </a:t>
            </a:r>
            <a:r>
              <a:rPr lang="en-US" sz="1400" dirty="0" err="1"/>
              <a:t>valoare</a:t>
            </a:r>
            <a:r>
              <a:rPr lang="en-US" sz="1400" dirty="0"/>
              <a:t> de </a:t>
            </a:r>
            <a:r>
              <a:rPr lang="en-US" sz="1400" dirty="0">
                <a:solidFill>
                  <a:srgbClr val="000000"/>
                </a:solidFill>
                <a:latin typeface="Calibri" panose="020F0502020204030204" pitchFamily="34" charset="0"/>
              </a:rPr>
              <a:t>-123.748,71 mii lei.</a:t>
            </a:r>
            <a:endParaRPr lang="en-US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algn="just">
              <a:lnSpc>
                <a:spcPct val="150000"/>
              </a:lnSpc>
              <a:spcAft>
                <a:spcPts val="600"/>
              </a:spcAft>
            </a:pPr>
            <a:endParaRPr lang="ro-RO" sz="1400" dirty="0"/>
          </a:p>
          <a:p>
            <a:pPr marL="0" indent="0" algn="just">
              <a:buNone/>
            </a:pPr>
            <a:endParaRPr lang="ro-RO" sz="1400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201" y="228601"/>
            <a:ext cx="1227035" cy="467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258157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ustom 3">
      <a:dk1>
        <a:sysClr val="windowText" lastClr="000000"/>
      </a:dk1>
      <a:lt1>
        <a:sysClr val="window" lastClr="FFFFFF"/>
      </a:lt1>
      <a:dk2>
        <a:srgbClr val="646B86"/>
      </a:dk2>
      <a:lt2>
        <a:srgbClr val="F2F2F2"/>
      </a:lt2>
      <a:accent1>
        <a:srgbClr val="D16349"/>
      </a:accent1>
      <a:accent2>
        <a:srgbClr val="CCB400"/>
      </a:accent2>
      <a:accent3>
        <a:srgbClr val="00516B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72</Words>
  <Application>Microsoft Office PowerPoint</Application>
  <PresentationFormat>Widescreen</PresentationFormat>
  <Paragraphs>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Georgia</vt:lpstr>
      <vt:lpstr>Wingdings</vt:lpstr>
      <vt:lpstr>Wingdings 2</vt:lpstr>
      <vt:lpstr>Civic</vt:lpstr>
      <vt:lpstr>Informații referitoare la reconcilierea contului de regularizare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Informații referitoare la reconcilierea contului de regularizare</dc:title>
  <dc:creator>Marius Adrian Ionita</dc:creator>
  <cp:lastModifiedBy>Mihai Iuliu Fodor</cp:lastModifiedBy>
  <cp:revision>12</cp:revision>
  <cp:lastPrinted>2019-08-30T05:05:48Z</cp:lastPrinted>
  <dcterms:created xsi:type="dcterms:W3CDTF">2018-07-31T10:41:24Z</dcterms:created>
  <dcterms:modified xsi:type="dcterms:W3CDTF">2023-07-21T09:37:33Z</dcterms:modified>
</cp:coreProperties>
</file>