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343" r:id="rId2"/>
    <p:sldId id="344" r:id="rId3"/>
    <p:sldId id="345" r:id="rId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006699"/>
    <a:srgbClr val="336699"/>
    <a:srgbClr val="0066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165" autoAdjust="0"/>
    <p:restoredTop sz="92883" autoAdjust="0"/>
  </p:normalViewPr>
  <p:slideViewPr>
    <p:cSldViewPr>
      <p:cViewPr varScale="1">
        <p:scale>
          <a:sx n="106" d="100"/>
          <a:sy n="106" d="100"/>
        </p:scale>
        <p:origin x="23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F56034-8E43-49B5-9757-0E4F3405C7D8}" type="datetimeFigureOut">
              <a:rPr lang="ro-RO" smtClean="0"/>
              <a:t>15.06.2021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B5971-A201-45CE-8457-47AD6F234CB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17107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B2C50B63-D304-4083-BE42-837AAA709386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E3DC28A0-8B66-4DC7-B5E1-34B8301819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801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C28A0-8B66-4DC7-B5E1-34B8301819F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54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2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3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1"/>
            <a:ext cx="6480175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1" y="1575653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3" y="1524001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1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4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7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1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5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transgaz.ro/sites/default/files/uploads/users/admin/Transmission%20tariffs%20aproved%20by%20ANRE_0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629400" cy="758952"/>
          </a:xfrm>
        </p:spPr>
        <p:txBody>
          <a:bodyPr>
            <a:normAutofit fontScale="90000"/>
          </a:bodyPr>
          <a:lstStyle/>
          <a:p>
            <a:r>
              <a:rPr lang="en-US" sz="2000" dirty="0"/>
              <a:t>Information regarding the transmission tariffs approved by ANRE Order No.32/2021 for period oct.2021-sept.20</a:t>
            </a:r>
            <a:r>
              <a:rPr lang="ro-RO" sz="2000" dirty="0"/>
              <a:t>2</a:t>
            </a:r>
            <a:r>
              <a:rPr lang="en-US" sz="2000" dirty="0"/>
              <a:t>2</a:t>
            </a:r>
            <a:endParaRPr lang="ro-RO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ro-RO" sz="1800" i="1" u="sng" dirty="0"/>
                  <a:t>T</a:t>
                </a:r>
                <a:r>
                  <a:rPr lang="en-GB" sz="1800" i="1" u="sng" dirty="0" err="1"/>
                  <a:t>ransmission</a:t>
                </a:r>
                <a:r>
                  <a:rPr lang="en-GB" sz="1800" i="1" u="sng" dirty="0"/>
                  <a:t> tariffs for capacity booking products approved for October </a:t>
                </a:r>
                <a:r>
                  <a:rPr lang="ro-RO" sz="1800" i="1" u="sng" dirty="0"/>
                  <a:t>20</a:t>
                </a:r>
                <a:r>
                  <a:rPr lang="en-US" sz="1800" i="1" u="sng" dirty="0"/>
                  <a:t>21</a:t>
                </a:r>
                <a:r>
                  <a:rPr lang="ro-RO" sz="1800" i="1" u="sng" dirty="0"/>
                  <a:t>-</a:t>
                </a:r>
                <a:r>
                  <a:rPr lang="en-GB" sz="1800" i="1" u="sng" dirty="0"/>
                  <a:t>September </a:t>
                </a:r>
                <a:r>
                  <a:rPr lang="ro-RO" sz="1800" i="1" u="sng" dirty="0"/>
                  <a:t>20</a:t>
                </a:r>
                <a:r>
                  <a:rPr lang="en-US" sz="1800" i="1" u="sng" dirty="0"/>
                  <a:t>22</a:t>
                </a:r>
                <a:r>
                  <a:rPr lang="en-GB" sz="1800" i="1" u="sng" dirty="0"/>
                  <a:t> </a:t>
                </a:r>
                <a:r>
                  <a:rPr lang="ro-RO" sz="1800" i="1" u="sng" dirty="0" err="1"/>
                  <a:t>can</a:t>
                </a:r>
                <a:r>
                  <a:rPr lang="ro-RO" sz="1800" i="1" u="sng" dirty="0"/>
                  <a:t> </a:t>
                </a:r>
                <a:r>
                  <a:rPr lang="ro-RO" sz="1800" i="1" u="sng" dirty="0" err="1"/>
                  <a:t>be</a:t>
                </a:r>
                <a:r>
                  <a:rPr lang="ro-RO" sz="1800" i="1" u="sng" dirty="0"/>
                  <a:t> </a:t>
                </a:r>
                <a:r>
                  <a:rPr lang="ro-RO" sz="1800" i="1" u="sng" dirty="0" err="1"/>
                  <a:t>found</a:t>
                </a:r>
                <a:r>
                  <a:rPr lang="ro-RO" sz="1800" i="1" u="sng" dirty="0"/>
                  <a:t> on </a:t>
                </a:r>
                <a:r>
                  <a:rPr lang="ro-RO" sz="1800" i="1" u="sng" dirty="0" err="1"/>
                  <a:t>the</a:t>
                </a:r>
                <a:r>
                  <a:rPr lang="ro-RO" sz="1800" i="1" u="sng" dirty="0"/>
                  <a:t> </a:t>
                </a:r>
                <a:r>
                  <a:rPr lang="ro-RO" sz="1800" i="1" u="sng" dirty="0" err="1"/>
                  <a:t>following</a:t>
                </a:r>
                <a:r>
                  <a:rPr lang="ro-RO" sz="1800" i="1" u="sng" dirty="0"/>
                  <a:t> </a:t>
                </a:r>
                <a:r>
                  <a:rPr lang="ro-RO" sz="1800" i="1" u="sng" dirty="0" err="1"/>
                  <a:t>adress</a:t>
                </a:r>
                <a:r>
                  <a:rPr lang="ro-RO" sz="1800" i="1" u="sng" dirty="0"/>
                  <a:t>: </a:t>
                </a:r>
                <a:endParaRPr lang="en-US" sz="1800" i="1" u="sng" dirty="0"/>
              </a:p>
              <a:p>
                <a:endParaRPr lang="en-US" sz="1800" i="1" u="sng" dirty="0"/>
              </a:p>
              <a:p>
                <a:pPr marL="0" indent="0">
                  <a:buNone/>
                </a:pPr>
                <a:r>
                  <a:rPr lang="ro-RO" sz="1800" i="1" u="sng" dirty="0">
                    <a:hlinkClick r:id="rId2"/>
                  </a:rPr>
                  <a:t>https://www.transgaz.ro/sites/default/files/uploads/users/admin/Transmission%20tariffs%20aproved%20by%20ANRE_0.pdf</a:t>
                </a:r>
                <a:r>
                  <a:rPr lang="en-US" sz="1800" i="1" u="sng" dirty="0"/>
                  <a:t> </a:t>
                </a:r>
              </a:p>
              <a:p>
                <a:pPr marL="0" indent="0">
                  <a:buNone/>
                </a:pPr>
                <a:endParaRPr lang="ro-RO" sz="1800" dirty="0"/>
              </a:p>
              <a:p>
                <a:pPr algn="just"/>
                <a:r>
                  <a:rPr lang="en-GB" sz="1800" dirty="0"/>
                  <a:t>The capacity booking product</a:t>
                </a:r>
                <a:r>
                  <a:rPr lang="ro-RO" sz="1800" dirty="0"/>
                  <a:t> </a:t>
                </a:r>
                <a:r>
                  <a:rPr lang="en-GB" sz="1800" dirty="0"/>
                  <a:t>tariffs were calculated according to the methodology approved by </a:t>
                </a:r>
                <a:r>
                  <a:rPr lang="en-US" sz="1800" dirty="0"/>
                  <a:t>ANRE </a:t>
                </a:r>
                <a:r>
                  <a:rPr lang="en-GB" sz="1800" dirty="0"/>
                  <a:t>Order</a:t>
                </a:r>
                <a:r>
                  <a:rPr lang="en-US" sz="1800" dirty="0"/>
                  <a:t> </a:t>
                </a:r>
                <a:r>
                  <a:rPr lang="ro-RO" sz="1800" dirty="0"/>
                  <a:t>41</a:t>
                </a:r>
                <a:r>
                  <a:rPr lang="en-US" sz="1800" dirty="0"/>
                  <a:t>/201</a:t>
                </a:r>
                <a:r>
                  <a:rPr lang="ro-RO" sz="1800" dirty="0"/>
                  <a:t>9</a:t>
                </a:r>
                <a:r>
                  <a:rPr lang="en-US" sz="1800" dirty="0"/>
                  <a:t>, based on the following formula</a:t>
                </a:r>
                <a:r>
                  <a:rPr lang="ro-RO" sz="1800" dirty="0"/>
                  <a:t>:</a:t>
                </a:r>
              </a:p>
              <a:p>
                <a:pPr marL="0" indent="0" algn="just">
                  <a:buNone/>
                </a:pPr>
                <a:endParaRPr lang="en-US" sz="1800" dirty="0"/>
              </a:p>
              <a:p>
                <a:pPr algn="just">
                  <a:buFont typeface="Wingdings" panose="05000000000000000000" pitchFamily="2" charset="2"/>
                  <a:buChar char="Ø"/>
                </a:pPr>
                <a:r>
                  <a:rPr lang="en-US" sz="1800" dirty="0"/>
                  <a:t>For long-term capacity booking products</a:t>
                </a:r>
                <a:endParaRPr lang="ro-RO" sz="1800" dirty="0"/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ro-RO" sz="1800" b="1" i="1">
                        <a:solidFill>
                          <a:srgbClr val="006699"/>
                        </a:solidFill>
                        <a:latin typeface="Cambria Math"/>
                      </a:rPr>
                      <m:t>𝑻𝑪</m:t>
                    </m:r>
                    <m:d>
                      <m:dPr>
                        <m:ctrlPr>
                          <a:rPr lang="ro-RO" sz="1800" b="1" i="1">
                            <a:solidFill>
                              <a:srgbClr val="0066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sz="18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𝒈𝒓</m:t>
                        </m:r>
                      </m:e>
                    </m:d>
                    <m:r>
                      <a:rPr lang="ro-RO" sz="1800" b="1" i="1">
                        <a:solidFill>
                          <a:srgbClr val="006699"/>
                        </a:solidFill>
                        <a:latin typeface="Cambria Math"/>
                      </a:rPr>
                      <m:t>𝒕𝒍</m:t>
                    </m:r>
                    <m:r>
                      <a:rPr lang="ro-RO" sz="1800" b="1" i="1">
                        <a:solidFill>
                          <a:srgbClr val="006699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o-RO" sz="1800" b="1" i="1">
                            <a:solidFill>
                              <a:srgbClr val="006699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o-RO" sz="18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𝑪𝑭</m:t>
                        </m:r>
                        <m:d>
                          <m:dPr>
                            <m:ctrlP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𝒈𝒓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𝑪𝑹𝒆</m:t>
                            </m:r>
                          </m:e>
                          <m:sub>
                            <m:sSub>
                              <m:sSubPr>
                                <m:ctrlPr>
                                  <a:rPr lang="ro-RO" sz="18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ctrlP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𝒈𝒓</m:t>
                                    </m:r>
                                  </m:e>
                                </m:d>
                              </m:e>
                              <m:sub>
                                <m:r>
                                  <a:rPr lang="ro-RO" sz="18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𝒕𝒍</m:t>
                                </m:r>
                              </m:sub>
                            </m:sSub>
                            <m: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 </m:t>
                            </m:r>
                          </m:sub>
                        </m:sSub>
                        <m:r>
                          <a:rPr lang="ro-RO" sz="18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𝐱</m:t>
                        </m:r>
                        <m:r>
                          <a:rPr lang="ro-RO" sz="1800" b="1">
                            <a:solidFill>
                              <a:srgbClr val="006699"/>
                            </a:solidFill>
                            <a:latin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𝑵</m:t>
                            </m:r>
                          </m:e>
                          <m:sub>
                            <m: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𝒕𝒍</m:t>
                            </m:r>
                          </m:sub>
                        </m:sSub>
                        <m:r>
                          <a:rPr lang="ro-RO" sz="18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+</m:t>
                        </m:r>
                        <m:nary>
                          <m:naryPr>
                            <m:chr m:val="∑"/>
                            <m:limLoc m:val="undOvr"/>
                            <m:subHide m:val="on"/>
                            <m:supHide m:val="on"/>
                            <m:ctrlPr>
                              <a:rPr lang="ro-RO" sz="1800" b="1" i="1" smtClean="0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d>
                              <m:dPr>
                                <m:ctrlPr>
                                  <a:rPr lang="ro-RO" sz="18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𝑪𝑹𝒆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d>
                                          <m:dPr>
                                            <m:ctrlPr>
                                              <a:rPr lang="ro-RO" sz="18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ro-RO" sz="18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/>
                                              </a:rPr>
                                              <m:t>𝒈𝒓</m:t>
                                            </m:r>
                                          </m:e>
                                        </m:d>
                                      </m:e>
                                      <m:sub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𝒕𝒔</m:t>
                                        </m:r>
                                      </m:sub>
                                    </m:sSub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</m:sub>
                                </m:sSub>
                                <m:r>
                                  <a:rPr lang="ro-RO" sz="18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𝐱</m:t>
                                </m:r>
                                <m:r>
                                  <a:rPr lang="ro-RO" sz="1800" b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𝑵</m:t>
                                    </m:r>
                                  </m:e>
                                  <m:sub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𝒕𝒔</m:t>
                                    </m:r>
                                  </m:sub>
                                </m:sSub>
                                <m:r>
                                  <a:rPr lang="ro-RO" sz="18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ro-RO" sz="18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𝐱</m:t>
                                </m:r>
                                <m:r>
                                  <a:rPr lang="ro-RO" sz="1800" b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𝑲</m:t>
                                    </m:r>
                                  </m:e>
                                  <m:sub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𝒕𝒔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nary>
                              <m:naryPr>
                                <m:chr m:val="∑"/>
                                <m:limLoc m:val="undOvr"/>
                                <m:subHide m:val="on"/>
                                <m:supHide m:val="on"/>
                                <m:ctrlPr>
                                  <a:rPr lang="ro-RO" sz="18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d>
                                  <m:dPr>
                                    <m:ctrlP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𝑪𝑹𝒆</m:t>
                                        </m:r>
                                      </m:e>
                                      <m:sub>
                                        <m:sSub>
                                          <m:sSubPr>
                                            <m:ctrlPr>
                                              <a:rPr lang="ro-RO" sz="18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d>
                                              <m:dPr>
                                                <m:ctrlPr>
                                                  <a:rPr lang="ro-RO" sz="1800" b="1" i="1">
                                                    <a:solidFill>
                                                      <a:srgbClr val="006699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ro-RO" sz="1800" b="1" i="1">
                                                    <a:solidFill>
                                                      <a:srgbClr val="006699"/>
                                                    </a:solidFill>
                                                    <a:latin typeface="Cambria Math"/>
                                                  </a:rPr>
                                                  <m:t>𝒈𝒓</m:t>
                                                </m:r>
                                              </m:e>
                                            </m:d>
                                          </m:e>
                                          <m:sub>
                                            <m:r>
                                              <a:rPr lang="ro-RO" sz="18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/>
                                              </a:rPr>
                                              <m:t>𝒕𝒔</m:t>
                                            </m:r>
                                            <m:r>
                                              <a:rPr lang="ro-RO" sz="18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_</m:t>
                                            </m:r>
                                            <m:r>
                                              <a:rPr lang="ro-RO" sz="18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𝒅𝒆𝒑</m:t>
                                            </m:r>
                                          </m:sub>
                                        </m:sSub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 </m:t>
                                        </m:r>
                                      </m:sub>
                                    </m:sSub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𝐱</m:t>
                                    </m:r>
                                    <m:r>
                                      <a:rPr lang="ro-RO" sz="1800" b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  <m:sSub>
                                      <m:sSubPr>
                                        <m:ctrlP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𝑵</m:t>
                                        </m:r>
                                      </m:e>
                                      <m:sub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𝒕𝒔</m:t>
                                        </m:r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_</m:t>
                                        </m:r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𝒅𝒆𝒑</m:t>
                                        </m:r>
                                      </m:sub>
                                    </m:sSub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𝐱</m:t>
                                    </m:r>
                                    <m:r>
                                      <a:rPr lang="ro-RO" sz="1800" b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  <m:sSub>
                                      <m:sSubPr>
                                        <m:ctrlP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𝑲</m:t>
                                        </m:r>
                                      </m:e>
                                      <m:sub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𝒕𝒔</m:t>
                                        </m:r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_</m:t>
                                        </m:r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𝒅𝒆𝒑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nary>
                          </m:e>
                        </m:nary>
                      </m:den>
                    </m:f>
                    <m:r>
                      <a:rPr lang="ro-RO" sz="1800" b="1" i="1">
                        <a:solidFill>
                          <a:srgbClr val="006699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ro-RO" sz="1800" b="1" dirty="0">
                    <a:solidFill>
                      <a:srgbClr val="006699"/>
                    </a:solidFill>
                  </a:rPr>
                  <a:t> </a:t>
                </a:r>
                <a:r>
                  <a:rPr lang="ro-RO" sz="1800" b="1" i="1" dirty="0">
                    <a:solidFill>
                      <a:srgbClr val="006699"/>
                    </a:solidFill>
                  </a:rPr>
                  <a:t>[</a:t>
                </a:r>
                <a:r>
                  <a:rPr lang="en-GB" sz="1800" b="1" i="1" dirty="0">
                    <a:solidFill>
                      <a:srgbClr val="006699"/>
                    </a:solidFill>
                  </a:rPr>
                  <a:t>RON</a:t>
                </a:r>
                <a:r>
                  <a:rPr lang="ro-RO" sz="1800" b="1" i="1" dirty="0">
                    <a:solidFill>
                      <a:srgbClr val="006699"/>
                    </a:solidFill>
                  </a:rPr>
                  <a:t>/MWh/</a:t>
                </a:r>
                <a:r>
                  <a:rPr lang="en-GB" sz="1800" b="1" i="1" dirty="0">
                    <a:solidFill>
                      <a:srgbClr val="006699"/>
                    </a:solidFill>
                  </a:rPr>
                  <a:t>h</a:t>
                </a:r>
                <a:r>
                  <a:rPr lang="ro-RO" sz="1800" b="1" i="1" dirty="0">
                    <a:solidFill>
                      <a:srgbClr val="006699"/>
                    </a:solidFill>
                  </a:rPr>
                  <a:t>]</a:t>
                </a:r>
                <a:endParaRPr lang="en-US" sz="1800" b="1" dirty="0">
                  <a:solidFill>
                    <a:srgbClr val="006699"/>
                  </a:solidFill>
                </a:endParaRPr>
              </a:p>
              <a:p>
                <a:endParaRPr lang="ro-RO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3"/>
                <a:stretch>
                  <a:fillRect l="-645" t="-800" r="-5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9644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629400" cy="758952"/>
          </a:xfrm>
        </p:spPr>
        <p:txBody>
          <a:bodyPr>
            <a:noAutofit/>
          </a:bodyPr>
          <a:lstStyle/>
          <a:p>
            <a:r>
              <a:rPr lang="en-US" sz="1800" dirty="0"/>
              <a:t>Information regarding the transmission tariffs approved by ANRE Order No.32/2021 for period oct.2021-sept.20</a:t>
            </a:r>
            <a:r>
              <a:rPr lang="ro-RO" sz="1800" dirty="0"/>
              <a:t>2</a:t>
            </a:r>
            <a:r>
              <a:rPr lang="en-US" sz="1800" dirty="0"/>
              <a:t>2</a:t>
            </a:r>
            <a:endParaRPr lang="ro-RO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447800"/>
            <a:ext cx="8503920" cy="49530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en-GB" sz="1100" dirty="0"/>
              <a:t>where</a:t>
            </a:r>
            <a:r>
              <a:rPr lang="ro-RO" sz="1100" dirty="0"/>
              <a:t>: TC(gr)tl – </a:t>
            </a:r>
            <a:r>
              <a:rPr lang="en-GB" sz="1100" dirty="0"/>
              <a:t>is the long-term firm capacity booking transmission tariff for the group of entry/exit points </a:t>
            </a:r>
            <a:r>
              <a:rPr lang="ro-RO" sz="1100" dirty="0"/>
              <a:t>(gr);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100" dirty="0"/>
              <a:t>CF(gr) – </a:t>
            </a:r>
            <a:r>
              <a:rPr lang="en-GB" sz="1100" dirty="0"/>
              <a:t>is the value of the fix component  of the total revenue allocated to the group of entry/exit points</a:t>
            </a:r>
            <a:r>
              <a:rPr lang="ro-RO" sz="1100" dirty="0"/>
              <a:t> (gr);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100" dirty="0"/>
              <a:t>CRe(gr)</a:t>
            </a:r>
            <a:r>
              <a:rPr lang="ro-RO" sz="1100" baseline="-25000" dirty="0"/>
              <a:t>tl</a:t>
            </a:r>
            <a:r>
              <a:rPr lang="ro-RO" sz="1100" dirty="0"/>
              <a:t>– </a:t>
            </a:r>
            <a:r>
              <a:rPr lang="en-GB" sz="1100" dirty="0"/>
              <a:t>is the capacity estimated to be booked over the long term in the period for which transmission tariffs are set, by the group of entry/exit points </a:t>
            </a:r>
            <a:r>
              <a:rPr lang="ro-RO" sz="1100" dirty="0"/>
              <a:t>(gr);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100" dirty="0"/>
              <a:t>CRe(gr)</a:t>
            </a:r>
            <a:r>
              <a:rPr lang="ro-RO" sz="1100" baseline="-25000" dirty="0"/>
              <a:t>ts</a:t>
            </a:r>
            <a:r>
              <a:rPr lang="ro-RO" sz="1100" dirty="0"/>
              <a:t>– </a:t>
            </a:r>
            <a:r>
              <a:rPr lang="en-GB" sz="1100" dirty="0"/>
              <a:t>is the capacity estimated to be booked over the short term in the period for which transmission tariffs are set, by the group of entry/exit points</a:t>
            </a:r>
            <a:r>
              <a:rPr lang="ro-RO" sz="1100" dirty="0"/>
              <a:t> (gr);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100" dirty="0" err="1"/>
              <a:t>CRe</a:t>
            </a:r>
            <a:r>
              <a:rPr lang="ro-RO" sz="1100" dirty="0"/>
              <a:t>(gr)</a:t>
            </a:r>
            <a:r>
              <a:rPr lang="ro-RO" sz="1100" baseline="-25000" dirty="0" err="1"/>
              <a:t>ts</a:t>
            </a:r>
            <a:r>
              <a:rPr lang="ro-RO" sz="1100" baseline="-25000" dirty="0"/>
              <a:t> </a:t>
            </a:r>
            <a:r>
              <a:rPr lang="ro-RO" sz="1100" baseline="-25000" dirty="0" err="1"/>
              <a:t>dep</a:t>
            </a:r>
            <a:r>
              <a:rPr lang="ro-RO" sz="1100" dirty="0"/>
              <a:t>– </a:t>
            </a:r>
            <a:r>
              <a:rPr lang="en-GB" sz="1100" dirty="0"/>
              <a:t>is the capacity estimated to be booked over the short term in the period for which transmission tariffs are set, by the group of entry/exit points</a:t>
            </a:r>
            <a:r>
              <a:rPr lang="ro-RO" sz="1100" dirty="0"/>
              <a:t> (gr) </a:t>
            </a:r>
            <a:r>
              <a:rPr lang="ro-RO" sz="1100" dirty="0" err="1"/>
              <a:t>storrage</a:t>
            </a:r>
            <a:r>
              <a:rPr lang="ro-RO" sz="1100" dirty="0"/>
              <a:t> </a:t>
            </a:r>
            <a:r>
              <a:rPr lang="ro-RO" sz="1100" dirty="0" err="1"/>
              <a:t>facilities</a:t>
            </a:r>
            <a:r>
              <a:rPr lang="ro-RO" sz="1100" dirty="0"/>
              <a:t>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100" dirty="0" err="1"/>
              <a:t>N</a:t>
            </a:r>
            <a:r>
              <a:rPr lang="ro-RO" sz="1100" baseline="-25000" dirty="0" err="1"/>
              <a:t>tl,ts</a:t>
            </a:r>
            <a:r>
              <a:rPr lang="ro-RO" sz="1100" baseline="-25000" dirty="0"/>
              <a:t> </a:t>
            </a:r>
            <a:r>
              <a:rPr lang="ro-RO" sz="1100" baseline="-25000" dirty="0" err="1"/>
              <a:t>ts_dep</a:t>
            </a:r>
            <a:r>
              <a:rPr lang="ro-RO" sz="1100" dirty="0"/>
              <a:t> – num</a:t>
            </a:r>
            <a:r>
              <a:rPr lang="en-GB" sz="1100" dirty="0"/>
              <a:t>ber of hours for each type of service</a:t>
            </a:r>
            <a:r>
              <a:rPr lang="ro-RO" sz="1100" dirty="0"/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o-RO" sz="1100" dirty="0"/>
              <a:t>K(ts) – </a:t>
            </a:r>
            <a:r>
              <a:rPr lang="en-GB" sz="1100" dirty="0"/>
              <a:t>capacity booking tariff</a:t>
            </a:r>
            <a:r>
              <a:rPr lang="ro-RO" sz="1100" dirty="0"/>
              <a:t> </a:t>
            </a:r>
            <a:r>
              <a:rPr lang="en-GB" sz="1100" dirty="0"/>
              <a:t>multiplication ratio for the type of short-term firm service</a:t>
            </a:r>
            <a:r>
              <a:rPr lang="ro-RO" sz="1100" dirty="0"/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o-RO" sz="1100" dirty="0"/>
              <a:t>K(</a:t>
            </a:r>
            <a:r>
              <a:rPr lang="ro-RO" sz="1100" dirty="0" err="1"/>
              <a:t>ts</a:t>
            </a:r>
            <a:r>
              <a:rPr lang="ro-RO" sz="1100" dirty="0"/>
              <a:t>) </a:t>
            </a:r>
            <a:r>
              <a:rPr lang="ro-RO" sz="1100" dirty="0" err="1"/>
              <a:t>dep</a:t>
            </a:r>
            <a:r>
              <a:rPr lang="ro-RO" sz="1100" dirty="0"/>
              <a:t> – </a:t>
            </a:r>
            <a:r>
              <a:rPr lang="en-GB" sz="1100" dirty="0"/>
              <a:t>capacity booking tariff</a:t>
            </a:r>
            <a:r>
              <a:rPr lang="ro-RO" sz="1100" dirty="0"/>
              <a:t> </a:t>
            </a:r>
            <a:r>
              <a:rPr lang="en-GB" sz="1100" dirty="0"/>
              <a:t>multiplication ratio for the type of short-term firm service</a:t>
            </a:r>
            <a:r>
              <a:rPr lang="ro-RO" sz="1100" dirty="0"/>
              <a:t> for </a:t>
            </a:r>
            <a:r>
              <a:rPr lang="ro-RO" sz="1100" dirty="0" err="1"/>
              <a:t>storrrage</a:t>
            </a:r>
            <a:r>
              <a:rPr lang="ro-RO" sz="1100" dirty="0"/>
              <a:t> </a:t>
            </a:r>
            <a:r>
              <a:rPr lang="ro-RO" sz="1100" dirty="0" err="1"/>
              <a:t>facilities</a:t>
            </a:r>
            <a:r>
              <a:rPr lang="ro-RO" sz="1100" dirty="0"/>
              <a:t> </a:t>
            </a:r>
            <a:r>
              <a:rPr lang="ro-RO" sz="1100" dirty="0" err="1"/>
              <a:t>and</a:t>
            </a:r>
            <a:r>
              <a:rPr lang="ro-RO" sz="1100" dirty="0"/>
              <a:t> </a:t>
            </a:r>
            <a:r>
              <a:rPr lang="ro-RO" sz="1100" dirty="0" err="1"/>
              <a:t>represent</a:t>
            </a:r>
            <a:r>
              <a:rPr lang="ro-RO" sz="1100" dirty="0"/>
              <a:t> 50% of K(</a:t>
            </a:r>
            <a:r>
              <a:rPr lang="ro-RO" sz="1100" dirty="0" err="1"/>
              <a:t>ts</a:t>
            </a:r>
            <a:r>
              <a:rPr lang="ro-RO" sz="1100" dirty="0"/>
              <a:t>).</a:t>
            </a:r>
            <a:endParaRPr lang="en-US" sz="11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100" dirty="0"/>
              <a:t>For the short-term capacity booking products</a:t>
            </a:r>
            <a:endParaRPr lang="ro-RO" sz="11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100" b="1" dirty="0">
                <a:solidFill>
                  <a:srgbClr val="006699"/>
                </a:solidFill>
              </a:rPr>
              <a:t>TC(gr)ts=TC(gr)tl x K(</a:t>
            </a:r>
            <a:r>
              <a:rPr lang="en-US" sz="1100" b="1" dirty="0" err="1">
                <a:solidFill>
                  <a:srgbClr val="006699"/>
                </a:solidFill>
              </a:rPr>
              <a:t>ts</a:t>
            </a:r>
            <a:r>
              <a:rPr lang="ro-RO" sz="1100" b="1" dirty="0">
                <a:solidFill>
                  <a:srgbClr val="006699"/>
                </a:solidFill>
              </a:rPr>
              <a:t>/</a:t>
            </a:r>
            <a:r>
              <a:rPr lang="ro-RO" sz="1100" b="1" dirty="0" err="1">
                <a:solidFill>
                  <a:srgbClr val="006699"/>
                </a:solidFill>
              </a:rPr>
              <a:t>ts_dep</a:t>
            </a:r>
            <a:r>
              <a:rPr lang="en-US" sz="1100" b="1" dirty="0">
                <a:solidFill>
                  <a:srgbClr val="006699"/>
                </a:solidFill>
              </a:rPr>
              <a:t>) </a:t>
            </a:r>
            <a:r>
              <a:rPr lang="ro-RO" sz="1100" b="1" i="1" dirty="0">
                <a:solidFill>
                  <a:srgbClr val="006699"/>
                </a:solidFill>
              </a:rPr>
              <a:t>[lei/MWh/</a:t>
            </a:r>
            <a:r>
              <a:rPr lang="en-GB" sz="1100" b="1" i="1" dirty="0">
                <a:solidFill>
                  <a:srgbClr val="006699"/>
                </a:solidFill>
              </a:rPr>
              <a:t>h</a:t>
            </a:r>
            <a:r>
              <a:rPr lang="ro-RO" sz="1100" b="1" i="1" dirty="0">
                <a:solidFill>
                  <a:srgbClr val="006699"/>
                </a:solidFill>
              </a:rPr>
              <a:t>]</a:t>
            </a:r>
            <a:endParaRPr lang="ro-RO" sz="1100" b="1" dirty="0">
              <a:solidFill>
                <a:srgbClr val="006699"/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1100" dirty="0"/>
              <a:t>where</a:t>
            </a:r>
            <a:r>
              <a:rPr lang="ro-RO" sz="1100" dirty="0"/>
              <a:t>:</a:t>
            </a:r>
            <a:r>
              <a:rPr lang="en-GB" sz="1100" dirty="0"/>
              <a:t> </a:t>
            </a:r>
            <a:r>
              <a:rPr lang="ro-RO" sz="1100" dirty="0"/>
              <a:t>TC(gr(ts)) – </a:t>
            </a:r>
            <a:r>
              <a:rPr lang="en-GB" sz="1100" dirty="0"/>
              <a:t>is the short-term firm capacity booking tariff for the group of entry/exit points</a:t>
            </a:r>
            <a:r>
              <a:rPr lang="ro-RO" sz="1100" dirty="0"/>
              <a:t> (gr);</a:t>
            </a:r>
            <a:br>
              <a:rPr lang="ro-RO" sz="1100" dirty="0"/>
            </a:br>
            <a:r>
              <a:rPr lang="ro-RO" sz="1100" dirty="0"/>
              <a:t>TC(gr(tl)) - </a:t>
            </a:r>
            <a:r>
              <a:rPr lang="en-GB" sz="1100" dirty="0"/>
              <a:t>is the long-term firm capacity booking tariff for the group of entry/exit points</a:t>
            </a:r>
            <a:r>
              <a:rPr lang="ro-RO" sz="1100" dirty="0"/>
              <a:t> (gr);</a:t>
            </a:r>
            <a:br>
              <a:rPr lang="ro-RO" sz="1100" dirty="0"/>
            </a:br>
            <a:r>
              <a:rPr lang="ro-RO" sz="1100" dirty="0"/>
              <a:t>K(ts) - </a:t>
            </a:r>
            <a:r>
              <a:rPr lang="en-GB" sz="1100" dirty="0"/>
              <a:t>capacity booking tariff</a:t>
            </a:r>
            <a:r>
              <a:rPr lang="ro-RO" sz="1100" dirty="0"/>
              <a:t> </a:t>
            </a:r>
            <a:r>
              <a:rPr lang="en-GB" sz="1100" dirty="0"/>
              <a:t>multiplication ratio for the type of short-term firm service</a:t>
            </a:r>
            <a:r>
              <a:rPr lang="ro-RO" sz="1100" dirty="0"/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o-RO" sz="1100" dirty="0"/>
              <a:t>K(</a:t>
            </a:r>
            <a:r>
              <a:rPr lang="ro-RO" sz="1100" dirty="0" err="1"/>
              <a:t>ts</a:t>
            </a:r>
            <a:r>
              <a:rPr lang="ro-RO" sz="1100" dirty="0"/>
              <a:t>) </a:t>
            </a:r>
            <a:r>
              <a:rPr lang="ro-RO" sz="1100" dirty="0" err="1"/>
              <a:t>dep</a:t>
            </a:r>
            <a:r>
              <a:rPr lang="ro-RO" sz="1100" dirty="0"/>
              <a:t> – </a:t>
            </a:r>
            <a:r>
              <a:rPr lang="en-GB" sz="1100" dirty="0"/>
              <a:t>capacity booking tariff</a:t>
            </a:r>
            <a:r>
              <a:rPr lang="ro-RO" sz="1100" dirty="0"/>
              <a:t> </a:t>
            </a:r>
            <a:r>
              <a:rPr lang="en-GB" sz="1100" dirty="0"/>
              <a:t>multiplication ratio for the type of short-term firm service</a:t>
            </a:r>
            <a:r>
              <a:rPr lang="ro-RO" sz="1100" dirty="0"/>
              <a:t> for </a:t>
            </a:r>
            <a:r>
              <a:rPr lang="ro-RO" sz="1100" dirty="0" err="1"/>
              <a:t>storrrage</a:t>
            </a:r>
            <a:r>
              <a:rPr lang="ro-RO" sz="1100" dirty="0"/>
              <a:t> </a:t>
            </a:r>
            <a:r>
              <a:rPr lang="ro-RO" sz="1100" dirty="0" err="1"/>
              <a:t>facilities</a:t>
            </a:r>
            <a:r>
              <a:rPr lang="ro-RO" sz="1100" dirty="0"/>
              <a:t> </a:t>
            </a:r>
            <a:r>
              <a:rPr lang="ro-RO" sz="1100" dirty="0" err="1"/>
              <a:t>and</a:t>
            </a:r>
            <a:r>
              <a:rPr lang="ro-RO" sz="1100" dirty="0"/>
              <a:t> </a:t>
            </a:r>
            <a:r>
              <a:rPr lang="ro-RO" sz="1100" dirty="0" err="1"/>
              <a:t>represent</a:t>
            </a:r>
            <a:r>
              <a:rPr lang="ro-RO" sz="1100" dirty="0"/>
              <a:t> 50% of K(</a:t>
            </a:r>
            <a:r>
              <a:rPr lang="ro-RO" sz="1100" dirty="0" err="1"/>
              <a:t>ts</a:t>
            </a:r>
            <a:r>
              <a:rPr lang="ro-RO" sz="1100" dirty="0"/>
              <a:t>).</a:t>
            </a:r>
            <a:endParaRPr lang="en-US" sz="1100" dirty="0"/>
          </a:p>
          <a:p>
            <a:pPr marL="0" indent="0" algn="just">
              <a:lnSpc>
                <a:spcPct val="150000"/>
              </a:lnSpc>
              <a:buNone/>
            </a:pPr>
            <a:endParaRPr lang="ro-RO" sz="11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2867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629400" cy="758952"/>
          </a:xfrm>
        </p:spPr>
        <p:txBody>
          <a:bodyPr>
            <a:normAutofit/>
          </a:bodyPr>
          <a:lstStyle/>
          <a:p>
            <a:r>
              <a:rPr lang="en-US" sz="1800" dirty="0"/>
              <a:t>Information regarding the transmission tariffs approved by ANRE Order No.32/2021 for period oct.2021-sept.20</a:t>
            </a:r>
            <a:r>
              <a:rPr lang="ro-RO" sz="1800" dirty="0"/>
              <a:t>2</a:t>
            </a:r>
            <a:r>
              <a:rPr lang="en-US" sz="1800" dirty="0"/>
              <a:t>2</a:t>
            </a:r>
            <a:endParaRPr lang="ro-RO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447800"/>
            <a:ext cx="8503920" cy="5181600"/>
          </a:xfrm>
        </p:spPr>
        <p:txBody>
          <a:bodyPr>
            <a:normAutofit lnSpcReduction="10000"/>
          </a:bodyPr>
          <a:lstStyle/>
          <a:p>
            <a:pPr algn="just"/>
            <a:r>
              <a:rPr lang="en-GB" sz="1800" i="1" u="sng" dirty="0"/>
              <a:t>Commodity transmission tariffs approved by ANRE Order </a:t>
            </a:r>
            <a:r>
              <a:rPr lang="en-US" sz="1800" i="1" u="sng" dirty="0"/>
              <a:t>32/2021, for October </a:t>
            </a:r>
            <a:r>
              <a:rPr lang="ro-RO" sz="1800" i="1" u="sng" dirty="0"/>
              <a:t>20</a:t>
            </a:r>
            <a:r>
              <a:rPr lang="en-US" sz="1800" i="1" u="sng" dirty="0"/>
              <a:t>21</a:t>
            </a:r>
            <a:r>
              <a:rPr lang="ro-RO" sz="1800" i="1" u="sng" dirty="0"/>
              <a:t>-</a:t>
            </a:r>
            <a:r>
              <a:rPr lang="en-GB" sz="1800" i="1" u="sng" dirty="0"/>
              <a:t>September </a:t>
            </a:r>
            <a:r>
              <a:rPr lang="ro-RO" sz="1800" i="1" u="sng" dirty="0"/>
              <a:t>202</a:t>
            </a:r>
            <a:r>
              <a:rPr lang="en-US" sz="1800" i="1" u="sng" dirty="0"/>
              <a:t>2 </a:t>
            </a:r>
            <a:r>
              <a:rPr lang="ro-RO" sz="1800" i="1" u="sng" dirty="0" err="1"/>
              <a:t>is</a:t>
            </a:r>
            <a:r>
              <a:rPr lang="ro-RO" sz="1800" i="1" u="sng" dirty="0"/>
              <a:t> 1,</a:t>
            </a:r>
            <a:r>
              <a:rPr lang="en-US" sz="1800" i="1" u="sng" dirty="0"/>
              <a:t>11</a:t>
            </a:r>
            <a:r>
              <a:rPr lang="ro-RO" sz="1800" i="1" u="sng" dirty="0"/>
              <a:t> RON/MWh </a:t>
            </a:r>
            <a:r>
              <a:rPr lang="ro-RO" sz="1800" i="1" u="sng" dirty="0" err="1"/>
              <a:t>transmitted</a:t>
            </a:r>
            <a:endParaRPr lang="ro-RO" sz="1800" i="1" u="sng" dirty="0"/>
          </a:p>
          <a:p>
            <a:endParaRPr lang="en-US" sz="1400" i="1" u="sng" dirty="0"/>
          </a:p>
          <a:p>
            <a:pPr marL="0" indent="0">
              <a:lnSpc>
                <a:spcPct val="140000"/>
              </a:lnSpc>
              <a:buNone/>
            </a:pPr>
            <a:r>
              <a:rPr lang="en-GB" sz="1800" dirty="0"/>
              <a:t>The commodity tariff for the quantity of gas transmitted (without the monopoly tax) was calculated according to the methodology approved based on the following formula</a:t>
            </a:r>
            <a:r>
              <a:rPr lang="ro-RO" sz="1800" dirty="0"/>
              <a:t>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o-RO" sz="1800" dirty="0"/>
              <a:t>               </a:t>
            </a:r>
            <a:r>
              <a:rPr lang="en-US" sz="1800" dirty="0"/>
              <a:t>      </a:t>
            </a:r>
            <a:r>
              <a:rPr lang="ro-RO" sz="1800" dirty="0"/>
              <a:t> CV(i)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o-RO" sz="1800" b="1" dirty="0"/>
              <a:t>TV(i)</a:t>
            </a:r>
            <a:r>
              <a:rPr lang="ro-RO" sz="1800" dirty="0"/>
              <a:t> = --------------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800" dirty="0"/>
              <a:t>               </a:t>
            </a:r>
            <a:r>
              <a:rPr lang="ro-RO" sz="1800" dirty="0"/>
              <a:t>    </a:t>
            </a:r>
            <a:r>
              <a:rPr lang="en-US" sz="1800" dirty="0"/>
              <a:t>  </a:t>
            </a:r>
            <a:r>
              <a:rPr lang="ro-RO" sz="1800" dirty="0"/>
              <a:t> </a:t>
            </a:r>
            <a:r>
              <a:rPr lang="ro-RO" sz="1800" dirty="0" err="1"/>
              <a:t>Qtr</a:t>
            </a:r>
            <a:r>
              <a:rPr lang="ro-RO" sz="1800" dirty="0"/>
              <a:t>(i)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en-GB" sz="1800" dirty="0"/>
              <a:t>where</a:t>
            </a:r>
            <a:r>
              <a:rPr lang="ro-RO" sz="1800" dirty="0"/>
              <a:t>: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800" dirty="0"/>
              <a:t>TV(i) – </a:t>
            </a:r>
            <a:r>
              <a:rPr lang="en-GB" sz="1800" dirty="0"/>
              <a:t>is the commodity tariff calculated for </a:t>
            </a:r>
            <a:r>
              <a:rPr lang="ro-RO" sz="1800" dirty="0"/>
              <a:t>1MWh </a:t>
            </a:r>
            <a:r>
              <a:rPr lang="en-GB" sz="1800" dirty="0"/>
              <a:t>transmitted in year</a:t>
            </a:r>
            <a:r>
              <a:rPr lang="ro-RO" sz="1800" dirty="0"/>
              <a:t> (i);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800" dirty="0"/>
              <a:t>CV(i) – </a:t>
            </a:r>
            <a:r>
              <a:rPr lang="en-GB" sz="1800" dirty="0"/>
              <a:t>is the commodity component of the total revenue in year</a:t>
            </a:r>
            <a:r>
              <a:rPr lang="ro-RO" sz="1800" dirty="0"/>
              <a:t> (i);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800" dirty="0" err="1"/>
              <a:t>Qtr</a:t>
            </a:r>
            <a:r>
              <a:rPr lang="ro-RO" sz="1800" dirty="0"/>
              <a:t>(i) – </a:t>
            </a:r>
            <a:r>
              <a:rPr lang="en-GB" sz="1800" dirty="0"/>
              <a:t>is the gas quantity estimated by the licence holder to be transmitted in year</a:t>
            </a:r>
            <a:r>
              <a:rPr lang="ro-RO" sz="1800" dirty="0"/>
              <a:t> (i), </a:t>
            </a:r>
            <a:r>
              <a:rPr lang="ro-RO" sz="1800" dirty="0" err="1"/>
              <a:t>expr</a:t>
            </a:r>
            <a:r>
              <a:rPr lang="en-GB" sz="1800" dirty="0" err="1"/>
              <a:t>essed</a:t>
            </a:r>
            <a:r>
              <a:rPr lang="en-GB" sz="1800" dirty="0"/>
              <a:t> in </a:t>
            </a:r>
            <a:r>
              <a:rPr lang="ro-RO" sz="1800" dirty="0"/>
              <a:t>MWh.</a:t>
            </a:r>
          </a:p>
          <a:p>
            <a:pPr marL="0" indent="0">
              <a:buNone/>
            </a:pPr>
            <a:endParaRPr lang="ro-RO" sz="1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0854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14489</TotalTime>
  <Words>669</Words>
  <Application>Microsoft Office PowerPoint</Application>
  <PresentationFormat>On-screen Show (4:3)</PresentationFormat>
  <Paragraphs>34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Calibri</vt:lpstr>
      <vt:lpstr>Cambria Math</vt:lpstr>
      <vt:lpstr>Georgia</vt:lpstr>
      <vt:lpstr>Wingdings</vt:lpstr>
      <vt:lpstr>Wingdings 2</vt:lpstr>
      <vt:lpstr>Civic</vt:lpstr>
      <vt:lpstr>Information regarding the transmission tariffs approved by ANRE Order No.32/2021 for period oct.2021-sept.2022</vt:lpstr>
      <vt:lpstr>Information regarding the transmission tariffs approved by ANRE Order No.32/2021 for period oct.2021-sept.2022</vt:lpstr>
      <vt:lpstr>Information regarding the transmission tariffs approved by ANRE Order No.32/2021 for period oct.2021-sept.2022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Elisabeta Ghidiu</dc:creator>
  <cp:lastModifiedBy>Marius Adrian Ionita</cp:lastModifiedBy>
  <cp:revision>1010</cp:revision>
  <cp:lastPrinted>2017-08-31T04:45:44Z</cp:lastPrinted>
  <dcterms:created xsi:type="dcterms:W3CDTF">2006-08-16T00:00:00Z</dcterms:created>
  <dcterms:modified xsi:type="dcterms:W3CDTF">2021-06-15T06:31:27Z</dcterms:modified>
</cp:coreProperties>
</file>