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6/15/2021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20577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6/15/2021</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6/15/2021</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6/15/2021</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6/15/2021</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6/15/2021</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a:t>Parametrii utilizati la stabilirea venitului OTS pentru perioada 01.10.2021-30.09.2022</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a:p>
          <a:p>
            <a:pPr marL="0" indent="0">
              <a:buNone/>
            </a:pPr>
            <a:r>
              <a:rPr lang="en-US" sz="1200" i="1" u="sng" dirty="0" err="1"/>
              <a:t>Tipurile</a:t>
            </a:r>
            <a:r>
              <a:rPr lang="en-US" sz="1200" i="1" u="sng" dirty="0"/>
              <a:t> de active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en-US" sz="1200" i="1" u="sng" dirty="0" err="1"/>
              <a:t>reglementate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acestora</a:t>
            </a:r>
            <a:r>
              <a:rPr lang="en-US" sz="1200" i="1" u="sng" dirty="0"/>
              <a:t> </a:t>
            </a:r>
            <a:r>
              <a:rPr lang="ro-RO" sz="1200" i="1" u="sng" dirty="0"/>
              <a:t>determinat</a:t>
            </a:r>
            <a:r>
              <a:rPr lang="en-US" sz="1200" i="1" u="sng" dirty="0"/>
              <a:t>e</a:t>
            </a:r>
            <a:r>
              <a:rPr lang="ro-RO" sz="1200" i="1" u="sng" dirty="0"/>
              <a:t> la începutul cel</a:t>
            </a:r>
            <a:r>
              <a:rPr lang="en-US" sz="1200" i="1" u="sng" dirty="0"/>
              <a:t>u</a:t>
            </a:r>
            <a:r>
              <a:rPr lang="ro-RO" sz="1200" i="1" u="sng" dirty="0"/>
              <a:t>i de a</a:t>
            </a:r>
            <a:r>
              <a:rPr lang="en-US" sz="1200" i="1" u="sng" dirty="0"/>
              <a:t>l </a:t>
            </a:r>
            <a:r>
              <a:rPr lang="en-US" sz="1200" i="1" u="sng" dirty="0" err="1"/>
              <a:t>doilea</a:t>
            </a:r>
            <a:r>
              <a:rPr lang="en-US" sz="1200" i="1" u="sng" dirty="0"/>
              <a:t> an al </a:t>
            </a:r>
            <a:r>
              <a:rPr lang="en-US" sz="1200" i="1" u="sng" dirty="0" err="1"/>
              <a:t>celei</a:t>
            </a:r>
            <a:r>
              <a:rPr lang="en-US" sz="1200" i="1" u="sng" dirty="0"/>
              <a:t> de a</a:t>
            </a:r>
            <a:r>
              <a:rPr lang="ro-RO" sz="1200" i="1" u="sng" dirty="0"/>
              <a:t> </a:t>
            </a:r>
            <a:r>
              <a:rPr lang="en-US" sz="1200" i="1" u="sng" dirty="0" err="1"/>
              <a:t>patra</a:t>
            </a:r>
            <a:r>
              <a:rPr lang="ro-RO" sz="1200" i="1" u="sng" dirty="0"/>
              <a:t> perioad</a:t>
            </a:r>
            <a:r>
              <a:rPr lang="en-US" sz="1200" i="1" u="sng" dirty="0"/>
              <a:t>e</a:t>
            </a:r>
            <a:r>
              <a:rPr lang="ro-RO" sz="1200" i="1" u="sng" dirty="0"/>
              <a:t> de reglementare conform anexei Nr.1 la Ordinul ANRE Nr. </a:t>
            </a:r>
            <a:r>
              <a:rPr lang="en-US" sz="1200" i="1" u="sng" dirty="0"/>
              <a:t>41</a:t>
            </a:r>
            <a:r>
              <a:rPr lang="ro-RO" sz="1200" i="1" u="sng" dirty="0"/>
              <a:t>/201</a:t>
            </a:r>
            <a:r>
              <a:rPr lang="en-US" sz="1200" i="1" u="sng" dirty="0"/>
              <a:t>9</a:t>
            </a:r>
            <a:r>
              <a:rPr lang="ro-RO" sz="1200" i="1" u="sng" dirty="0"/>
              <a:t>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2898175025"/>
              </p:ext>
            </p:extLst>
          </p:nvPr>
        </p:nvGraphicFramePr>
        <p:xfrm>
          <a:off x="2285998" y="2009976"/>
          <a:ext cx="7467601" cy="4207722"/>
        </p:xfrm>
        <a:graphic>
          <a:graphicData uri="http://schemas.openxmlformats.org/drawingml/2006/table">
            <a:tbl>
              <a:tblPr firstRow="1" firstCol="1" bandRow="1">
                <a:tableStyleId>{F5AB1C69-6EDB-4FF4-983F-18BD219EF322}</a:tableStyleId>
              </a:tblPr>
              <a:tblGrid>
                <a:gridCol w="1354198">
                  <a:extLst>
                    <a:ext uri="{9D8B030D-6E8A-4147-A177-3AD203B41FA5}">
                      <a16:colId xmlns:a16="http://schemas.microsoft.com/office/drawing/2014/main" val="20000"/>
                    </a:ext>
                  </a:extLst>
                </a:gridCol>
                <a:gridCol w="4284602">
                  <a:extLst>
                    <a:ext uri="{9D8B030D-6E8A-4147-A177-3AD203B41FA5}">
                      <a16:colId xmlns:a16="http://schemas.microsoft.com/office/drawing/2014/main" val="20001"/>
                    </a:ext>
                  </a:extLst>
                </a:gridCol>
                <a:gridCol w="1828801">
                  <a:extLst>
                    <a:ext uri="{9D8B030D-6E8A-4147-A177-3AD203B41FA5}">
                      <a16:colId xmlns:a16="http://schemas.microsoft.com/office/drawing/2014/main" val="20002"/>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Valoarea reglementat</a:t>
                      </a:r>
                      <a:r>
                        <a:rPr lang="vi-VN" sz="800" dirty="0">
                          <a:effectLst/>
                        </a:rPr>
                        <a:t>ă</a:t>
                      </a:r>
                      <a:r>
                        <a:rPr lang="ro-RO" sz="800" dirty="0">
                          <a:effectLst/>
                        </a:rPr>
                        <a:t> aferent</a:t>
                      </a:r>
                      <a:r>
                        <a:rPr lang="vi-VN" sz="800" dirty="0">
                          <a:effectLst/>
                        </a:rPr>
                        <a:t>ă</a:t>
                      </a:r>
                      <a:r>
                        <a:rPr lang="ro-RO" sz="800" dirty="0">
                          <a:effectLst/>
                        </a:rPr>
                        <a:t> activit</a:t>
                      </a:r>
                      <a:r>
                        <a:rPr lang="vi-VN" sz="800" dirty="0">
                          <a:effectLst/>
                        </a:rPr>
                        <a:t>ăț</a:t>
                      </a:r>
                      <a:r>
                        <a:rPr lang="ro-RO" sz="800" dirty="0">
                          <a:effectLst/>
                        </a:rPr>
                        <a:t>ii de transport al gazelor naturale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Construcții</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4.953.994.719,27     </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94.555.093,29     </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12.930.891,44     </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4.732.481.823,57     </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2.551.440,02     </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3.736.259,31     </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1.646,87     </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107.737.564,77     </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Echipamente tehnologice, mașini utilaje și echipamente de lucru</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201.231.463,71     </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Aparate și instalații de măsurare, control și reglare</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130.845.563,29     </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3.424.547,82     </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9.939.697,61     </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117.481.317,86     </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Mijloace de transport</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23.905.899,92     </a:t>
                      </a:r>
                    </a:p>
                  </a:txBody>
                  <a:tcPr marL="0" marR="0" marT="0" marB="0" anchor="b"/>
                </a:tc>
                <a:extLst>
                  <a:ext uri="{0D108BD9-81ED-4DB2-BD59-A6C34878D82A}">
                    <a16:rowId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Alte imobilizări corporale </a:t>
                      </a:r>
                      <a:r>
                        <a:rPr lang="ro-RO" sz="800" b="1" dirty="0" err="1">
                          <a:effectLst/>
                        </a:rPr>
                        <a:t>şi</a:t>
                      </a:r>
                      <a:r>
                        <a:rPr lang="ro-RO" sz="800" b="1" dirty="0">
                          <a:effectLst/>
                        </a:rPr>
                        <a:t> necorporale</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39.123.069,20     </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Terenuri</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2.568.320,67     </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l" fontAlgn="b"/>
                      <a:r>
                        <a:rPr lang="en-US" sz="1100" b="1" i="0" u="none" strike="noStrike" dirty="0">
                          <a:solidFill>
                            <a:srgbClr val="000000"/>
                          </a:solidFill>
                          <a:effectLst/>
                          <a:latin typeface="Calibri" panose="020F0502020204030204" pitchFamily="34" charset="0"/>
                        </a:rPr>
                        <a:t>          5.351.669.036,06     </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Parametrii utilizati la stabilirea venitului OTS pentru perioada 01.10.2021-30.09.20</a:t>
            </a:r>
            <a:r>
              <a:rPr lang="ro-RO" sz="2000" dirty="0"/>
              <a:t>2</a:t>
            </a:r>
            <a:r>
              <a:rPr lang="en-US" sz="2000" dirty="0"/>
              <a:t>2</a:t>
            </a:r>
            <a:endParaRPr lang="ro-RO" sz="2000" dirty="0"/>
          </a:p>
        </p:txBody>
      </p:sp>
      <p:sp>
        <p:nvSpPr>
          <p:cNvPr id="4" name="Content Placeholder 3"/>
          <p:cNvSpPr>
            <a:spLocks noGrp="1"/>
          </p:cNvSpPr>
          <p:nvPr>
            <p:ph sz="quarter" idx="1"/>
          </p:nvPr>
        </p:nvSpPr>
        <p:spPr>
          <a:xfrm>
            <a:off x="1825752" y="1527048"/>
            <a:ext cx="8503920" cy="4797552"/>
          </a:xfrm>
        </p:spPr>
        <p:txBody>
          <a:bodyPr>
            <a:normAutofit fontScale="92500" lnSpcReduction="20000"/>
          </a:bodyPr>
          <a:lstStyle/>
          <a:p>
            <a:r>
              <a:rPr lang="ro-RO" sz="1400" i="1" u="sng" dirty="0"/>
              <a:t>Structura costurilor de capital aprobate pentru </a:t>
            </a:r>
            <a:r>
              <a:rPr lang="en-US" sz="1400" i="1" u="sng" dirty="0" err="1"/>
              <a:t>perioada</a:t>
            </a:r>
            <a:r>
              <a:rPr lang="ro-RO" sz="1400" i="1" u="sng" dirty="0"/>
              <a:t> oct.20</a:t>
            </a:r>
            <a:r>
              <a:rPr lang="en-US" sz="1400" i="1" u="sng" dirty="0"/>
              <a:t>21</a:t>
            </a:r>
            <a:r>
              <a:rPr lang="ro-RO" sz="1400" i="1" u="sng" dirty="0"/>
              <a:t>-sept.202</a:t>
            </a:r>
            <a:r>
              <a:rPr lang="en-US" sz="1400" i="1" u="sng" dirty="0"/>
              <a:t>2</a:t>
            </a:r>
          </a:p>
          <a:p>
            <a:endParaRPr lang="en-US" sz="1400" i="1" u="sng" dirty="0"/>
          </a:p>
          <a:p>
            <a:endParaRPr lang="ro-RO" sz="1400" i="1" u="sng" dirty="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pPr algn="just">
              <a:lnSpc>
                <a:spcPct val="150000"/>
              </a:lnSpc>
            </a:pPr>
            <a:r>
              <a:rPr lang="en-US" sz="1200" dirty="0" err="1"/>
              <a:t>Incepand</a:t>
            </a:r>
            <a:r>
              <a:rPr lang="en-US" sz="1200" dirty="0"/>
              <a:t> cu 13.05.2020, </a:t>
            </a:r>
            <a:r>
              <a:rPr lang="ro-RO" sz="1200" dirty="0"/>
              <a:t>rata rentabilit</a:t>
            </a:r>
            <a:r>
              <a:rPr lang="vi-VN" sz="1200" dirty="0"/>
              <a:t>ăț</a:t>
            </a:r>
            <a:r>
              <a:rPr lang="ro-RO" sz="1200" dirty="0"/>
              <a:t>ii capitalului investit </a:t>
            </a:r>
            <a:r>
              <a:rPr lang="en-US" sz="1200" dirty="0" err="1"/>
              <a:t>este</a:t>
            </a:r>
            <a:r>
              <a:rPr lang="en-US" sz="1200" dirty="0"/>
              <a:t> </a:t>
            </a:r>
            <a:r>
              <a:rPr lang="ro-RO" sz="1200" dirty="0"/>
              <a:t>stabilit</a:t>
            </a:r>
            <a:r>
              <a:rPr lang="vi-VN" sz="1200" dirty="0"/>
              <a:t>ă</a:t>
            </a:r>
            <a:r>
              <a:rPr lang="ro-RO" sz="1200" dirty="0"/>
              <a:t> la nivelul de 6,</a:t>
            </a:r>
            <a:r>
              <a:rPr lang="en-US" sz="1200" dirty="0"/>
              <a:t>39</a:t>
            </a:r>
          </a:p>
          <a:p>
            <a:pPr algn="just">
              <a:lnSpc>
                <a:spcPct val="150000"/>
              </a:lnSpc>
            </a:pPr>
            <a:r>
              <a:rPr lang="en-US" sz="1200" dirty="0"/>
              <a:t>Pentru </a:t>
            </a:r>
            <a:r>
              <a:rPr lang="en-US" sz="1200" dirty="0" err="1"/>
              <a:t>capitalul</a:t>
            </a:r>
            <a:r>
              <a:rPr lang="en-US" sz="1200" dirty="0"/>
              <a:t> </a:t>
            </a:r>
            <a:r>
              <a:rPr lang="en-US" sz="1200" dirty="0" err="1"/>
              <a:t>investit</a:t>
            </a:r>
            <a:r>
              <a:rPr lang="en-US" sz="1200" dirty="0"/>
              <a:t> in </a:t>
            </a:r>
            <a:r>
              <a:rPr lang="en-US" sz="1200" dirty="0" err="1"/>
              <a:t>imobilizarile</a:t>
            </a:r>
            <a:r>
              <a:rPr lang="en-US" sz="1200" dirty="0"/>
              <a:t> </a:t>
            </a:r>
            <a:r>
              <a:rPr lang="en-US" sz="1200" dirty="0" err="1"/>
              <a:t>corporale</a:t>
            </a:r>
            <a:r>
              <a:rPr lang="en-US" sz="1200" dirty="0"/>
              <a:t>/</a:t>
            </a:r>
            <a:r>
              <a:rPr lang="en-US" sz="1200" dirty="0" err="1"/>
              <a:t>necorporale</a:t>
            </a:r>
            <a:r>
              <a:rPr lang="en-US" sz="1200" dirty="0"/>
              <a:t> </a:t>
            </a:r>
            <a:r>
              <a:rPr lang="en-US" sz="1200" dirty="0" err="1"/>
              <a:t>puse</a:t>
            </a:r>
            <a:r>
              <a:rPr lang="en-US" sz="1200" dirty="0"/>
              <a:t> in </a:t>
            </a:r>
            <a:r>
              <a:rPr lang="en-US" sz="1200" dirty="0" err="1"/>
              <a:t>functiune</a:t>
            </a:r>
            <a:r>
              <a:rPr lang="en-US" sz="1200" dirty="0"/>
              <a:t> in </a:t>
            </a:r>
            <a:r>
              <a:rPr lang="en-US" sz="1200" dirty="0" err="1"/>
              <a:t>cea</a:t>
            </a:r>
            <a:r>
              <a:rPr lang="en-US" sz="1200" dirty="0"/>
              <a:t> de a </a:t>
            </a:r>
            <a:r>
              <a:rPr lang="en-US" sz="1200" dirty="0" err="1"/>
              <a:t>patra</a:t>
            </a:r>
            <a:r>
              <a:rPr lang="en-US" sz="1200" dirty="0"/>
              <a:t> </a:t>
            </a:r>
            <a:r>
              <a:rPr lang="en-US" sz="1200" dirty="0" err="1"/>
              <a:t>perioada</a:t>
            </a:r>
            <a:r>
              <a:rPr lang="en-US" sz="1200" dirty="0"/>
              <a:t> de </a:t>
            </a:r>
            <a:r>
              <a:rPr lang="en-US" sz="1200" dirty="0" err="1"/>
              <a:t>reglementare</a:t>
            </a:r>
            <a:r>
              <a:rPr lang="en-US" sz="1200" dirty="0"/>
              <a:t>, </a:t>
            </a:r>
            <a:r>
              <a:rPr lang="en-US" sz="1200" dirty="0" err="1"/>
              <a:t>ce</a:t>
            </a:r>
            <a:r>
              <a:rPr lang="en-US" sz="1200" dirty="0"/>
              <a:t> </a:t>
            </a:r>
            <a:r>
              <a:rPr lang="en-US" sz="1200" dirty="0" err="1"/>
              <a:t>constiutuie</a:t>
            </a:r>
            <a:r>
              <a:rPr lang="en-US" sz="1200" dirty="0"/>
              <a:t> </a:t>
            </a:r>
            <a:r>
              <a:rPr lang="en-US" sz="1200" dirty="0" err="1"/>
              <a:t>obiective</a:t>
            </a:r>
            <a:r>
              <a:rPr lang="en-US" sz="1200" dirty="0"/>
              <a:t> ale SNT, se </a:t>
            </a:r>
            <a:r>
              <a:rPr lang="en-US" sz="1200" dirty="0" err="1"/>
              <a:t>constituie</a:t>
            </a:r>
            <a:r>
              <a:rPr lang="en-US" sz="1200" dirty="0"/>
              <a:t> un </a:t>
            </a:r>
            <a:r>
              <a:rPr lang="en-US" sz="1200" dirty="0" err="1"/>
              <a:t>stimulent</a:t>
            </a:r>
            <a:r>
              <a:rPr lang="en-US" sz="1200" dirty="0"/>
              <a:t> in </a:t>
            </a:r>
            <a:r>
              <a:rPr lang="en-US" sz="1200" dirty="0" err="1"/>
              <a:t>valoare</a:t>
            </a:r>
            <a:r>
              <a:rPr lang="en-US" sz="1200" dirty="0"/>
              <a:t> de 1 </a:t>
            </a:r>
            <a:r>
              <a:rPr lang="en-US" sz="1200" dirty="0" err="1"/>
              <a:t>punct</a:t>
            </a:r>
            <a:r>
              <a:rPr lang="en-US" sz="1200" dirty="0"/>
              <a:t> </a:t>
            </a:r>
            <a:r>
              <a:rPr lang="en-US" sz="1200" dirty="0" err="1"/>
              <a:t>procentual</a:t>
            </a:r>
            <a:r>
              <a:rPr lang="en-US" sz="1200" dirty="0"/>
              <a:t> </a:t>
            </a:r>
            <a:r>
              <a:rPr lang="en-US" sz="1200" dirty="0" err="1"/>
              <a:t>peste</a:t>
            </a:r>
            <a:r>
              <a:rPr lang="en-US" sz="1200" dirty="0"/>
              <a:t> rata </a:t>
            </a:r>
            <a:r>
              <a:rPr lang="en-US" sz="1200" dirty="0" err="1"/>
              <a:t>reglementata</a:t>
            </a:r>
            <a:r>
              <a:rPr lang="en-US" sz="1200" dirty="0"/>
              <a:t> a </a:t>
            </a:r>
            <a:r>
              <a:rPr lang="en-US" sz="1200" dirty="0" err="1"/>
              <a:t>rentabilitatii</a:t>
            </a:r>
            <a:endParaRPr lang="en-US" sz="1200" dirty="0"/>
          </a:p>
          <a:p>
            <a:pPr algn="just">
              <a:lnSpc>
                <a:spcPct val="150000"/>
              </a:lnSpc>
            </a:pPr>
            <a:r>
              <a:rPr lang="en-US" sz="1200" dirty="0"/>
              <a:t>P</a:t>
            </a:r>
            <a:r>
              <a:rPr lang="ro-RO" sz="1200" dirty="0" err="1"/>
              <a:t>entru</a:t>
            </a:r>
            <a:r>
              <a:rPr lang="ro-RO" sz="1200" dirty="0"/>
              <a:t> </a:t>
            </a:r>
            <a:r>
              <a:rPr lang="ro-RO" sz="1200" dirty="0" err="1"/>
              <a:t>investiţiile</a:t>
            </a:r>
            <a:r>
              <a:rPr lang="ro-RO" sz="1200" dirty="0"/>
              <a:t> în imobilizările corporale </a:t>
            </a:r>
            <a:r>
              <a:rPr lang="ro-RO" sz="1200" dirty="0" err="1"/>
              <a:t>şi</a:t>
            </a:r>
            <a:r>
              <a:rPr lang="ro-RO" sz="1200" dirty="0"/>
              <a:t> necorporale, puse în </a:t>
            </a:r>
            <a:r>
              <a:rPr lang="ro-RO" sz="1200" dirty="0" err="1"/>
              <a:t>funcţiune</a:t>
            </a:r>
            <a:r>
              <a:rPr lang="ro-RO" sz="1200" dirty="0"/>
              <a:t>/ </a:t>
            </a:r>
            <a:r>
              <a:rPr lang="ro-RO" sz="1200" dirty="0" err="1"/>
              <a:t>recepţionate</a:t>
            </a:r>
            <a:r>
              <a:rPr lang="ro-RO" sz="1200" dirty="0"/>
              <a:t> în cadrul perioadei a patra de reglementare, ce constituie obiective ale sistemului de transport al gazelor naturale, realizate din fonduri proprii în cadrul unor proiecte în care au fost atrase </a:t>
            </a:r>
            <a:r>
              <a:rPr lang="ro-RO" sz="1200" dirty="0" err="1"/>
              <a:t>şi</a:t>
            </a:r>
            <a:r>
              <a:rPr lang="ro-RO" sz="1200" dirty="0"/>
              <a:t> fonduri europene nerambursabile se </a:t>
            </a:r>
            <a:r>
              <a:rPr lang="ro-RO" sz="1200" dirty="0" err="1"/>
              <a:t>stabileşte</a:t>
            </a:r>
            <a:r>
              <a:rPr lang="ro-RO" sz="1200" dirty="0"/>
              <a:t> un stimulent în valoare de 2 puncte procentuale peste rata reglementată a </a:t>
            </a:r>
            <a:r>
              <a:rPr lang="ro-RO" sz="1200" dirty="0" err="1"/>
              <a:t>rentabilităţii</a:t>
            </a:r>
            <a:r>
              <a:rPr lang="ro-RO" sz="1200" dirty="0"/>
              <a:t> capitalului investit aprobată.</a:t>
            </a:r>
            <a:r>
              <a:rPr lang="en-US" sz="1200" dirty="0"/>
              <a:t> </a:t>
            </a:r>
            <a:r>
              <a:rPr lang="en-US" sz="1200" dirty="0" err="1"/>
              <a:t>Aceasta</a:t>
            </a:r>
            <a:r>
              <a:rPr lang="en-US" sz="1200" dirty="0"/>
              <a:t> </a:t>
            </a:r>
            <a:r>
              <a:rPr lang="en-US" sz="1200" dirty="0" err="1"/>
              <a:t>prevedere</a:t>
            </a:r>
            <a:r>
              <a:rPr lang="en-US" sz="1200" dirty="0"/>
              <a:t> </a:t>
            </a:r>
            <a:r>
              <a:rPr lang="ro-RO" sz="1200" dirty="0"/>
              <a:t>nu se aplică pentru </a:t>
            </a:r>
            <a:r>
              <a:rPr lang="ro-RO" sz="1200" dirty="0" err="1"/>
              <a:t>investiţiile</a:t>
            </a:r>
            <a:r>
              <a:rPr lang="ro-RO" sz="1200" dirty="0"/>
              <a:t> în imobilizările corporale </a:t>
            </a:r>
            <a:r>
              <a:rPr lang="ro-RO" sz="1200" dirty="0" err="1"/>
              <a:t>şi</a:t>
            </a:r>
            <a:r>
              <a:rPr lang="ro-RO" sz="1200" dirty="0"/>
              <a:t> necorporale realizate în urma derulării proiectelor de </a:t>
            </a:r>
            <a:r>
              <a:rPr lang="ro-RO" sz="1200" dirty="0" err="1"/>
              <a:t>investiţii</a:t>
            </a:r>
            <a:r>
              <a:rPr lang="ro-RO" sz="1200" dirty="0"/>
              <a:t> prevăzute în Regulamentul (UE) nr. 347/2013.</a:t>
            </a:r>
          </a:p>
          <a:p>
            <a:pPr algn="just">
              <a:lnSpc>
                <a:spcPct val="150000"/>
              </a:lnSpc>
            </a:pPr>
            <a:r>
              <a:rPr lang="en-US" sz="1200" dirty="0" err="1"/>
              <a:t>Metodologia</a:t>
            </a:r>
            <a:r>
              <a:rPr lang="en-US" sz="1200" dirty="0"/>
              <a:t> de </a:t>
            </a:r>
            <a:r>
              <a:rPr lang="en-US" sz="1200" dirty="0" err="1"/>
              <a:t>determinare</a:t>
            </a:r>
            <a:r>
              <a:rPr lang="en-US" sz="1200" dirty="0"/>
              <a:t> a </a:t>
            </a:r>
            <a:r>
              <a:rPr lang="en-US" sz="1200" dirty="0" err="1"/>
              <a:t>valorii</a:t>
            </a:r>
            <a:r>
              <a:rPr lang="en-US" sz="1200" dirty="0"/>
              <a:t> </a:t>
            </a:r>
            <a:r>
              <a:rPr lang="en-US" sz="1200" dirty="0" err="1"/>
              <a:t>initiale</a:t>
            </a:r>
            <a:r>
              <a:rPr lang="en-US" sz="1200" dirty="0"/>
              <a:t> a </a:t>
            </a:r>
            <a:r>
              <a:rPr lang="en-US" sz="1200" dirty="0" err="1"/>
              <a:t>activelor</a:t>
            </a:r>
            <a:r>
              <a:rPr lang="en-US" sz="1200" dirty="0"/>
              <a:t> se </a:t>
            </a:r>
            <a:r>
              <a:rPr lang="en-US" sz="1200" dirty="0" err="1"/>
              <a:t>regaseste</a:t>
            </a:r>
            <a:r>
              <a:rPr lang="en-US" sz="1200" dirty="0"/>
              <a:t> in </a:t>
            </a:r>
            <a:r>
              <a:rPr lang="en-US" sz="1200" dirty="0" err="1"/>
              <a:t>Anexa</a:t>
            </a:r>
            <a:r>
              <a:rPr lang="en-US" sz="1200" dirty="0"/>
              <a:t> nr.2 la </a:t>
            </a:r>
            <a:r>
              <a:rPr lang="en-US" sz="1200" dirty="0" err="1"/>
              <a:t>Metodologia</a:t>
            </a:r>
            <a:r>
              <a:rPr lang="en-US" sz="1200" dirty="0"/>
              <a:t> </a:t>
            </a:r>
            <a:r>
              <a:rPr lang="en-US" sz="1200" dirty="0" err="1"/>
              <a:t>aprobata</a:t>
            </a:r>
            <a:r>
              <a:rPr lang="en-US" sz="1200" dirty="0"/>
              <a:t> </a:t>
            </a:r>
            <a:r>
              <a:rPr lang="en-US" sz="1200" dirty="0" err="1"/>
              <a:t>prin</a:t>
            </a:r>
            <a:r>
              <a:rPr lang="en-US" sz="1200" dirty="0"/>
              <a:t> </a:t>
            </a:r>
            <a:r>
              <a:rPr lang="en-US" sz="1200" dirty="0" err="1"/>
              <a:t>Ordinul</a:t>
            </a:r>
            <a:r>
              <a:rPr lang="en-US" sz="1200" dirty="0"/>
              <a:t> ANRE </a:t>
            </a:r>
            <a:r>
              <a:rPr lang="en-US" sz="1200" dirty="0" err="1"/>
              <a:t>nr</a:t>
            </a:r>
            <a:r>
              <a:rPr lang="en-US" sz="1200" dirty="0"/>
              <a:t>.</a:t>
            </a:r>
            <a:r>
              <a:rPr lang="ro-RO" sz="1200" dirty="0"/>
              <a:t>41</a:t>
            </a:r>
            <a:r>
              <a:rPr lang="en-US" sz="1200" dirty="0"/>
              <a:t>/201</a:t>
            </a:r>
            <a:r>
              <a:rPr lang="ro-RO" sz="1200" dirty="0"/>
              <a:t>9</a:t>
            </a:r>
            <a:r>
              <a:rPr lang="en-US" sz="1200" dirty="0"/>
              <a:t>.</a:t>
            </a:r>
          </a:p>
          <a:p>
            <a:pPr algn="just">
              <a:lnSpc>
                <a:spcPct val="150000"/>
              </a:lnSpc>
            </a:pP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424463759"/>
              </p:ext>
            </p:extLst>
          </p:nvPr>
        </p:nvGraphicFramePr>
        <p:xfrm>
          <a:off x="2743199" y="1904998"/>
          <a:ext cx="6644081" cy="1685491"/>
        </p:xfrm>
        <a:graphic>
          <a:graphicData uri="http://schemas.openxmlformats.org/drawingml/2006/table">
            <a:tbl>
              <a:tblPr firstRow="1" firstCol="1" bandRow="1">
                <a:tableStyleId>{F5AB1C69-6EDB-4FF4-983F-18BD219EF322}</a:tableStyleId>
              </a:tblPr>
              <a:tblGrid>
                <a:gridCol w="631955">
                  <a:extLst>
                    <a:ext uri="{9D8B030D-6E8A-4147-A177-3AD203B41FA5}">
                      <a16:colId xmlns:a16="http://schemas.microsoft.com/office/drawing/2014/main" val="20000"/>
                    </a:ext>
                  </a:extLst>
                </a:gridCol>
                <a:gridCol w="3876528">
                  <a:extLst>
                    <a:ext uri="{9D8B030D-6E8A-4147-A177-3AD203B41FA5}">
                      <a16:colId xmlns:a16="http://schemas.microsoft.com/office/drawing/2014/main" val="20001"/>
                    </a:ext>
                  </a:extLst>
                </a:gridCol>
                <a:gridCol w="2135598">
                  <a:extLst>
                    <a:ext uri="{9D8B030D-6E8A-4147-A177-3AD203B41FA5}">
                      <a16:colId xmlns:a16="http://schemas.microsoft.com/office/drawing/2014/main" val="20002"/>
                    </a:ext>
                  </a:extLst>
                </a:gridCol>
              </a:tblGrid>
              <a:tr h="635948">
                <a:tc>
                  <a:txBody>
                    <a:bodyPr/>
                    <a:lstStyle/>
                    <a:p>
                      <a:pPr algn="ctr">
                        <a:lnSpc>
                          <a:spcPct val="115000"/>
                        </a:lnSpc>
                        <a:spcAft>
                          <a:spcPts val="0"/>
                        </a:spcAft>
                      </a:pPr>
                      <a:r>
                        <a:rPr lang="ro-RO" sz="1200" dirty="0">
                          <a:effectLst/>
                        </a:rPr>
                        <a:t>Nr. Crt.</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Indicator</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Costuri de capital oct</a:t>
                      </a:r>
                      <a:r>
                        <a:rPr lang="en-US" sz="1200" dirty="0">
                          <a:effectLst/>
                        </a:rPr>
                        <a:t>.</a:t>
                      </a:r>
                      <a:r>
                        <a:rPr lang="ro-RO" sz="1200" dirty="0">
                          <a:effectLst/>
                        </a:rPr>
                        <a:t>20</a:t>
                      </a:r>
                      <a:r>
                        <a:rPr lang="en-US" sz="1200" dirty="0">
                          <a:effectLst/>
                        </a:rPr>
                        <a:t>21</a:t>
                      </a:r>
                      <a:r>
                        <a:rPr lang="ro-RO" sz="1200" dirty="0">
                          <a:effectLst/>
                        </a:rPr>
                        <a:t>-sept.202</a:t>
                      </a:r>
                      <a:r>
                        <a:rPr lang="en-US" sz="1200" dirty="0">
                          <a:effectLst/>
                        </a:rPr>
                        <a:t>2 </a:t>
                      </a:r>
                      <a:r>
                        <a:rPr lang="ro-RO" sz="1200" dirty="0">
                          <a:effectLst/>
                        </a:rPr>
                        <a:t>(mii lei)</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259946">
                <a:tc>
                  <a:txBody>
                    <a:bodyPr/>
                    <a:lstStyle/>
                    <a:p>
                      <a:pPr algn="ctr">
                        <a:lnSpc>
                          <a:spcPct val="115000"/>
                        </a:lnSpc>
                        <a:spcAft>
                          <a:spcPts val="0"/>
                        </a:spcAft>
                      </a:pPr>
                      <a:r>
                        <a:rPr lang="ro-RO" sz="1200">
                          <a:effectLst/>
                        </a:rPr>
                        <a:t>0</a:t>
                      </a:r>
                      <a:endParaRPr lang="ro-RO" sz="12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1</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2</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259946">
                <a:tc>
                  <a:txBody>
                    <a:bodyPr/>
                    <a:lstStyle/>
                    <a:p>
                      <a:pPr algn="ctr">
                        <a:lnSpc>
                          <a:spcPct val="115000"/>
                        </a:lnSpc>
                        <a:spcAft>
                          <a:spcPts val="0"/>
                        </a:spcAft>
                      </a:pPr>
                      <a:r>
                        <a:rPr lang="ro-RO" sz="1200">
                          <a:effectLst/>
                        </a:rPr>
                        <a:t>1</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Amortizare</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a:solidFill>
                            <a:srgbClr val="000000"/>
                          </a:solidFill>
                          <a:effectLst/>
                          <a:latin typeface="Calibri" panose="020F0502020204030204" pitchFamily="34" charset="0"/>
                        </a:rPr>
                        <a:t>260.137,38</a:t>
                      </a:r>
                    </a:p>
                  </a:txBody>
                  <a:tcPr marL="0" marR="0" marT="0" marB="0" anchor="b"/>
                </a:tc>
                <a:extLst>
                  <a:ext uri="{0D108BD9-81ED-4DB2-BD59-A6C34878D82A}">
                    <a16:rowId xmlns:a16="http://schemas.microsoft.com/office/drawing/2014/main" val="10002"/>
                  </a:ext>
                </a:extLst>
              </a:tr>
              <a:tr h="259946">
                <a:tc>
                  <a:txBody>
                    <a:bodyPr/>
                    <a:lstStyle/>
                    <a:p>
                      <a:pPr algn="ctr">
                        <a:lnSpc>
                          <a:spcPct val="115000"/>
                        </a:lnSpc>
                        <a:spcAft>
                          <a:spcPts val="0"/>
                        </a:spcAft>
                      </a:pPr>
                      <a:r>
                        <a:rPr lang="ro-RO" sz="1200">
                          <a:effectLst/>
                        </a:rPr>
                        <a:t>2</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Profit</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a:solidFill>
                            <a:srgbClr val="000000"/>
                          </a:solidFill>
                          <a:effectLst/>
                          <a:latin typeface="Calibri" panose="020F0502020204030204" pitchFamily="34" charset="0"/>
                        </a:rPr>
                        <a:t>381.280,13</a:t>
                      </a:r>
                    </a:p>
                  </a:txBody>
                  <a:tcPr marL="0" marR="0" marT="0" marB="0" anchor="b"/>
                </a:tc>
                <a:extLst>
                  <a:ext uri="{0D108BD9-81ED-4DB2-BD59-A6C34878D82A}">
                    <a16:rowId xmlns:a16="http://schemas.microsoft.com/office/drawing/2014/main" val="10003"/>
                  </a:ext>
                </a:extLst>
              </a:tr>
              <a:tr h="269705">
                <a:tc>
                  <a:txBody>
                    <a:bodyPr/>
                    <a:lstStyle/>
                    <a:p>
                      <a:pPr algn="ctr">
                        <a:lnSpc>
                          <a:spcPct val="115000"/>
                        </a:lnSpc>
                        <a:spcAft>
                          <a:spcPts val="0"/>
                        </a:spcAft>
                      </a:pPr>
                      <a:r>
                        <a:rPr lang="ro-RO" sz="1200">
                          <a:effectLst/>
                        </a:rPr>
                        <a:t>*</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b="1" dirty="0">
                          <a:effectLst/>
                        </a:rPr>
                        <a:t>TOTAL CAPEX</a:t>
                      </a:r>
                      <a:endParaRPr lang="ro-RO" sz="12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641.417,51</a:t>
                      </a:r>
                    </a:p>
                  </a:txBody>
                  <a:tcPr marL="0" marR="0" marT="0" marB="0" anchor="b"/>
                </a:tc>
                <a:extLst>
                  <a:ext uri="{0D108BD9-81ED-4DB2-BD59-A6C34878D82A}">
                    <a16:rowId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19" y="458724"/>
            <a:ext cx="7288161" cy="457200"/>
          </a:xfrm>
        </p:spPr>
        <p:txBody>
          <a:bodyPr>
            <a:normAutofit fontScale="90000"/>
          </a:bodyPr>
          <a:lstStyle/>
          <a:p>
            <a:r>
              <a:rPr lang="it-IT" sz="2000" dirty="0"/>
              <a:t>Parametrii utilizati la stabilirea venitului OTS pentru perioada 01.10.2021-30.09.2022</a:t>
            </a:r>
            <a:endParaRPr lang="ro-RO" sz="2000" dirty="0"/>
          </a:p>
        </p:txBody>
      </p:sp>
      <p:sp>
        <p:nvSpPr>
          <p:cNvPr id="4" name="Content Placeholder 3"/>
          <p:cNvSpPr>
            <a:spLocks noGrp="1"/>
          </p:cNvSpPr>
          <p:nvPr>
            <p:ph sz="quarter" idx="1"/>
          </p:nvPr>
        </p:nvSpPr>
        <p:spPr/>
        <p:txBody>
          <a:bodyPr>
            <a:normAutofit/>
          </a:bodyPr>
          <a:lstStyle/>
          <a:p>
            <a:r>
              <a:rPr lang="en-US" sz="1400" i="1" u="sng" dirty="0" err="1"/>
              <a:t>Perioadele</a:t>
            </a:r>
            <a:r>
              <a:rPr lang="en-US" sz="1400" i="1" u="sng" dirty="0"/>
              <a:t> de </a:t>
            </a:r>
            <a:r>
              <a:rPr lang="en-US" sz="1400" i="1" u="sng" dirty="0" err="1"/>
              <a:t>amortizare</a:t>
            </a:r>
            <a:r>
              <a:rPr lang="en-US" sz="1400" i="1" u="sng" dirty="0"/>
              <a:t> </a:t>
            </a:r>
            <a:r>
              <a:rPr lang="en-US" sz="1400" i="1" u="sng" dirty="0" err="1"/>
              <a:t>și</a:t>
            </a:r>
            <a:r>
              <a:rPr lang="en-US" sz="1400" i="1" u="sng" dirty="0"/>
              <a:t> </a:t>
            </a:r>
            <a:r>
              <a:rPr lang="en-US" sz="1400" i="1" u="sng" dirty="0" err="1"/>
              <a:t>valoarea</a:t>
            </a:r>
            <a:r>
              <a:rPr lang="en-US" sz="1400" i="1" u="sng" dirty="0"/>
              <a:t> </a:t>
            </a:r>
            <a:r>
              <a:rPr lang="en-US" sz="1400" i="1" u="sng" dirty="0" err="1"/>
              <a:t>amortiz</a:t>
            </a:r>
            <a:r>
              <a:rPr lang="vi-VN" sz="1400" i="1" u="sng" dirty="0"/>
              <a:t>ă</a:t>
            </a:r>
            <a:r>
              <a:rPr lang="en-US" sz="1400" i="1" u="sng" dirty="0" err="1"/>
              <a:t>rii</a:t>
            </a:r>
            <a:r>
              <a:rPr lang="en-US" sz="1400" i="1" u="sng" dirty="0"/>
              <a:t> </a:t>
            </a:r>
            <a:r>
              <a:rPr lang="en-US" sz="1400" i="1" u="sng" dirty="0" err="1"/>
              <a:t>activelor</a:t>
            </a:r>
            <a:r>
              <a:rPr lang="en-US" sz="1400" i="1" u="sng" dirty="0"/>
              <a:t> </a:t>
            </a:r>
            <a:r>
              <a:rPr lang="en-US" sz="1400" i="1" u="sng" dirty="0" err="1"/>
              <a:t>incluse</a:t>
            </a:r>
            <a:r>
              <a:rPr lang="en-US" sz="1400" i="1" u="sng" dirty="0"/>
              <a:t> </a:t>
            </a:r>
            <a:r>
              <a:rPr lang="en-US" sz="1400" i="1" u="sng" dirty="0" err="1"/>
              <a:t>în</a:t>
            </a:r>
            <a:r>
              <a:rPr lang="en-US" sz="1400" i="1" u="sng" dirty="0"/>
              <a:t> </a:t>
            </a:r>
            <a:r>
              <a:rPr lang="en-US" sz="1400" i="1" u="sng" dirty="0" err="1"/>
              <a:t>baza</a:t>
            </a:r>
            <a:r>
              <a:rPr lang="en-US" sz="1400" i="1" u="sng" dirty="0"/>
              <a:t> de active </a:t>
            </a:r>
            <a:r>
              <a:rPr lang="ro-RO" sz="1400" i="1" u="sng" dirty="0"/>
              <a:t>determinat</a:t>
            </a:r>
            <a:r>
              <a:rPr lang="vi-VN" sz="1400" i="1" u="sng" dirty="0"/>
              <a:t>ă</a:t>
            </a:r>
            <a:r>
              <a:rPr lang="ro-RO" sz="1400" i="1" u="sng" dirty="0"/>
              <a:t> la inceputul celei de a patra perioad</a:t>
            </a:r>
            <a:r>
              <a:rPr lang="en-US" sz="1400" i="1" u="sng" dirty="0"/>
              <a:t>e</a:t>
            </a:r>
            <a:r>
              <a:rPr lang="ro-RO" sz="1400" i="1" u="sng" dirty="0"/>
              <a:t> de reglementare conform anexei Nr.1 la Ordinul ANRE Nr. 41/2019</a:t>
            </a:r>
            <a:endParaRPr lang="en-US" sz="14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1605934538"/>
              </p:ext>
            </p:extLst>
          </p:nvPr>
        </p:nvGraphicFramePr>
        <p:xfrm>
          <a:off x="2276169" y="2050025"/>
          <a:ext cx="7772399" cy="4185384"/>
        </p:xfrm>
        <a:graphic>
          <a:graphicData uri="http://schemas.openxmlformats.org/drawingml/2006/table">
            <a:tbl>
              <a:tblPr firstRow="1" firstCol="1" bandRow="1">
                <a:tableStyleId>{F5AB1C69-6EDB-4FF4-983F-18BD219EF322}</a:tableStyleId>
              </a:tblPr>
              <a:tblGrid>
                <a:gridCol w="1335711">
                  <a:extLst>
                    <a:ext uri="{9D8B030D-6E8A-4147-A177-3AD203B41FA5}">
                      <a16:colId xmlns:a16="http://schemas.microsoft.com/office/drawing/2014/main" val="20000"/>
                    </a:ext>
                  </a:extLst>
                </a:gridCol>
                <a:gridCol w="4007133">
                  <a:extLst>
                    <a:ext uri="{9D8B030D-6E8A-4147-A177-3AD203B41FA5}">
                      <a16:colId xmlns:a16="http://schemas.microsoft.com/office/drawing/2014/main" val="20001"/>
                    </a:ext>
                  </a:extLst>
                </a:gridCol>
                <a:gridCol w="1004798">
                  <a:extLst>
                    <a:ext uri="{9D8B030D-6E8A-4147-A177-3AD203B41FA5}">
                      <a16:colId xmlns:a16="http://schemas.microsoft.com/office/drawing/2014/main" val="20002"/>
                    </a:ext>
                  </a:extLst>
                </a:gridCol>
                <a:gridCol w="1424757">
                  <a:extLst>
                    <a:ext uri="{9D8B030D-6E8A-4147-A177-3AD203B41FA5}">
                      <a16:colId xmlns:a16="http://schemas.microsoft.com/office/drawing/2014/main" val="20003"/>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Durata reglementat</a:t>
                      </a:r>
                      <a:r>
                        <a:rPr lang="vi-VN" sz="800" dirty="0">
                          <a:effectLst/>
                        </a:rPr>
                        <a:t>ă</a:t>
                      </a:r>
                      <a:r>
                        <a:rPr lang="ro-RO" sz="800" dirty="0">
                          <a:effectLst/>
                        </a:rPr>
                        <a:t> de amortizare</a:t>
                      </a:r>
                      <a:endParaRPr lang="ro-RO" sz="700" dirty="0">
                        <a:effectLst/>
                        <a:latin typeface="Calibri"/>
                        <a:ea typeface="Calibri"/>
                        <a:cs typeface="Times New Roman"/>
                      </a:endParaRPr>
                    </a:p>
                  </a:txBody>
                  <a:tcPr marL="46169" marR="46169" marT="0" marB="0"/>
                </a:tc>
                <a:tc>
                  <a:txBody>
                    <a:bodyPr/>
                    <a:lstStyle/>
                    <a:p>
                      <a:pPr>
                        <a:lnSpc>
                          <a:spcPct val="115000"/>
                        </a:lnSpc>
                        <a:spcAft>
                          <a:spcPts val="600"/>
                        </a:spcAft>
                      </a:pPr>
                      <a:r>
                        <a:rPr lang="ro-RO" sz="800" dirty="0">
                          <a:effectLst/>
                        </a:rPr>
                        <a:t>Amortizarea reglementata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190.157.879,60     </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4.981.972,88     </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1.759.910,18     </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169.474.183,27     </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208.758,58     </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131.921,93     </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53,12     </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13.601.079,64     </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mașini utilaje și echipamente de lucru</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26.632.251,15     </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24.946.216,13     </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251.147,12     </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918.934,55     </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23.776.134,46     </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Mijloace de transport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5.824.477,89     </a:t>
                      </a:r>
                    </a:p>
                  </a:txBody>
                  <a:tcPr marL="0" marR="0" marT="0" marB="0" anchor="b"/>
                </a:tc>
                <a:extLst>
                  <a:ext uri="{0D108BD9-81ED-4DB2-BD59-A6C34878D82A}">
                    <a16:rowId xmlns:a16="http://schemas.microsoft.com/office/drawing/2014/main" val="10014"/>
                  </a:ext>
                </a:extLst>
              </a:tr>
              <a:tr h="260829">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imobilizări corporale și necorporale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6.568.280,51     </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Terenuri</a:t>
                      </a:r>
                      <a:endParaRPr lang="ro-RO" sz="70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18.649,17     </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a:effectLst/>
                        </a:rPr>
                        <a:t>TOTAL</a:t>
                      </a:r>
                      <a:endParaRPr lang="ro-RO" sz="70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254.147.754,45     </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0"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67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658" y="547513"/>
            <a:ext cx="7462684" cy="457200"/>
          </a:xfrm>
        </p:spPr>
        <p:txBody>
          <a:bodyPr>
            <a:normAutofit fontScale="90000"/>
          </a:bodyPr>
          <a:lstStyle/>
          <a:p>
            <a:r>
              <a:rPr lang="it-IT" sz="2000" dirty="0"/>
              <a:t>Parametrii utilizati la stabilirea venitului OTS pentru perioada 01.10.2021-30.09.20</a:t>
            </a:r>
            <a:r>
              <a:rPr lang="ro-RO" sz="2000" dirty="0"/>
              <a:t>2</a:t>
            </a:r>
            <a:r>
              <a:rPr lang="en-US" sz="2000" dirty="0"/>
              <a:t>2</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ro-RO" sz="1300" i="1" u="sng" dirty="0"/>
              <a:t>Costurile </a:t>
            </a:r>
            <a:r>
              <a:rPr lang="ro-RO" sz="1300" i="1" u="sng" dirty="0" err="1"/>
              <a:t>operaţionale</a:t>
            </a:r>
            <a:r>
              <a:rPr lang="ro-RO" sz="1300" i="1" u="sng" dirty="0"/>
              <a:t> (OPEX) </a:t>
            </a:r>
            <a:r>
              <a:rPr lang="ro-RO" sz="1300" dirty="0"/>
              <a:t>aprobate pentru </a:t>
            </a:r>
            <a:r>
              <a:rPr lang="en-US" sz="1300" dirty="0" err="1"/>
              <a:t>perioada</a:t>
            </a:r>
            <a:r>
              <a:rPr lang="ro-RO" sz="1300" dirty="0"/>
              <a:t> oct.20</a:t>
            </a:r>
            <a:r>
              <a:rPr lang="en-US" sz="1300" dirty="0"/>
              <a:t>21</a:t>
            </a:r>
            <a:r>
              <a:rPr lang="ro-RO" sz="1300" dirty="0"/>
              <a:t>-sept.202</a:t>
            </a:r>
            <a:r>
              <a:rPr lang="en-US" sz="1300" dirty="0"/>
              <a:t>2</a:t>
            </a:r>
            <a:r>
              <a:rPr lang="ro-RO" sz="1300" dirty="0"/>
              <a:t>  sunt în valoare de </a:t>
            </a:r>
            <a:r>
              <a:rPr lang="en-US" sz="1300" dirty="0"/>
              <a:t>736.063,45 </a:t>
            </a:r>
            <a:r>
              <a:rPr lang="ro-RO" sz="1300" dirty="0"/>
              <a:t>mii</a:t>
            </a:r>
            <a:r>
              <a:rPr lang="en-US" sz="1300" dirty="0"/>
              <a:t> </a:t>
            </a:r>
            <a:r>
              <a:rPr lang="ro-RO" sz="1300" dirty="0"/>
              <a:t>le</a:t>
            </a:r>
            <a:r>
              <a:rPr lang="en-US" sz="1300" dirty="0" err="1"/>
              <a:t>i</a:t>
            </a:r>
            <a:endParaRPr lang="ro-RO" sz="1300" dirty="0"/>
          </a:p>
          <a:p>
            <a:pPr algn="just"/>
            <a:r>
              <a:rPr lang="ro-RO" sz="1300" dirty="0"/>
              <a:t>Costurile preluate direct (CPD) aprobate pentru </a:t>
            </a:r>
            <a:r>
              <a:rPr lang="en-US" sz="1300" dirty="0" err="1"/>
              <a:t>perioada</a:t>
            </a:r>
            <a:r>
              <a:rPr lang="ro-RO" sz="1300" dirty="0"/>
              <a:t> oct.20</a:t>
            </a:r>
            <a:r>
              <a:rPr lang="en-US" sz="1300" dirty="0"/>
              <a:t>20</a:t>
            </a:r>
            <a:r>
              <a:rPr lang="ro-RO" sz="1300" dirty="0"/>
              <a:t>-sept.202</a:t>
            </a:r>
            <a:r>
              <a:rPr lang="en-US" sz="1300" dirty="0"/>
              <a:t>1</a:t>
            </a:r>
            <a:r>
              <a:rPr lang="ro-RO" sz="1300" dirty="0"/>
              <a:t> sunt în valo</a:t>
            </a:r>
            <a:r>
              <a:rPr lang="en-US" sz="1300" dirty="0"/>
              <a:t>a</a:t>
            </a:r>
            <a:r>
              <a:rPr lang="ro-RO" sz="1300" dirty="0"/>
              <a:t>re de </a:t>
            </a:r>
            <a:r>
              <a:rPr lang="en-US" sz="1300" dirty="0"/>
              <a:t>26.341,49</a:t>
            </a:r>
            <a:r>
              <a:rPr lang="ro-RO" sz="1300" dirty="0"/>
              <a:t> mii lei </a:t>
            </a:r>
          </a:p>
          <a:p>
            <a:pPr algn="just"/>
            <a:r>
              <a:rPr lang="ro-RO" sz="1300" i="1" u="sng" dirty="0"/>
              <a:t>Mecanismele de stimulare şi obiectivele în materie de eficienţă</a:t>
            </a:r>
            <a:r>
              <a:rPr lang="ro-RO" sz="1300" dirty="0"/>
              <a:t> </a:t>
            </a:r>
          </a:p>
          <a:p>
            <a:pPr marL="0" indent="0" algn="just">
              <a:buNone/>
            </a:pPr>
            <a:endParaRPr lang="ro-RO" sz="1300" dirty="0"/>
          </a:p>
          <a:p>
            <a:pPr marL="0" indent="0" algn="just">
              <a:buNone/>
            </a:pPr>
            <a:r>
              <a:rPr lang="ro-RO" sz="1300" dirty="0"/>
              <a:t>Stimularea în materie de eficienţă se realizează prin intermediul elementelor de ajustare a costurilor operaţionale. Conform metodologiei, costurile operaţionale se stabilesc în primul an al unei perioade de reglementare şi se ajustează în următorii ani ai perioadei de reglementare cu diferenţa dintre indicele de inflaţie şi rata anuală de creştere a eficienţei </a:t>
            </a:r>
            <a:r>
              <a:rPr lang="en-US" sz="1300" dirty="0" err="1"/>
              <a:t>economice</a:t>
            </a:r>
            <a:r>
              <a:rPr lang="en-US" sz="1300" dirty="0"/>
              <a:t> a </a:t>
            </a:r>
            <a:r>
              <a:rPr lang="ro-RO" sz="1300" dirty="0"/>
              <a:t>activităţii </a:t>
            </a:r>
            <a:r>
              <a:rPr lang="en-US" sz="1300" dirty="0"/>
              <a:t>de transport al </a:t>
            </a:r>
            <a:r>
              <a:rPr lang="en-US" sz="1300" dirty="0" err="1"/>
              <a:t>gazelor</a:t>
            </a:r>
            <a:r>
              <a:rPr lang="en-US" sz="1300" dirty="0"/>
              <a:t> </a:t>
            </a:r>
            <a:r>
              <a:rPr lang="en-US" sz="1300" dirty="0" err="1"/>
              <a:t>naturale</a:t>
            </a:r>
            <a:r>
              <a:rPr lang="ro-RO" sz="1300" dirty="0"/>
              <a:t>.</a:t>
            </a:r>
          </a:p>
          <a:p>
            <a:pPr marL="0" indent="0" algn="just">
              <a:buNone/>
            </a:pPr>
            <a:endParaRPr lang="ro-RO" sz="1300" i="1" u="sng" dirty="0"/>
          </a:p>
          <a:p>
            <a:pPr marL="0" indent="0" algn="just">
              <a:buNone/>
            </a:pPr>
            <a:r>
              <a:rPr lang="ro-RO" sz="1300" i="1" u="sng" dirty="0"/>
              <a:t>Rata de creştere a eficienţei</a:t>
            </a:r>
            <a:r>
              <a:rPr lang="en-US" sz="1300" i="1" u="sng" dirty="0"/>
              <a:t> </a:t>
            </a:r>
            <a:r>
              <a:rPr lang="en-US" sz="1300" i="1" u="sng" dirty="0" err="1"/>
              <a:t>economice</a:t>
            </a:r>
            <a:r>
              <a:rPr lang="en-US" sz="1300" i="1" u="sng" dirty="0"/>
              <a:t> a</a:t>
            </a:r>
            <a:r>
              <a:rPr lang="ro-RO" sz="1300" i="1" u="sng" dirty="0"/>
              <a:t> activităţii </a:t>
            </a:r>
            <a:r>
              <a:rPr lang="en-US" sz="1300" i="1" u="sng" dirty="0"/>
              <a:t>de transport al </a:t>
            </a:r>
            <a:r>
              <a:rPr lang="en-US" sz="1300" i="1" u="sng" dirty="0" err="1"/>
              <a:t>gazelor</a:t>
            </a:r>
            <a:r>
              <a:rPr lang="en-US" sz="1300" i="1" u="sng" dirty="0"/>
              <a:t> </a:t>
            </a:r>
            <a:r>
              <a:rPr lang="en-US" sz="1300" i="1" u="sng" dirty="0" err="1"/>
              <a:t>naturale</a:t>
            </a:r>
            <a:r>
              <a:rPr lang="ro-RO" sz="1300" dirty="0"/>
              <a:t> reflectă estimările ANRE privind potenţialele economii de costuri operaţionale (OPEX), exclusiv costurile aferente consumului tehnologic</a:t>
            </a:r>
            <a:r>
              <a:rPr lang="en-US" sz="1300" dirty="0"/>
              <a:t> </a:t>
            </a:r>
            <a:r>
              <a:rPr lang="ro-RO" sz="1300" dirty="0"/>
              <a:t>și cheltuielilor cu personalul, ce pot fi realizate într-un an al perioadei de reglementare pentru îmbunătăţirea performanţelor economice ale titularului de licenţă şi se determină în funcţie de ţinta de eficienţă stabilită pentru o perioadă de reglementare.</a:t>
            </a:r>
          </a:p>
          <a:p>
            <a:pPr marL="0" indent="0" algn="just">
              <a:buNone/>
            </a:pPr>
            <a:r>
              <a:rPr lang="ro-RO" sz="1300" dirty="0"/>
              <a:t>Rata creşterii eficienţei</a:t>
            </a:r>
            <a:r>
              <a:rPr lang="en-US" sz="1300" dirty="0"/>
              <a:t> </a:t>
            </a:r>
            <a:r>
              <a:rPr lang="en-US" sz="1300" dirty="0" err="1"/>
              <a:t>economice</a:t>
            </a:r>
            <a:r>
              <a:rPr lang="en-US" sz="1300" dirty="0"/>
              <a:t> a </a:t>
            </a:r>
            <a:r>
              <a:rPr lang="ro-RO" sz="1300" dirty="0"/>
              <a:t>activităţii de transport al gazelor naturale asigură o cedare de eficienţă economică în favoarea consumatorilor.</a:t>
            </a:r>
          </a:p>
          <a:p>
            <a:pPr marL="0" indent="0" algn="just">
              <a:buNone/>
            </a:pPr>
            <a:endParaRPr lang="ro-RO" sz="1300" i="1" u="sng" dirty="0"/>
          </a:p>
          <a:p>
            <a:pPr marL="0" indent="0" algn="just">
              <a:buNone/>
            </a:pPr>
            <a:r>
              <a:rPr lang="ro-RO" sz="1300" i="1" u="sng" dirty="0"/>
              <a:t>Rata de creştere a eficienţei </a:t>
            </a:r>
            <a:r>
              <a:rPr lang="en-US" sz="1300" i="1" u="sng" dirty="0" err="1"/>
              <a:t>economice</a:t>
            </a:r>
            <a:r>
              <a:rPr lang="en-US" sz="1300" i="1" u="sng" dirty="0"/>
              <a:t> a </a:t>
            </a:r>
            <a:r>
              <a:rPr lang="ro-RO" sz="1300" i="1" u="sng" dirty="0"/>
              <a:t>activităţii </a:t>
            </a:r>
            <a:r>
              <a:rPr lang="en-US" sz="1300" i="1" u="sng" dirty="0"/>
              <a:t>de transport al </a:t>
            </a:r>
            <a:r>
              <a:rPr lang="en-US" sz="1300" i="1" u="sng" dirty="0" err="1"/>
              <a:t>gazelor</a:t>
            </a:r>
            <a:r>
              <a:rPr lang="en-US" sz="1300" i="1" u="sng" dirty="0"/>
              <a:t> </a:t>
            </a:r>
            <a:r>
              <a:rPr lang="en-US" sz="1300" i="1" u="sng" dirty="0" err="1"/>
              <a:t>naturale</a:t>
            </a:r>
            <a:r>
              <a:rPr lang="en-US" sz="1300" i="1" u="sng" dirty="0"/>
              <a:t> </a:t>
            </a:r>
            <a:r>
              <a:rPr lang="ro-RO" sz="1300" dirty="0"/>
              <a:t>stabilită </a:t>
            </a:r>
            <a:r>
              <a:rPr lang="en-US" sz="1300" dirty="0" err="1"/>
              <a:t>prin</a:t>
            </a:r>
            <a:r>
              <a:rPr lang="en-US" sz="1300" dirty="0"/>
              <a:t> </a:t>
            </a:r>
            <a:r>
              <a:rPr lang="en-US" sz="1300" dirty="0" err="1"/>
              <a:t>Ordinul</a:t>
            </a:r>
            <a:r>
              <a:rPr lang="ro-RO" sz="1300" dirty="0"/>
              <a:t> ANRE </a:t>
            </a:r>
            <a:r>
              <a:rPr lang="en-US" sz="1300" dirty="0" err="1"/>
              <a:t>Nr</a:t>
            </a:r>
            <a:r>
              <a:rPr lang="en-US" sz="1300" dirty="0"/>
              <a:t>.</a:t>
            </a:r>
            <a:r>
              <a:rPr lang="ro-RO" sz="1300" dirty="0"/>
              <a:t>6</a:t>
            </a:r>
            <a:r>
              <a:rPr lang="en-US" sz="1300" dirty="0"/>
              <a:t>4/201</a:t>
            </a:r>
            <a:r>
              <a:rPr lang="ro-RO" sz="1300" dirty="0"/>
              <a:t>9</a:t>
            </a:r>
            <a:r>
              <a:rPr lang="en-US" sz="1300" dirty="0"/>
              <a:t> pentru </a:t>
            </a:r>
            <a:r>
              <a:rPr lang="en-US" sz="1300" dirty="0" err="1"/>
              <a:t>fiecare</a:t>
            </a:r>
            <a:r>
              <a:rPr lang="en-US" sz="1300" dirty="0"/>
              <a:t> an al </a:t>
            </a:r>
            <a:r>
              <a:rPr lang="en-US" sz="1300" dirty="0" err="1"/>
              <a:t>celei</a:t>
            </a:r>
            <a:r>
              <a:rPr lang="en-US" sz="1300" dirty="0"/>
              <a:t> de a </a:t>
            </a:r>
            <a:r>
              <a:rPr lang="ro-RO" sz="1300" dirty="0"/>
              <a:t>patra</a:t>
            </a:r>
            <a:r>
              <a:rPr lang="en-US" sz="1300" dirty="0"/>
              <a:t> </a:t>
            </a:r>
            <a:r>
              <a:rPr lang="en-US" sz="1300" dirty="0" err="1"/>
              <a:t>perioade</a:t>
            </a:r>
            <a:r>
              <a:rPr lang="en-US" sz="1300" dirty="0"/>
              <a:t> de </a:t>
            </a:r>
            <a:r>
              <a:rPr lang="en-US" sz="1300" dirty="0" err="1"/>
              <a:t>reglementare</a:t>
            </a:r>
            <a:r>
              <a:rPr lang="en-US" sz="1300" dirty="0"/>
              <a:t>, </a:t>
            </a:r>
            <a:r>
              <a:rPr lang="ro-RO" sz="1300" dirty="0"/>
              <a:t>este de 1,5%</a:t>
            </a:r>
            <a:r>
              <a:rPr lang="en-US" sz="1300" dirty="0"/>
              <a:t>.</a:t>
            </a:r>
          </a:p>
          <a:p>
            <a:pPr marL="0" indent="0" algn="just">
              <a:buNone/>
            </a:pPr>
            <a:r>
              <a:rPr lang="en-US" sz="1300" dirty="0" err="1"/>
              <a:t>Indicele</a:t>
            </a:r>
            <a:r>
              <a:rPr lang="en-US" sz="1300" dirty="0"/>
              <a:t> de </a:t>
            </a:r>
            <a:r>
              <a:rPr lang="en-US" sz="1300" dirty="0" err="1"/>
              <a:t>inflatie</a:t>
            </a:r>
            <a:r>
              <a:rPr lang="en-US" sz="1300" dirty="0"/>
              <a:t> </a:t>
            </a:r>
            <a:r>
              <a:rPr lang="en-US" sz="1300" dirty="0" err="1"/>
              <a:t>aprobat</a:t>
            </a:r>
            <a:r>
              <a:rPr lang="en-US" sz="1300" dirty="0"/>
              <a:t> pentru </a:t>
            </a:r>
            <a:r>
              <a:rPr lang="en-US" sz="1300" dirty="0" err="1"/>
              <a:t>perioada</a:t>
            </a:r>
            <a:r>
              <a:rPr lang="en-US" sz="1300" dirty="0"/>
              <a:t> </a:t>
            </a:r>
            <a:r>
              <a:rPr lang="ro-RO" sz="1300" dirty="0"/>
              <a:t>oct.20</a:t>
            </a:r>
            <a:r>
              <a:rPr lang="en-US" sz="1300" dirty="0"/>
              <a:t>21</a:t>
            </a:r>
            <a:r>
              <a:rPr lang="ro-RO" sz="1300" dirty="0"/>
              <a:t>-sept.202</a:t>
            </a:r>
            <a:r>
              <a:rPr lang="en-US" sz="1300" dirty="0"/>
              <a:t>2 </a:t>
            </a:r>
            <a:r>
              <a:rPr lang="en-US" sz="1300" dirty="0" err="1"/>
              <a:t>este</a:t>
            </a:r>
            <a:r>
              <a:rPr lang="en-US" sz="1300"/>
              <a:t> 2,36.</a:t>
            </a:r>
            <a:endParaRPr lang="ro-RO" sz="1300" dirty="0"/>
          </a:p>
          <a:p>
            <a:pPr marL="0" indent="0">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154"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7204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1005</Words>
  <Application>Microsoft Office PowerPoint</Application>
  <PresentationFormat>Widescreen</PresentationFormat>
  <Paragraphs>167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Georgia</vt:lpstr>
      <vt:lpstr>Times New Roman</vt:lpstr>
      <vt:lpstr>Wingdings</vt:lpstr>
      <vt:lpstr>Wingdings 2</vt:lpstr>
      <vt:lpstr>Civic</vt:lpstr>
      <vt:lpstr>Parametrii utilizati la stabilirea venitului OTS pentru perioada 01.10.2021-30.09.2022</vt:lpstr>
      <vt:lpstr>Parametrii utilizati la stabilirea venitului OTS pentru perioada 01.10.2021-30.09.2022</vt:lpstr>
      <vt:lpstr>Parametrii utilizati la stabilirea venitului OTS pentru perioada 01.10.2021-30.09.2022</vt:lpstr>
      <vt:lpstr>Parametrii utilizati la stabilirea venitului OTS pentru perioada 01.10.2021-30.09.2022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28</cp:revision>
  <cp:lastPrinted>2019-08-30T05:05:20Z</cp:lastPrinted>
  <dcterms:created xsi:type="dcterms:W3CDTF">2018-07-31T10:34:25Z</dcterms:created>
  <dcterms:modified xsi:type="dcterms:W3CDTF">2021-06-15T08:32:39Z</dcterms:modified>
</cp:coreProperties>
</file>