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us Adrian Ionita" initials="MAI" lastIdx="0" clrIdx="0">
    <p:extLst>
      <p:ext uri="{19B8F6BF-5375-455C-9EA6-DF929625EA0E}">
        <p15:presenceInfo xmlns:p15="http://schemas.microsoft.com/office/powerpoint/2012/main" userId="S-1-5-21-4086314758-525777933-3845443648-14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 err="1"/>
              <a:t>Informaţii</a:t>
            </a:r>
            <a:r>
              <a:rPr lang="ro-RO" sz="2000" b="1" dirty="0"/>
              <a:t> privind venitul reglementat şi venitul reglementat corectat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oct.2021-sept.2022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687383"/>
              </p:ext>
            </p:extLst>
          </p:nvPr>
        </p:nvGraphicFramePr>
        <p:xfrm>
          <a:off x="1708815" y="4534594"/>
          <a:ext cx="8738420" cy="17856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oct.2020-sept.2021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oct.2021-sept.2022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Evolutie venit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695.505,65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736.063,45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446.537,17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641.417,51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143,64%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Costuri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r>
                        <a:rPr lang="en-US" sz="1200" b="0" dirty="0" err="1">
                          <a:effectLst/>
                        </a:rPr>
                        <a:t>preluate</a:t>
                      </a:r>
                      <a:r>
                        <a:rPr lang="en-US" sz="1200" b="0" dirty="0">
                          <a:effectLst/>
                        </a:rPr>
                        <a:t> direct</a:t>
                      </a:r>
                      <a:endParaRPr lang="ro-RO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147.047,66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26.341,49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 (1.+2</a:t>
                      </a:r>
                      <a:r>
                        <a:rPr lang="en-US" sz="1200" b="1" dirty="0">
                          <a:effectLst/>
                        </a:rPr>
                        <a:t>.+3</a:t>
                      </a:r>
                      <a:r>
                        <a:rPr lang="ro-RO" sz="1200" b="1" dirty="0">
                          <a:effectLst/>
                        </a:rPr>
                        <a:t>.)</a:t>
                      </a:r>
                      <a:endParaRPr lang="ro-RO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1.289.090,48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1.403.822,45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-304.478,15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-362.356,85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reglementat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corectat</a:t>
                      </a:r>
                      <a:r>
                        <a:rPr lang="ro-RO" sz="1200" b="1" dirty="0">
                          <a:effectLst/>
                        </a:rPr>
                        <a:t> (4.+5.)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1.041.465,61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451C28-4CA6-4337-8936-A4670A429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429512"/>
              </p:ext>
            </p:extLst>
          </p:nvPr>
        </p:nvGraphicFramePr>
        <p:xfrm>
          <a:off x="3595751" y="1720612"/>
          <a:ext cx="5520817" cy="2477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000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444481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361336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3004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Nr.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oct.2021-sept.2022 (mii lei)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736.063,45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641.417,51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Costuri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preluate</a:t>
                      </a:r>
                      <a:r>
                        <a:rPr lang="en-US" sz="1000" u="none" strike="noStrike" dirty="0">
                          <a:effectLst/>
                        </a:rPr>
                        <a:t> direct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u="none" strike="noStrike" dirty="0">
                          <a:effectLst/>
                        </a:rPr>
                        <a:t>26.341,49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(1.+2.+3.)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</a:rPr>
                        <a:t>1.403.822,45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226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u="none" strike="noStrike" dirty="0" err="1">
                          <a:effectLst/>
                        </a:rPr>
                        <a:t>Diferențe</a:t>
                      </a:r>
                      <a:r>
                        <a:rPr lang="en-US" sz="1000" b="0" u="none" strike="noStrike" dirty="0">
                          <a:effectLst/>
                        </a:rPr>
                        <a:t>, din care: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u="none" strike="noStrike" dirty="0">
                          <a:effectLst/>
                        </a:rPr>
                        <a:t>-362.356,85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5.1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 - </a:t>
                      </a:r>
                      <a:r>
                        <a:rPr lang="en-US" sz="900" b="0" u="none" strike="noStrike" dirty="0" err="1">
                          <a:effectLst/>
                        </a:rPr>
                        <a:t>componenta</a:t>
                      </a:r>
                      <a:r>
                        <a:rPr lang="en-US" sz="900" b="0" u="none" strike="noStrike" dirty="0">
                          <a:effectLst/>
                        </a:rPr>
                        <a:t> de </a:t>
                      </a:r>
                      <a:r>
                        <a:rPr lang="en-US" sz="900" b="0" u="none" strike="noStrike" dirty="0" err="1">
                          <a:effectLst/>
                        </a:rPr>
                        <a:t>redistribuire</a:t>
                      </a:r>
                      <a:r>
                        <a:rPr lang="en-US" sz="900" b="0" u="none" strike="noStrike" dirty="0">
                          <a:effectLst/>
                        </a:rPr>
                        <a:t> a </a:t>
                      </a:r>
                      <a:r>
                        <a:rPr lang="en-US" sz="900" b="0" u="none" strike="noStrike" dirty="0" err="1">
                          <a:effectLst/>
                        </a:rPr>
                        <a:t>sporului</a:t>
                      </a:r>
                      <a:r>
                        <a:rPr lang="en-US" sz="900" b="0" u="none" strike="noStrike" dirty="0">
                          <a:effectLst/>
                        </a:rPr>
                        <a:t> de  </a:t>
                      </a:r>
                      <a:r>
                        <a:rPr lang="en-US" sz="900" b="0" u="none" strike="noStrike" dirty="0" err="1">
                          <a:effectLst/>
                        </a:rPr>
                        <a:t>eficienţă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 dirty="0">
                          <a:effectLst/>
                        </a:rPr>
                        <a:t>-93.288,64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300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componenta</a:t>
                      </a:r>
                      <a:r>
                        <a:rPr lang="en-US" sz="900" u="none" strike="noStrike" dirty="0">
                          <a:effectLst/>
                        </a:rPr>
                        <a:t> de </a:t>
                      </a:r>
                      <a:r>
                        <a:rPr lang="en-US" sz="900" u="none" strike="noStrike" dirty="0" err="1">
                          <a:effectLst/>
                        </a:rPr>
                        <a:t>corecţie</a:t>
                      </a:r>
                      <a:r>
                        <a:rPr lang="en-US" sz="900" u="none" strike="noStrike" dirty="0">
                          <a:effectLst/>
                        </a:rPr>
                        <a:t> SR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-203.962,76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900" u="none" strike="noStrike" dirty="0">
                          <a:effectLst/>
                        </a:rPr>
                        <a:t> - componente de corecție afernete anului 2020-2021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-69.106,29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costuri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neprevăzute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4.000,84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Venitul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corectat</a:t>
                      </a:r>
                      <a:r>
                        <a:rPr lang="fr-FR" sz="1000" b="1" u="none" strike="noStrike" dirty="0">
                          <a:effectLst/>
                        </a:rPr>
                        <a:t> (4.+5.)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u="none" strike="noStrike" dirty="0">
                          <a:effectLst/>
                        </a:rPr>
                        <a:t>1.041.465,61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220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Informaţii privind venitul reglementat şi venitul reglementat corectat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22</cp:revision>
  <dcterms:created xsi:type="dcterms:W3CDTF">2018-07-31T10:06:02Z</dcterms:created>
  <dcterms:modified xsi:type="dcterms:W3CDTF">2021-06-14T09:01:56Z</dcterms:modified>
</cp:coreProperties>
</file>