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E449A-BE83-4619-A781-487E468E5300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D8850-A3C9-4E64-ADD4-D6813660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30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0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8/16/2021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335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26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919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378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8/16/2021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32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085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578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6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9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7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6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177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752" y="228600"/>
            <a:ext cx="7470648" cy="838200"/>
          </a:xfrm>
        </p:spPr>
        <p:txBody>
          <a:bodyPr>
            <a:normAutofit/>
          </a:bodyPr>
          <a:lstStyle/>
          <a:p>
            <a:r>
              <a:rPr lang="en-US" sz="2200" dirty="0"/>
              <a:t>I</a:t>
            </a:r>
            <a:r>
              <a:rPr lang="ro-RO" sz="2200" dirty="0" err="1"/>
              <a:t>nformații</a:t>
            </a:r>
            <a:r>
              <a:rPr lang="ro-RO" sz="2200" dirty="0"/>
              <a:t> referitoare la reconcilierea contului de regularizare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283109" y="1349478"/>
            <a:ext cx="9490588" cy="4953000"/>
          </a:xfrm>
        </p:spPr>
        <p:txBody>
          <a:bodyPr>
            <a:normAutofit/>
          </a:bodyPr>
          <a:lstStyle/>
          <a:p>
            <a:pPr algn="just"/>
            <a:endParaRPr lang="en-US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o-RO" sz="1400" dirty="0"/>
              <a:t>În cadrul procedurii de stabilire a venitului total și a tarifelor reglementate pentru activitatea de transport în perioada oct.20</a:t>
            </a:r>
            <a:r>
              <a:rPr lang="en-US" sz="1400" dirty="0"/>
              <a:t>21</a:t>
            </a:r>
            <a:r>
              <a:rPr lang="ro-RO" sz="1400" dirty="0"/>
              <a:t> – sept.202</a:t>
            </a:r>
            <a:r>
              <a:rPr lang="en-US" sz="1400" dirty="0"/>
              <a:t>2</a:t>
            </a:r>
            <a:r>
              <a:rPr lang="ro-RO" sz="1400" dirty="0"/>
              <a:t>, ANRE a ap</a:t>
            </a:r>
            <a:r>
              <a:rPr lang="en-US" sz="1400" dirty="0"/>
              <a:t>r</a:t>
            </a:r>
            <a:r>
              <a:rPr lang="ro-RO" sz="1400" dirty="0" err="1"/>
              <a:t>obat</a:t>
            </a:r>
            <a:r>
              <a:rPr lang="ro-RO" sz="1400" dirty="0"/>
              <a:t> component</a:t>
            </a:r>
            <a:r>
              <a:rPr lang="en-US" sz="1400" dirty="0" err="1"/>
              <a:t>ele</a:t>
            </a:r>
            <a:r>
              <a:rPr lang="ro-RO" sz="1400" dirty="0"/>
              <a:t> de corecție </a:t>
            </a:r>
            <a:r>
              <a:rPr lang="en-US" sz="1400" dirty="0"/>
              <a:t>ale </a:t>
            </a:r>
            <a:r>
              <a:rPr lang="en-US" sz="1400" dirty="0" err="1"/>
              <a:t>venitului</a:t>
            </a:r>
            <a:r>
              <a:rPr lang="en-US" sz="1400" dirty="0"/>
              <a:t> </a:t>
            </a:r>
            <a:r>
              <a:rPr lang="en-US" sz="1400" dirty="0" err="1"/>
              <a:t>reglementat</a:t>
            </a:r>
            <a:r>
              <a:rPr lang="en-US" sz="1400" dirty="0"/>
              <a:t> </a:t>
            </a:r>
            <a:r>
              <a:rPr lang="ro-RO" sz="1400" dirty="0"/>
              <a:t>în valoare de</a:t>
            </a:r>
            <a:r>
              <a:rPr lang="en-US" sz="1400" dirty="0"/>
              <a:t>  </a:t>
            </a:r>
            <a:r>
              <a:rPr lang="ro-RO" sz="1400" dirty="0"/>
              <a:t> -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273.069,05</a:t>
            </a:r>
            <a:r>
              <a:rPr lang="ro-RO" sz="1400" dirty="0"/>
              <a:t> mii lei</a:t>
            </a:r>
            <a:r>
              <a:rPr lang="en-US" sz="1400" dirty="0"/>
              <a:t> 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componenta</a:t>
            </a:r>
            <a:r>
              <a:rPr lang="en-US" sz="1400" dirty="0"/>
              <a:t> de </a:t>
            </a:r>
            <a:r>
              <a:rPr lang="en-US" sz="1400" dirty="0" err="1"/>
              <a:t>redistribuire</a:t>
            </a:r>
            <a:r>
              <a:rPr lang="en-US" sz="1400" dirty="0"/>
              <a:t> a </a:t>
            </a:r>
            <a:r>
              <a:rPr lang="en-US" sz="1400" dirty="0" err="1"/>
              <a:t>sporului</a:t>
            </a:r>
            <a:r>
              <a:rPr lang="en-US" sz="1400" dirty="0"/>
              <a:t> de </a:t>
            </a:r>
            <a:r>
              <a:rPr lang="en-US" sz="1400" dirty="0" err="1"/>
              <a:t>eficienta</a:t>
            </a:r>
            <a:r>
              <a:rPr lang="en-US" sz="1400" dirty="0"/>
              <a:t> in </a:t>
            </a:r>
            <a:r>
              <a:rPr lang="en-US" sz="1400" dirty="0" err="1"/>
              <a:t>valoare</a:t>
            </a:r>
            <a:r>
              <a:rPr lang="en-US" sz="1400" dirty="0"/>
              <a:t> de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-93.288,64 mii lei.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1400" dirty="0" err="1"/>
              <a:t>Sporurile</a:t>
            </a:r>
            <a:r>
              <a:rPr lang="en-US" sz="1400" dirty="0"/>
              <a:t> </a:t>
            </a:r>
            <a:r>
              <a:rPr lang="en-US" sz="1400" dirty="0" err="1"/>
              <a:t>anuale</a:t>
            </a:r>
            <a:r>
              <a:rPr lang="en-US" sz="1400" dirty="0"/>
              <a:t> de </a:t>
            </a:r>
            <a:r>
              <a:rPr lang="en-US" sz="1400" dirty="0" err="1"/>
              <a:t>eficienţă</a:t>
            </a:r>
            <a:r>
              <a:rPr lang="en-US" sz="1400" dirty="0"/>
              <a:t> </a:t>
            </a:r>
            <a:r>
              <a:rPr lang="en-US" sz="1400" dirty="0" err="1"/>
              <a:t>economică</a:t>
            </a:r>
            <a:r>
              <a:rPr lang="en-US" sz="1400" dirty="0"/>
              <a:t>, </a:t>
            </a:r>
            <a:r>
              <a:rPr lang="en-US" sz="1400" dirty="0" err="1"/>
              <a:t>aferente</a:t>
            </a:r>
            <a:r>
              <a:rPr lang="en-US" sz="1400" dirty="0"/>
              <a:t> </a:t>
            </a:r>
            <a:r>
              <a:rPr lang="en-US" sz="1400" dirty="0" err="1"/>
              <a:t>unei</a:t>
            </a:r>
            <a:r>
              <a:rPr lang="en-US" sz="1400" dirty="0"/>
              <a:t> </a:t>
            </a:r>
            <a:r>
              <a:rPr lang="en-US" sz="1400" dirty="0" err="1"/>
              <a:t>perioade</a:t>
            </a:r>
            <a:r>
              <a:rPr lang="en-US" sz="1400" dirty="0"/>
              <a:t> de </a:t>
            </a:r>
            <a:r>
              <a:rPr lang="en-US" sz="1400" dirty="0" err="1"/>
              <a:t>reglementare</a:t>
            </a:r>
            <a:r>
              <a:rPr lang="en-US" sz="1400" dirty="0"/>
              <a:t>, se </a:t>
            </a:r>
            <a:r>
              <a:rPr lang="en-US" sz="1400" dirty="0" err="1"/>
              <a:t>cumulează</a:t>
            </a:r>
            <a:r>
              <a:rPr lang="en-US" sz="1400" dirty="0"/>
              <a:t> la </a:t>
            </a:r>
            <a:r>
              <a:rPr lang="en-US" sz="1400" dirty="0" err="1"/>
              <a:t>sfârşitul</a:t>
            </a:r>
            <a:r>
              <a:rPr lang="en-US" sz="1400" dirty="0"/>
              <a:t> </a:t>
            </a:r>
            <a:r>
              <a:rPr lang="en-US" sz="1400" dirty="0" err="1"/>
              <a:t>respectivei</a:t>
            </a:r>
            <a:r>
              <a:rPr lang="en-US" sz="1400" dirty="0"/>
              <a:t> </a:t>
            </a:r>
            <a:r>
              <a:rPr lang="en-US" sz="1400" dirty="0" err="1"/>
              <a:t>perioade</a:t>
            </a:r>
            <a:r>
              <a:rPr lang="en-US" sz="1400" dirty="0"/>
              <a:t> </a:t>
            </a:r>
            <a:r>
              <a:rPr lang="en-US" sz="1400" dirty="0" err="1"/>
              <a:t>şi</a:t>
            </a:r>
            <a:r>
              <a:rPr lang="en-US" sz="1400" dirty="0"/>
              <a:t> se </a:t>
            </a:r>
            <a:r>
              <a:rPr lang="en-US" sz="1400" dirty="0" err="1"/>
              <a:t>cedează</a:t>
            </a:r>
            <a:r>
              <a:rPr lang="en-US" sz="1400" dirty="0"/>
              <a:t> </a:t>
            </a:r>
            <a:r>
              <a:rPr lang="en-US" sz="1400" dirty="0" err="1"/>
              <a:t>clienţilor</a:t>
            </a:r>
            <a:r>
              <a:rPr lang="en-US" sz="1400" dirty="0"/>
              <a:t>, </a:t>
            </a:r>
            <a:r>
              <a:rPr lang="en-US" sz="1400" dirty="0" err="1"/>
              <a:t>prin</a:t>
            </a:r>
            <a:r>
              <a:rPr lang="en-US" sz="1400" dirty="0"/>
              <a:t> </a:t>
            </a:r>
            <a:r>
              <a:rPr lang="en-US" sz="1400" dirty="0" err="1"/>
              <a:t>liniarizare</a:t>
            </a:r>
            <a:r>
              <a:rPr lang="en-US" sz="1400" dirty="0"/>
              <a:t>, pe </a:t>
            </a:r>
            <a:r>
              <a:rPr lang="en-US" sz="1400" dirty="0" err="1"/>
              <a:t>parcursul</a:t>
            </a:r>
            <a:r>
              <a:rPr lang="en-US" sz="1400" dirty="0"/>
              <a:t> </a:t>
            </a:r>
            <a:r>
              <a:rPr lang="en-US" sz="1400" dirty="0" err="1"/>
              <a:t>perioadei</a:t>
            </a:r>
            <a:r>
              <a:rPr lang="en-US" sz="1400" dirty="0"/>
              <a:t> de </a:t>
            </a:r>
            <a:r>
              <a:rPr lang="en-US" sz="1400" dirty="0" err="1"/>
              <a:t>reglementare</a:t>
            </a:r>
            <a:r>
              <a:rPr lang="en-US" sz="1400" dirty="0"/>
              <a:t> </a:t>
            </a:r>
            <a:r>
              <a:rPr lang="en-US" sz="1400" dirty="0" err="1"/>
              <a:t>următoare</a:t>
            </a:r>
            <a:r>
              <a:rPr lang="en-US" sz="1400" dirty="0"/>
              <a:t>. </a:t>
            </a:r>
            <a:r>
              <a:rPr lang="en-US" sz="1400" dirty="0" err="1"/>
              <a:t>Sporul</a:t>
            </a:r>
            <a:r>
              <a:rPr lang="en-US" sz="1400" dirty="0"/>
              <a:t> </a:t>
            </a:r>
            <a:r>
              <a:rPr lang="en-US" sz="1400" dirty="0" err="1"/>
              <a:t>anual</a:t>
            </a:r>
            <a:r>
              <a:rPr lang="en-US" sz="1400" dirty="0"/>
              <a:t> de </a:t>
            </a:r>
            <a:r>
              <a:rPr lang="en-US" sz="1400" dirty="0" err="1"/>
              <a:t>eficienţă</a:t>
            </a:r>
            <a:r>
              <a:rPr lang="en-US" sz="1400" dirty="0"/>
              <a:t> </a:t>
            </a:r>
            <a:r>
              <a:rPr lang="en-US" sz="1400" dirty="0" err="1"/>
              <a:t>economică</a:t>
            </a:r>
            <a:r>
              <a:rPr lang="en-US" sz="1400" dirty="0"/>
              <a:t> se </a:t>
            </a:r>
            <a:r>
              <a:rPr lang="en-US" sz="1400" dirty="0" err="1"/>
              <a:t>cedează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valoare</a:t>
            </a:r>
            <a:r>
              <a:rPr lang="en-US" sz="1400" dirty="0"/>
              <a:t> </a:t>
            </a:r>
            <a:r>
              <a:rPr lang="en-US" sz="1400" dirty="0" err="1"/>
              <a:t>actualizată</a:t>
            </a:r>
            <a:r>
              <a:rPr lang="en-US" sz="1400" dirty="0"/>
              <a:t> cu rata </a:t>
            </a:r>
            <a:r>
              <a:rPr lang="en-US" sz="1400" dirty="0" err="1"/>
              <a:t>inflaţiei</a:t>
            </a:r>
            <a:r>
              <a:rPr lang="en-US" sz="1400" dirty="0"/>
              <a:t>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situaţia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care </a:t>
            </a:r>
            <a:r>
              <a:rPr lang="en-US" sz="1400" dirty="0" err="1"/>
              <a:t>nivelul</a:t>
            </a:r>
            <a:r>
              <a:rPr lang="en-US" sz="1400" dirty="0"/>
              <a:t> </a:t>
            </a:r>
            <a:r>
              <a:rPr lang="en-US" sz="1400" dirty="0" err="1"/>
              <a:t>venitului</a:t>
            </a:r>
            <a:r>
              <a:rPr lang="en-US" sz="1400" dirty="0"/>
              <a:t> </a:t>
            </a:r>
            <a:r>
              <a:rPr lang="en-US" sz="1400" dirty="0" err="1"/>
              <a:t>reglementat</a:t>
            </a:r>
            <a:r>
              <a:rPr lang="en-US" sz="1400" dirty="0"/>
              <a:t> </a:t>
            </a:r>
            <a:r>
              <a:rPr lang="en-US" sz="1400" dirty="0" err="1"/>
              <a:t>corectat</a:t>
            </a:r>
            <a:r>
              <a:rPr lang="en-US" sz="1400" dirty="0"/>
              <a:t> induce o </a:t>
            </a:r>
            <a:r>
              <a:rPr lang="en-US" sz="1400" dirty="0" err="1"/>
              <a:t>modificare</a:t>
            </a:r>
            <a:r>
              <a:rPr lang="en-US" sz="1400" dirty="0"/>
              <a:t> a </a:t>
            </a:r>
            <a:r>
              <a:rPr lang="en-US" sz="1400" dirty="0" err="1"/>
              <a:t>tarifelor</a:t>
            </a:r>
            <a:r>
              <a:rPr lang="en-US" sz="1400" dirty="0"/>
              <a:t> de transport cu </a:t>
            </a:r>
            <a:r>
              <a:rPr lang="en-US" sz="1400" dirty="0" err="1"/>
              <a:t>mai</a:t>
            </a:r>
            <a:r>
              <a:rPr lang="en-US" sz="1400" dirty="0"/>
              <a:t> </a:t>
            </a:r>
            <a:r>
              <a:rPr lang="en-US" sz="1400" dirty="0" err="1"/>
              <a:t>mult</a:t>
            </a:r>
            <a:r>
              <a:rPr lang="en-US" sz="1400" dirty="0"/>
              <a:t> de 10% </a:t>
            </a:r>
            <a:r>
              <a:rPr lang="en-US" sz="1400" dirty="0" err="1"/>
              <a:t>faţă</a:t>
            </a:r>
            <a:r>
              <a:rPr lang="en-US" sz="1400" dirty="0"/>
              <a:t> de </a:t>
            </a:r>
            <a:r>
              <a:rPr lang="en-US" sz="1400" dirty="0" err="1"/>
              <a:t>tarifele</a:t>
            </a:r>
            <a:r>
              <a:rPr lang="en-US" sz="1400" dirty="0"/>
              <a:t> de transport </a:t>
            </a:r>
            <a:r>
              <a:rPr lang="en-US" sz="1400" dirty="0" err="1"/>
              <a:t>aprobate</a:t>
            </a:r>
            <a:r>
              <a:rPr lang="en-US" sz="1400" dirty="0"/>
              <a:t> pentru </a:t>
            </a:r>
            <a:r>
              <a:rPr lang="en-US" sz="1400" dirty="0" err="1"/>
              <a:t>anul</a:t>
            </a:r>
            <a:r>
              <a:rPr lang="en-US" sz="1400" dirty="0"/>
              <a:t> anterior de </a:t>
            </a:r>
            <a:r>
              <a:rPr lang="en-US" sz="1400" dirty="0" err="1"/>
              <a:t>reglementare</a:t>
            </a:r>
            <a:r>
              <a:rPr lang="en-US" sz="1400" dirty="0"/>
              <a:t>, ANRE </a:t>
            </a:r>
            <a:r>
              <a:rPr lang="en-US" sz="1400" dirty="0" err="1"/>
              <a:t>poate</a:t>
            </a:r>
            <a:r>
              <a:rPr lang="en-US" sz="1400" dirty="0"/>
              <a:t> decide,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consultare</a:t>
            </a:r>
            <a:r>
              <a:rPr lang="en-US" sz="1400" dirty="0"/>
              <a:t> cu OTS, ca o </a:t>
            </a:r>
            <a:r>
              <a:rPr lang="en-US" sz="1400" dirty="0" err="1"/>
              <a:t>parte</a:t>
            </a:r>
            <a:r>
              <a:rPr lang="en-US" sz="1400" dirty="0"/>
              <a:t> din </a:t>
            </a:r>
            <a:r>
              <a:rPr lang="en-US" sz="1400" dirty="0" err="1"/>
              <a:t>acest</a:t>
            </a:r>
            <a:r>
              <a:rPr lang="en-US" sz="1400" dirty="0"/>
              <a:t> </a:t>
            </a:r>
            <a:r>
              <a:rPr lang="en-US" sz="1400" dirty="0" err="1"/>
              <a:t>venit</a:t>
            </a:r>
            <a:r>
              <a:rPr lang="en-US" sz="1400" dirty="0"/>
              <a:t> </a:t>
            </a:r>
            <a:r>
              <a:rPr lang="en-US" sz="1400" dirty="0" err="1"/>
              <a:t>să</a:t>
            </a:r>
            <a:r>
              <a:rPr lang="en-US" sz="1400" dirty="0"/>
              <a:t> se </a:t>
            </a:r>
            <a:r>
              <a:rPr lang="en-US" sz="1400" dirty="0" err="1"/>
              <a:t>recupereze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anul</a:t>
            </a:r>
            <a:r>
              <a:rPr lang="en-US" sz="1400" dirty="0"/>
              <a:t>/</a:t>
            </a:r>
            <a:r>
              <a:rPr lang="en-US" sz="1400" dirty="0" err="1"/>
              <a:t>anii</a:t>
            </a:r>
            <a:r>
              <a:rPr lang="en-US" sz="1400" dirty="0"/>
              <a:t> </a:t>
            </a:r>
            <a:r>
              <a:rPr lang="en-US" sz="1400" dirty="0" err="1"/>
              <a:t>următor</a:t>
            </a:r>
            <a:r>
              <a:rPr lang="en-US" sz="1400" dirty="0"/>
              <a:t>/</a:t>
            </a:r>
            <a:r>
              <a:rPr lang="en-US" sz="1400" dirty="0" err="1"/>
              <a:t>următori</a:t>
            </a:r>
            <a:r>
              <a:rPr lang="en-US" sz="1400" dirty="0"/>
              <a:t>, </a:t>
            </a:r>
            <a:r>
              <a:rPr lang="en-US" sz="1400" dirty="0" err="1"/>
              <a:t>după</a:t>
            </a:r>
            <a:r>
              <a:rPr lang="en-US" sz="1400" dirty="0"/>
              <a:t> </a:t>
            </a:r>
            <a:r>
              <a:rPr lang="en-US" sz="1400" dirty="0" err="1"/>
              <a:t>caz</a:t>
            </a:r>
            <a:r>
              <a:rPr lang="en-US" sz="1400" dirty="0"/>
              <a:t>, </a:t>
            </a:r>
            <a:r>
              <a:rPr lang="en-US" sz="1400" dirty="0" err="1"/>
              <a:t>iar</a:t>
            </a:r>
            <a:r>
              <a:rPr lang="en-US" sz="1400" dirty="0"/>
              <a:t> </a:t>
            </a:r>
            <a:r>
              <a:rPr lang="en-US" sz="1400" dirty="0" err="1"/>
              <a:t>actualizarea</a:t>
            </a:r>
            <a:r>
              <a:rPr lang="en-US" sz="1400" dirty="0"/>
              <a:t> se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efectua</a:t>
            </a:r>
            <a:r>
              <a:rPr lang="en-US" sz="1400" dirty="0"/>
              <a:t> cu rata </a:t>
            </a:r>
            <a:r>
              <a:rPr lang="en-US" sz="1400" dirty="0" err="1"/>
              <a:t>inflaţiei</a:t>
            </a:r>
            <a:r>
              <a:rPr lang="en-US" sz="1400" dirty="0"/>
              <a:t>, </a:t>
            </a:r>
            <a:r>
              <a:rPr lang="en-US" sz="1400" dirty="0" err="1"/>
              <a:t>corespunzătoare</a:t>
            </a:r>
            <a:r>
              <a:rPr lang="en-US" sz="1400" dirty="0"/>
              <a:t> </a:t>
            </a:r>
            <a:r>
              <a:rPr lang="en-US" sz="1400" dirty="0" err="1"/>
              <a:t>perioadei</a:t>
            </a:r>
            <a:r>
              <a:rPr lang="en-US" sz="1400" dirty="0"/>
              <a:t> </a:t>
            </a:r>
            <a:r>
              <a:rPr lang="en-US" sz="1400" dirty="0" err="1"/>
              <a:t>în</a:t>
            </a:r>
            <a:r>
              <a:rPr lang="en-US" sz="1400" dirty="0"/>
              <a:t> care se </a:t>
            </a:r>
            <a:r>
              <a:rPr lang="en-US" sz="1400" dirty="0" err="1"/>
              <a:t>realizează</a:t>
            </a:r>
            <a:r>
              <a:rPr lang="en-US" sz="1400" dirty="0"/>
              <a:t> </a:t>
            </a:r>
            <a:r>
              <a:rPr lang="en-US" sz="1400" dirty="0" err="1"/>
              <a:t>recuperarea</a:t>
            </a:r>
            <a:r>
              <a:rPr lang="en-US" sz="1400"/>
              <a:t>.</a:t>
            </a:r>
            <a:endParaRPr lang="en-US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en-US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ro-RO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ro-RO" sz="1400" dirty="0"/>
          </a:p>
          <a:p>
            <a:pPr marL="0" indent="0" algn="just">
              <a:buNone/>
            </a:pPr>
            <a:endParaRPr lang="ro-RO" sz="1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581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198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Wingdings</vt:lpstr>
      <vt:lpstr>Wingdings 2</vt:lpstr>
      <vt:lpstr>Civic</vt:lpstr>
      <vt:lpstr>Informații referitoare la reconcilierea contului de regularizare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Informații referitoare la reconcilierea contului de regularizare</dc:title>
  <dc:creator>Marius Adrian Ionita</dc:creator>
  <cp:lastModifiedBy>Marius Adrian Ionita</cp:lastModifiedBy>
  <cp:revision>11</cp:revision>
  <cp:lastPrinted>2019-08-30T05:05:48Z</cp:lastPrinted>
  <dcterms:created xsi:type="dcterms:W3CDTF">2018-07-31T10:41:24Z</dcterms:created>
  <dcterms:modified xsi:type="dcterms:W3CDTF">2021-08-16T10:11:06Z</dcterms:modified>
</cp:coreProperties>
</file>