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342"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6699"/>
    <a:srgbClr val="336699"/>
    <a:srgbClr val="0066CC"/>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65" autoAdjust="0"/>
    <p:restoredTop sz="92883" autoAdjust="0"/>
  </p:normalViewPr>
  <p:slideViewPr>
    <p:cSldViewPr>
      <p:cViewPr varScale="1">
        <p:scale>
          <a:sx n="78" d="100"/>
          <a:sy n="78" d="100"/>
        </p:scale>
        <p:origin x="226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FF56034-8E43-49B5-9757-0E4F3405C7D8}" type="datetimeFigureOut">
              <a:rPr lang="ro-RO" smtClean="0"/>
              <a:t>14.07.2020</a:t>
            </a:fld>
            <a:endParaRPr lang="ro-RO"/>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ro-RO"/>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53B5971-A201-45CE-8457-47AD6F234CB2}" type="slidenum">
              <a:rPr lang="ro-RO" smtClean="0"/>
              <a:t>‹#›</a:t>
            </a:fld>
            <a:endParaRPr lang="ro-RO"/>
          </a:p>
        </p:txBody>
      </p:sp>
    </p:spTree>
    <p:extLst>
      <p:ext uri="{BB962C8B-B14F-4D97-AF65-F5344CB8AC3E}">
        <p14:creationId xmlns:p14="http://schemas.microsoft.com/office/powerpoint/2010/main" val="3717107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60" cy="49633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850443" y="1"/>
            <a:ext cx="2945660" cy="496332"/>
          </a:xfrm>
          <a:prstGeom prst="rect">
            <a:avLst/>
          </a:prstGeom>
        </p:spPr>
        <p:txBody>
          <a:bodyPr vert="horz" lIns="93287" tIns="46644" rIns="93287" bIns="46644" rtlCol="0"/>
          <a:lstStyle>
            <a:lvl1pPr algn="r">
              <a:defRPr sz="1200"/>
            </a:lvl1pPr>
          </a:lstStyle>
          <a:p>
            <a:fld id="{B2C50B63-D304-4083-BE42-837AAA709386}" type="datetimeFigureOut">
              <a:rPr lang="en-US" smtClean="0"/>
              <a:pPr/>
              <a:t>7/14/2020</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60" cy="496332"/>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60" cy="496332"/>
          </a:xfrm>
          <a:prstGeom prst="rect">
            <a:avLst/>
          </a:prstGeom>
        </p:spPr>
        <p:txBody>
          <a:bodyPr vert="horz" lIns="93287" tIns="46644" rIns="93287" bIns="46644" rtlCol="0" anchor="b"/>
          <a:lstStyle>
            <a:lvl1pPr algn="r">
              <a:defRPr sz="1200"/>
            </a:lvl1pPr>
          </a:lstStyle>
          <a:p>
            <a:fld id="{E3DC28A0-8B66-4DC7-B5E1-34B8301819FE}" type="slidenum">
              <a:rPr lang="en-US" smtClean="0"/>
              <a:pPr/>
              <a:t>‹#›</a:t>
            </a:fld>
            <a:endParaRPr lang="en-US" dirty="0"/>
          </a:p>
        </p:txBody>
      </p:sp>
    </p:spTree>
    <p:extLst>
      <p:ext uri="{BB962C8B-B14F-4D97-AF65-F5344CB8AC3E}">
        <p14:creationId xmlns:p14="http://schemas.microsoft.com/office/powerpoint/2010/main" val="252480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pPr/>
              <a:t>1</a:t>
            </a:fld>
            <a:endParaRPr lang="en-US" dirty="0"/>
          </a:p>
        </p:txBody>
      </p:sp>
    </p:spTree>
    <p:extLst>
      <p:ext uri="{BB962C8B-B14F-4D97-AF65-F5344CB8AC3E}">
        <p14:creationId xmlns:p14="http://schemas.microsoft.com/office/powerpoint/2010/main" val="2268412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348A40-9BB5-47E2-A42C-ECC6F70C8BE1}" type="datetime1">
              <a:rPr lang="en-US" smtClean="0"/>
              <a:pPr/>
              <a:t>7/14/2020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7/14/2020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2"/>
            <a:ext cx="457200" cy="441325"/>
          </a:xfrm>
        </p:spPr>
        <p:txBody>
          <a:bodyPr/>
          <a:lstStyle/>
          <a:p>
            <a:fld id="{B6F15528-21DE-4FAA-801E-634DDDAF4B2B}"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7/14/2020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2"/>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93A5A5-6D3E-4B27-958E-7C2341A4BEA0}" type="datetime1">
              <a:rPr lang="en-US" smtClean="0"/>
              <a:pPr/>
              <a:t>7/14/2020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3"/>
            <a:ext cx="457200" cy="441325"/>
          </a:xfrm>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1"/>
            <a:ext cx="6480175"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7/14/2020</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607CF45-8A00-4FF7-A7BE-80F7E50264E9}" type="datetime1">
              <a:rPr lang="en-US" smtClean="0"/>
              <a:pPr/>
              <a:t>7/14/2020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flipV="1">
            <a:off x="4563081" y="1575653"/>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3" y="1524001"/>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1"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7/14/2020</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4"/>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7"/>
            <a:ext cx="457200" cy="441325"/>
          </a:xfrm>
        </p:spPr>
        <p:txBody>
          <a:bodyPr/>
          <a:lstStyle>
            <a:lvl1pPr algn="ctr">
              <a:defRPr/>
            </a:lvl1pPr>
          </a:lstStyle>
          <a:p>
            <a:fld id="{B6F15528-21DE-4FAA-801E-634DDDAF4B2B}"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7EF11-735F-4ACC-9151-C3984C16448A}" type="datetime1">
              <a:rPr lang="en-US" smtClean="0"/>
              <a:pPr/>
              <a:t>7/14/2020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1"/>
            <a:ext cx="457200" cy="441325"/>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477495E-D411-46C7-85C8-DB4F8349F469}" type="datetime1">
              <a:rPr lang="en-US" smtClean="0"/>
              <a:pPr/>
              <a:t>7/14/2020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1"/>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1" name="Rectangle 20"/>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046EB1EE-35B2-4DC7-A243-62265AB103C8}" type="datetime1">
              <a:rPr lang="en-US" smtClean="0"/>
              <a:pPr/>
              <a:t>7/14/2020</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EA70D8B6-9A15-4A12-B1CC-20CEDD1D6C7B}" type="datetime1">
              <a:rPr lang="en-US" smtClean="0"/>
              <a:pPr/>
              <a:t>7/14/2020</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1"/>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7/14/2020</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5"/>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7470648" cy="838200"/>
          </a:xfrm>
        </p:spPr>
        <p:txBody>
          <a:bodyPr>
            <a:normAutofit/>
          </a:bodyPr>
          <a:lstStyle/>
          <a:p>
            <a:r>
              <a:rPr lang="en-US" sz="2200" dirty="0"/>
              <a:t>Indicators regarding the total revenue approved for the period October </a:t>
            </a:r>
            <a:r>
              <a:rPr lang="en-US" sz="2200" dirty="0" smtClean="0"/>
              <a:t>2020</a:t>
            </a:r>
            <a:r>
              <a:rPr lang="en-GB" sz="2200" dirty="0" smtClean="0"/>
              <a:t> </a:t>
            </a:r>
            <a:r>
              <a:rPr lang="en-US" sz="2200" dirty="0"/>
              <a:t>– September </a:t>
            </a:r>
            <a:r>
              <a:rPr lang="en-US" sz="2200" dirty="0" smtClean="0"/>
              <a:t>20</a:t>
            </a:r>
            <a:r>
              <a:rPr lang="ro-RO" sz="2200" dirty="0" smtClean="0"/>
              <a:t>2</a:t>
            </a:r>
            <a:r>
              <a:rPr lang="en-US" sz="2200" dirty="0" smtClean="0"/>
              <a:t>1</a:t>
            </a:r>
            <a:endParaRPr lang="ro-RO" sz="2200" dirty="0"/>
          </a:p>
        </p:txBody>
      </p:sp>
      <p:sp>
        <p:nvSpPr>
          <p:cNvPr id="4" name="Content Placeholder 3"/>
          <p:cNvSpPr>
            <a:spLocks noGrp="1"/>
          </p:cNvSpPr>
          <p:nvPr>
            <p:ph sz="quarter" idx="1"/>
          </p:nvPr>
        </p:nvSpPr>
        <p:spPr>
          <a:xfrm>
            <a:off x="301752" y="1447800"/>
            <a:ext cx="8503920" cy="4876800"/>
          </a:xfrm>
        </p:spPr>
        <p:txBody>
          <a:bodyPr>
            <a:normAutofit/>
          </a:bodyPr>
          <a:lstStyle/>
          <a:p>
            <a:pPr algn="just"/>
            <a:r>
              <a:rPr lang="en-US" sz="1200" dirty="0" smtClean="0"/>
              <a:t>a) </a:t>
            </a:r>
            <a:r>
              <a:rPr lang="en-US" sz="1200" dirty="0"/>
              <a:t>Total revenue approved by ANRE is allocated by the fix component and by the variable component. The ratio between the fix component and the variable component of the total revenue approved for </a:t>
            </a:r>
            <a:r>
              <a:rPr lang="en-GB" sz="1200" dirty="0" smtClean="0"/>
              <a:t>Oct. </a:t>
            </a:r>
            <a:r>
              <a:rPr lang="en-US" sz="1200" dirty="0" smtClean="0"/>
              <a:t>201</a:t>
            </a:r>
            <a:r>
              <a:rPr lang="ro-RO" sz="1200" dirty="0" smtClean="0"/>
              <a:t>9</a:t>
            </a:r>
            <a:r>
              <a:rPr lang="en-US" sz="1200" dirty="0" smtClean="0"/>
              <a:t>-Sept. 20</a:t>
            </a:r>
            <a:r>
              <a:rPr lang="ro-RO" sz="1200" dirty="0" smtClean="0"/>
              <a:t>20</a:t>
            </a:r>
            <a:r>
              <a:rPr lang="en-US" sz="1200" dirty="0" smtClean="0"/>
              <a:t> is:</a:t>
            </a:r>
          </a:p>
          <a:p>
            <a:endParaRPr lang="en-US" sz="1200" dirty="0"/>
          </a:p>
          <a:p>
            <a:endParaRPr lang="en-US" sz="1200" dirty="0" smtClean="0"/>
          </a:p>
          <a:p>
            <a:endParaRPr lang="ro-RO" sz="1200" dirty="0" smtClean="0"/>
          </a:p>
          <a:p>
            <a:endParaRPr lang="en-US" sz="1200" dirty="0"/>
          </a:p>
          <a:p>
            <a:endParaRPr lang="ro-RO" sz="1200" dirty="0" smtClean="0"/>
          </a:p>
          <a:p>
            <a:pPr marL="0" indent="0">
              <a:buNone/>
            </a:pPr>
            <a:endParaRPr lang="en-US" sz="1200" dirty="0" smtClean="0"/>
          </a:p>
          <a:p>
            <a:pPr algn="just">
              <a:lnSpc>
                <a:spcPct val="120000"/>
              </a:lnSpc>
            </a:pPr>
            <a:r>
              <a:rPr lang="en-US" sz="1200" dirty="0"/>
              <a:t>According to </a:t>
            </a:r>
            <a:r>
              <a:rPr lang="ro-RO" sz="1200" dirty="0" err="1" smtClean="0"/>
              <a:t>the</a:t>
            </a:r>
            <a:r>
              <a:rPr lang="ro-RO" sz="1200" dirty="0" smtClean="0"/>
              <a:t> </a:t>
            </a:r>
            <a:r>
              <a:rPr lang="ro-RO" sz="1200" dirty="0" err="1" smtClean="0"/>
              <a:t>methodology</a:t>
            </a:r>
            <a:r>
              <a:rPr lang="ro-RO" sz="1200" dirty="0" smtClean="0"/>
              <a:t> </a:t>
            </a:r>
            <a:r>
              <a:rPr lang="ro-RO" sz="1200" dirty="0" err="1" smtClean="0"/>
              <a:t>aproved</a:t>
            </a:r>
            <a:r>
              <a:rPr lang="ro-RO" sz="1200" dirty="0" smtClean="0"/>
              <a:t> </a:t>
            </a:r>
            <a:r>
              <a:rPr lang="ro-RO" sz="1200" dirty="0" err="1" smtClean="0"/>
              <a:t>by</a:t>
            </a:r>
            <a:r>
              <a:rPr lang="ro-RO" sz="1200" dirty="0" smtClean="0"/>
              <a:t> ANRE </a:t>
            </a:r>
            <a:r>
              <a:rPr lang="en-US" sz="1200" dirty="0" smtClean="0"/>
              <a:t>Order </a:t>
            </a:r>
            <a:r>
              <a:rPr lang="ro-RO" sz="1200" dirty="0" smtClean="0"/>
              <a:t>41</a:t>
            </a:r>
            <a:r>
              <a:rPr lang="en-US" sz="1200" dirty="0" smtClean="0"/>
              <a:t>/201</a:t>
            </a:r>
            <a:r>
              <a:rPr lang="ro-RO" sz="1200" dirty="0" smtClean="0"/>
              <a:t>9</a:t>
            </a:r>
            <a:r>
              <a:rPr lang="en-US" sz="1200" dirty="0" smtClean="0"/>
              <a:t>, </a:t>
            </a:r>
            <a:r>
              <a:rPr lang="en-US" sz="1200" dirty="0"/>
              <a:t>from 1 October </a:t>
            </a:r>
            <a:r>
              <a:rPr lang="en-US" sz="1200" dirty="0" smtClean="0"/>
              <a:t>201</a:t>
            </a:r>
            <a:r>
              <a:rPr lang="ro-RO" sz="1200" dirty="0" smtClean="0"/>
              <a:t>9</a:t>
            </a:r>
            <a:r>
              <a:rPr lang="en-US" sz="1200" dirty="0" smtClean="0"/>
              <a:t>, </a:t>
            </a:r>
            <a:r>
              <a:rPr lang="en-US" sz="1200" dirty="0"/>
              <a:t>the fix component of the revenue increased to </a:t>
            </a:r>
            <a:r>
              <a:rPr lang="en-US" sz="1200" dirty="0" smtClean="0"/>
              <a:t>the</a:t>
            </a:r>
            <a:r>
              <a:rPr lang="ro-RO" sz="1200" dirty="0" smtClean="0"/>
              <a:t> actual</a:t>
            </a:r>
            <a:r>
              <a:rPr lang="en-US" sz="1200" dirty="0" smtClean="0"/>
              <a:t> </a:t>
            </a:r>
            <a:r>
              <a:rPr lang="en-US" sz="1200" dirty="0"/>
              <a:t>level of </a:t>
            </a:r>
            <a:r>
              <a:rPr lang="ro-RO" sz="1200" dirty="0" smtClean="0"/>
              <a:t>70</a:t>
            </a:r>
            <a:r>
              <a:rPr lang="en-US" sz="1200" dirty="0" smtClean="0"/>
              <a:t>%, </a:t>
            </a:r>
            <a:r>
              <a:rPr lang="en-US" sz="1200" dirty="0"/>
              <a:t>used at capacity booking tariff setting, going to growing by 5% annually, until 85% of the </a:t>
            </a:r>
            <a:r>
              <a:rPr lang="ro-RO" sz="1200" dirty="0" err="1" smtClean="0"/>
              <a:t>regulated</a:t>
            </a:r>
            <a:r>
              <a:rPr lang="en-US" sz="1200" dirty="0" smtClean="0"/>
              <a:t> revenue</a:t>
            </a:r>
            <a:r>
              <a:rPr lang="ro-RO" sz="1200" dirty="0" smtClean="0"/>
              <a:t> </a:t>
            </a:r>
            <a:r>
              <a:rPr lang="ro-RO" sz="1200" dirty="0" err="1" smtClean="0"/>
              <a:t>and</a:t>
            </a:r>
            <a:r>
              <a:rPr lang="ro-RO" sz="1200" dirty="0" smtClean="0"/>
              <a:t> </a:t>
            </a:r>
            <a:r>
              <a:rPr lang="en-US" sz="1200" dirty="0" smtClean="0"/>
              <a:t>the </a:t>
            </a:r>
            <a:r>
              <a:rPr lang="en-US" sz="1200" dirty="0"/>
              <a:t>fix component of the total revenue approved is divided equally between the group of exit points and the group of entry points</a:t>
            </a:r>
            <a:r>
              <a:rPr lang="ro-RO" sz="1200" dirty="0"/>
              <a:t>.</a:t>
            </a:r>
            <a:endParaRPr lang="en-US" sz="1200" dirty="0"/>
          </a:p>
          <a:p>
            <a:pPr algn="just">
              <a:lnSpc>
                <a:spcPct val="120000"/>
              </a:lnSpc>
            </a:pPr>
            <a:r>
              <a:rPr lang="en-US" sz="1200" dirty="0"/>
              <a:t>c) The ratio between the revenue estimated to be obtained from network use inside the system, both at entry and at exit points, and the revenue estimated to be obtained from network use between the transmission systems both at entry and at exit points between October </a:t>
            </a:r>
            <a:r>
              <a:rPr lang="en-US" sz="1200" dirty="0" smtClean="0"/>
              <a:t>2020 </a:t>
            </a:r>
            <a:r>
              <a:rPr lang="en-US" sz="1200" dirty="0"/>
              <a:t>and September </a:t>
            </a:r>
            <a:r>
              <a:rPr lang="en-US" sz="1200" dirty="0" smtClean="0"/>
              <a:t>20</a:t>
            </a:r>
            <a:r>
              <a:rPr lang="ro-RO" sz="1200" dirty="0" smtClean="0"/>
              <a:t>2</a:t>
            </a:r>
            <a:r>
              <a:rPr lang="en-US" sz="1200" smtClean="0"/>
              <a:t>1</a:t>
            </a:r>
            <a:r>
              <a:rPr lang="ro-RO" sz="1200" smtClean="0"/>
              <a:t> </a:t>
            </a:r>
            <a:r>
              <a:rPr lang="en-GB" sz="1200" dirty="0" smtClean="0"/>
              <a:t>is</a:t>
            </a:r>
            <a:r>
              <a:rPr lang="ro-RO" sz="1200" dirty="0" smtClean="0"/>
              <a:t>:</a:t>
            </a:r>
            <a:endParaRPr lang="ro-RO" sz="1200" dirty="0"/>
          </a:p>
          <a:p>
            <a:endParaRPr lang="ro-RO" dirty="0"/>
          </a:p>
        </p:txBody>
      </p:sp>
      <p:graphicFrame>
        <p:nvGraphicFramePr>
          <p:cNvPr id="5" name="Table 4"/>
          <p:cNvGraphicFramePr>
            <a:graphicFrameLocks noGrp="1"/>
          </p:cNvGraphicFramePr>
          <p:nvPr>
            <p:extLst>
              <p:ext uri="{D42A27DB-BD31-4B8C-83A1-F6EECF244321}">
                <p14:modId xmlns:p14="http://schemas.microsoft.com/office/powerpoint/2010/main" val="2481224451"/>
              </p:ext>
            </p:extLst>
          </p:nvPr>
        </p:nvGraphicFramePr>
        <p:xfrm>
          <a:off x="1219200" y="1981200"/>
          <a:ext cx="7010401" cy="981169"/>
        </p:xfrm>
        <a:graphic>
          <a:graphicData uri="http://schemas.openxmlformats.org/drawingml/2006/table">
            <a:tbl>
              <a:tblPr firstRow="1" firstCol="1" bandRow="1">
                <a:tableStyleId>{F5AB1C69-6EDB-4FF4-983F-18BD219EF322}</a:tableStyleId>
              </a:tblPr>
              <a:tblGrid>
                <a:gridCol w="533400">
                  <a:extLst>
                    <a:ext uri="{9D8B030D-6E8A-4147-A177-3AD203B41FA5}">
                      <a16:colId xmlns:a16="http://schemas.microsoft.com/office/drawing/2014/main" xmlns="" val="20000"/>
                    </a:ext>
                  </a:extLst>
                </a:gridCol>
                <a:gridCol w="2286000">
                  <a:extLst>
                    <a:ext uri="{9D8B030D-6E8A-4147-A177-3AD203B41FA5}">
                      <a16:colId xmlns:a16="http://schemas.microsoft.com/office/drawing/2014/main" xmlns="" val="20001"/>
                    </a:ext>
                  </a:extLst>
                </a:gridCol>
                <a:gridCol w="2895600">
                  <a:extLst>
                    <a:ext uri="{9D8B030D-6E8A-4147-A177-3AD203B41FA5}">
                      <a16:colId xmlns:a16="http://schemas.microsoft.com/office/drawing/2014/main" xmlns="" val="20002"/>
                    </a:ext>
                  </a:extLst>
                </a:gridCol>
                <a:gridCol w="1295401">
                  <a:extLst>
                    <a:ext uri="{9D8B030D-6E8A-4147-A177-3AD203B41FA5}">
                      <a16:colId xmlns:a16="http://schemas.microsoft.com/office/drawing/2014/main" xmlns="" val="20003"/>
                    </a:ext>
                  </a:extLst>
                </a:gridCol>
              </a:tblGrid>
              <a:tr h="400372">
                <a:tc>
                  <a:txBody>
                    <a:bodyPr/>
                    <a:lstStyle/>
                    <a:p>
                      <a:pPr algn="ctr">
                        <a:lnSpc>
                          <a:spcPct val="115000"/>
                        </a:lnSpc>
                        <a:spcAft>
                          <a:spcPts val="600"/>
                        </a:spcAft>
                      </a:pPr>
                      <a:r>
                        <a:rPr lang="ro-RO" sz="1100" dirty="0" smtClean="0">
                          <a:effectLst/>
                        </a:rPr>
                        <a:t>N</a:t>
                      </a:r>
                      <a:r>
                        <a:rPr lang="en-GB" sz="1100" dirty="0" smtClean="0">
                          <a:effectLst/>
                        </a:rPr>
                        <a:t>o</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smtClean="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dirty="0" smtClean="0">
                          <a:effectLst/>
                        </a:rPr>
                        <a:t>Approved revenue</a:t>
                      </a:r>
                      <a:r>
                        <a:rPr lang="ro-RO" sz="1100" dirty="0" smtClean="0">
                          <a:effectLst/>
                        </a:rPr>
                        <a:t>                 </a:t>
                      </a:r>
                      <a:endParaRPr lang="en-GB" sz="1100" dirty="0" smtClean="0">
                        <a:effectLst/>
                      </a:endParaRPr>
                    </a:p>
                    <a:p>
                      <a:pPr algn="ctr">
                        <a:lnSpc>
                          <a:spcPct val="115000"/>
                        </a:lnSpc>
                        <a:spcAft>
                          <a:spcPts val="0"/>
                        </a:spcAft>
                      </a:pPr>
                      <a:r>
                        <a:rPr lang="en-GB" sz="1100" dirty="0" smtClean="0">
                          <a:effectLst/>
                        </a:rPr>
                        <a:t>Oct. </a:t>
                      </a:r>
                      <a:r>
                        <a:rPr lang="ro-RO" sz="1100" dirty="0" smtClean="0">
                          <a:effectLst/>
                        </a:rPr>
                        <a:t>20</a:t>
                      </a:r>
                      <a:r>
                        <a:rPr lang="en-US" sz="1100" dirty="0" smtClean="0">
                          <a:effectLst/>
                        </a:rPr>
                        <a:t>20</a:t>
                      </a:r>
                      <a:r>
                        <a:rPr lang="ro-RO" sz="1100" dirty="0" smtClean="0">
                          <a:effectLst/>
                        </a:rPr>
                        <a:t>-</a:t>
                      </a:r>
                      <a:r>
                        <a:rPr lang="en-GB" sz="1100" dirty="0" smtClean="0">
                          <a:effectLst/>
                        </a:rPr>
                        <a:t>Sept. </a:t>
                      </a:r>
                      <a:r>
                        <a:rPr lang="ro-RO" sz="1100" dirty="0" smtClean="0">
                          <a:effectLst/>
                        </a:rPr>
                        <a:t>202</a:t>
                      </a:r>
                      <a:r>
                        <a:rPr lang="en-US" sz="1100" dirty="0" smtClean="0">
                          <a:effectLst/>
                        </a:rPr>
                        <a:t>1</a:t>
                      </a:r>
                      <a:r>
                        <a:rPr lang="ro-RO" sz="1100" dirty="0" smtClean="0">
                          <a:effectLst/>
                        </a:rPr>
                        <a:t> </a:t>
                      </a:r>
                      <a:r>
                        <a:rPr lang="ro-RO" sz="1100" dirty="0" smtClean="0">
                          <a:effectLst/>
                        </a:rPr>
                        <a:t>(</a:t>
                      </a:r>
                      <a:r>
                        <a:rPr lang="en-GB" sz="1100" dirty="0" smtClean="0">
                          <a:effectLst/>
                        </a:rPr>
                        <a:t>thousand RON</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smtClean="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193599">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smtClean="0">
                          <a:effectLst/>
                        </a:rPr>
                        <a:t>Fix revenue</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787.689,87</a:t>
                      </a:r>
                    </a:p>
                  </a:txBody>
                  <a:tcPr marL="9525" marR="9525" marT="9525" marB="0" anchor="b"/>
                </a:tc>
                <a:tc>
                  <a:txBody>
                    <a:bodyPr/>
                    <a:lstStyle/>
                    <a:p>
                      <a:pPr algn="ctr" rtl="0" fontAlgn="ctr"/>
                      <a:r>
                        <a:rPr lang="en-US" sz="1200" b="0" i="0" u="none" strike="noStrike">
                          <a:solidFill>
                            <a:srgbClr val="000000"/>
                          </a:solidFill>
                          <a:effectLst/>
                          <a:latin typeface="Cambria" panose="02040503050406030204" pitchFamily="18" charset="0"/>
                        </a:rPr>
                        <a:t>80,00%</a:t>
                      </a:r>
                    </a:p>
                  </a:txBody>
                  <a:tcPr marL="9525" marR="9525" marT="9525" marB="0" anchor="ctr"/>
                </a:tc>
                <a:extLst>
                  <a:ext uri="{0D108BD9-81ED-4DB2-BD59-A6C34878D82A}">
                    <a16:rowId xmlns:a16="http://schemas.microsoft.com/office/drawing/2014/main" xmlns="" val="10001"/>
                  </a:ext>
                </a:extLst>
              </a:tr>
              <a:tr h="193599">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smtClean="0">
                          <a:effectLst/>
                        </a:rPr>
                        <a:t>Variable revenue</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196.922,47</a:t>
                      </a:r>
                    </a:p>
                  </a:txBody>
                  <a:tcPr marL="9525" marR="9525" marT="9525" marB="0" anchor="b"/>
                </a:tc>
                <a:tc>
                  <a:txBody>
                    <a:bodyPr/>
                    <a:lstStyle/>
                    <a:p>
                      <a:pPr algn="ctr" rtl="0" fontAlgn="ctr"/>
                      <a:r>
                        <a:rPr lang="en-US" sz="1200" b="0" i="0" u="none" strike="noStrike" dirty="0">
                          <a:solidFill>
                            <a:srgbClr val="000000"/>
                          </a:solidFill>
                          <a:effectLst/>
                          <a:latin typeface="Cambria" panose="02040503050406030204" pitchFamily="18" charset="0"/>
                        </a:rPr>
                        <a:t>20,00%</a:t>
                      </a:r>
                    </a:p>
                  </a:txBody>
                  <a:tcPr marL="9525" marR="9525" marT="9525" marB="0" anchor="ctr"/>
                </a:tc>
                <a:extLst>
                  <a:ext uri="{0D108BD9-81ED-4DB2-BD59-A6C34878D82A}">
                    <a16:rowId xmlns:a16="http://schemas.microsoft.com/office/drawing/2014/main" xmlns="" val="10002"/>
                  </a:ext>
                </a:extLst>
              </a:tr>
              <a:tr h="193599">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ro-RO" sz="1100" b="1" dirty="0" err="1" smtClean="0">
                          <a:effectLst/>
                        </a:rPr>
                        <a:t>Corrected</a:t>
                      </a:r>
                      <a:r>
                        <a:rPr lang="ro-RO" sz="1100" b="1" dirty="0" smtClean="0">
                          <a:effectLst/>
                        </a:rPr>
                        <a:t> </a:t>
                      </a:r>
                      <a:r>
                        <a:rPr lang="ro-RO" sz="1100" b="1" dirty="0" err="1" smtClean="0">
                          <a:effectLst/>
                        </a:rPr>
                        <a:t>regulated</a:t>
                      </a:r>
                      <a:r>
                        <a:rPr lang="ro-RO" sz="1100" b="1" dirty="0" smtClean="0">
                          <a:effectLst/>
                        </a:rPr>
                        <a:t> </a:t>
                      </a:r>
                      <a:r>
                        <a:rPr lang="ro-RO" sz="1100" b="1" dirty="0" err="1" smtClean="0">
                          <a:effectLst/>
                        </a:rPr>
                        <a:t>revenue</a:t>
                      </a:r>
                      <a:endParaRPr lang="ro-RO" sz="1100" b="1" dirty="0">
                        <a:effectLst/>
                        <a:latin typeface="Calibri"/>
                        <a:ea typeface="Calibri"/>
                        <a:cs typeface="Times New Roman"/>
                      </a:endParaRPr>
                    </a:p>
                  </a:txBody>
                  <a:tcPr marL="68580" marR="68580" marT="0" marB="0" anchor="ctr"/>
                </a:tc>
                <a:tc>
                  <a:txBody>
                    <a:bodyPr/>
                    <a:lstStyle/>
                    <a:p>
                      <a:pPr algn="r" rtl="0" fontAlgn="b"/>
                      <a:r>
                        <a:rPr lang="en-US" sz="1100" b="1" i="0" u="none" strike="noStrike">
                          <a:solidFill>
                            <a:srgbClr val="000000"/>
                          </a:solidFill>
                          <a:effectLst/>
                          <a:latin typeface="Georgia" panose="02040502050405020303" pitchFamily="18" charset="0"/>
                        </a:rPr>
                        <a:t>984.612,34</a:t>
                      </a:r>
                    </a:p>
                  </a:txBody>
                  <a:tcPr marL="9525" marR="9525" marT="9525" marB="0" anchor="b"/>
                </a:tc>
                <a:tc>
                  <a:txBody>
                    <a:bodyPr/>
                    <a:lstStyle/>
                    <a:p>
                      <a:pPr algn="just" rtl="0" fontAlgn="ctr"/>
                      <a:r>
                        <a:rPr lang="en-US" sz="1200" b="0" i="0" u="none" strike="noStrike" dirty="0">
                          <a:solidFill>
                            <a:srgbClr val="000000"/>
                          </a:solidFill>
                          <a:effectLst/>
                          <a:latin typeface="Cambria" panose="02040503050406030204" pitchFamily="18" charset="0"/>
                        </a:rPr>
                        <a:t> </a:t>
                      </a:r>
                    </a:p>
                  </a:txBody>
                  <a:tcPr marL="9525" marR="9525" marT="9525" marB="0" anchor="ctr"/>
                </a:tc>
                <a:extLst>
                  <a:ext uri="{0D108BD9-81ED-4DB2-BD59-A6C34878D82A}">
                    <a16:rowId xmlns:a16="http://schemas.microsoft.com/office/drawing/2014/main" xmlns=""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15713297"/>
              </p:ext>
            </p:extLst>
          </p:nvPr>
        </p:nvGraphicFramePr>
        <p:xfrm>
          <a:off x="533400" y="4953000"/>
          <a:ext cx="8153400" cy="1344486"/>
        </p:xfrm>
        <a:graphic>
          <a:graphicData uri="http://schemas.openxmlformats.org/drawingml/2006/table">
            <a:tbl>
              <a:tblPr firstRow="1" firstCol="1" bandRow="1">
                <a:tableStyleId>{F5AB1C69-6EDB-4FF4-983F-18BD219EF322}</a:tableStyleId>
              </a:tblPr>
              <a:tblGrid>
                <a:gridCol w="751514">
                  <a:extLst>
                    <a:ext uri="{9D8B030D-6E8A-4147-A177-3AD203B41FA5}">
                      <a16:colId xmlns:a16="http://schemas.microsoft.com/office/drawing/2014/main" xmlns="" val="20000"/>
                    </a:ext>
                  </a:extLst>
                </a:gridCol>
                <a:gridCol w="4277686">
                  <a:extLst>
                    <a:ext uri="{9D8B030D-6E8A-4147-A177-3AD203B41FA5}">
                      <a16:colId xmlns:a16="http://schemas.microsoft.com/office/drawing/2014/main" xmlns="" val="20001"/>
                    </a:ext>
                  </a:extLst>
                </a:gridCol>
                <a:gridCol w="1828800">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tblGrid>
              <a:tr h="733425">
                <a:tc>
                  <a:txBody>
                    <a:bodyPr/>
                    <a:lstStyle/>
                    <a:p>
                      <a:pPr algn="ctr">
                        <a:lnSpc>
                          <a:spcPct val="115000"/>
                        </a:lnSpc>
                        <a:spcAft>
                          <a:spcPts val="600"/>
                        </a:spcAft>
                      </a:pPr>
                      <a:r>
                        <a:rPr lang="ro-RO" sz="1100" dirty="0" smtClean="0">
                          <a:effectLst/>
                        </a:rPr>
                        <a:t>N</a:t>
                      </a:r>
                      <a:r>
                        <a:rPr lang="en-GB" sz="1100" dirty="0" smtClean="0">
                          <a:effectLst/>
                        </a:rPr>
                        <a:t>o</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smtClean="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smtClean="0">
                          <a:effectLst/>
                        </a:rPr>
                        <a:t>Approved revenue</a:t>
                      </a:r>
                      <a:r>
                        <a:rPr lang="ro-RO" sz="1100" dirty="0" smtClean="0">
                          <a:effectLst/>
                        </a:rPr>
                        <a:t>                 </a:t>
                      </a:r>
                      <a:r>
                        <a:rPr lang="en-GB" sz="1100" dirty="0" smtClean="0">
                          <a:effectLst/>
                        </a:rPr>
                        <a:t>October </a:t>
                      </a:r>
                      <a:r>
                        <a:rPr lang="ro-RO" sz="1100" dirty="0" smtClean="0">
                          <a:effectLst/>
                        </a:rPr>
                        <a:t>20</a:t>
                      </a:r>
                      <a:r>
                        <a:rPr lang="en-US" sz="1100" dirty="0" smtClean="0">
                          <a:effectLst/>
                        </a:rPr>
                        <a:t>20</a:t>
                      </a:r>
                      <a:r>
                        <a:rPr lang="ro-RO" sz="1100" dirty="0" smtClean="0">
                          <a:effectLst/>
                        </a:rPr>
                        <a:t>-</a:t>
                      </a:r>
                      <a:r>
                        <a:rPr lang="en-GB" sz="1100" dirty="0" smtClean="0">
                          <a:effectLst/>
                        </a:rPr>
                        <a:t>September </a:t>
                      </a:r>
                      <a:r>
                        <a:rPr lang="ro-RO" sz="1100" dirty="0" smtClean="0">
                          <a:effectLst/>
                        </a:rPr>
                        <a:t>202</a:t>
                      </a:r>
                      <a:r>
                        <a:rPr lang="en-US" sz="1100" dirty="0" smtClean="0">
                          <a:effectLst/>
                        </a:rPr>
                        <a:t>1</a:t>
                      </a:r>
                      <a:r>
                        <a:rPr lang="ro-RO" sz="1100" dirty="0" smtClean="0">
                          <a:effectLst/>
                        </a:rPr>
                        <a:t> </a:t>
                      </a:r>
                      <a:r>
                        <a:rPr lang="ro-RO" sz="1100" dirty="0" smtClean="0">
                          <a:effectLst/>
                        </a:rPr>
                        <a:t>(</a:t>
                      </a:r>
                      <a:r>
                        <a:rPr lang="en-GB" sz="1100" dirty="0" smtClean="0">
                          <a:effectLst/>
                        </a:rPr>
                        <a:t>thousand RON</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smtClean="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190500">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smtClean="0">
                          <a:effectLst/>
                        </a:rPr>
                        <a:t>Revenue from</a:t>
                      </a:r>
                      <a:r>
                        <a:rPr lang="en-GB" sz="1100" baseline="0" dirty="0" smtClean="0">
                          <a:effectLst/>
                        </a:rPr>
                        <a:t> network use inside the system</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967.547,83</a:t>
                      </a:r>
                    </a:p>
                  </a:txBody>
                  <a:tcPr marL="9525" marR="9525" marT="9525" marB="0" anchor="b"/>
                </a:tc>
                <a:tc>
                  <a:txBody>
                    <a:bodyPr/>
                    <a:lstStyle/>
                    <a:p>
                      <a:pPr algn="r" rtl="0" fontAlgn="b"/>
                      <a:r>
                        <a:rPr lang="en-US" sz="1200" b="0" i="0" u="none" strike="noStrike">
                          <a:solidFill>
                            <a:srgbClr val="000000"/>
                          </a:solidFill>
                          <a:effectLst/>
                          <a:latin typeface="Cambria" panose="02040503050406030204" pitchFamily="18" charset="0"/>
                        </a:rPr>
                        <a:t>98,27%</a:t>
                      </a:r>
                    </a:p>
                  </a:txBody>
                  <a:tcPr marL="9525" marR="9525" marT="9525" marB="0" anchor="b"/>
                </a:tc>
                <a:extLst>
                  <a:ext uri="{0D108BD9-81ED-4DB2-BD59-A6C34878D82A}">
                    <a16:rowId xmlns:a16="http://schemas.microsoft.com/office/drawing/2014/main" xmlns="" val="10001"/>
                  </a:ext>
                </a:extLst>
              </a:tr>
              <a:tr h="190500">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smtClean="0">
                          <a:effectLst/>
                        </a:rPr>
                        <a:t>Revenue from</a:t>
                      </a:r>
                      <a:r>
                        <a:rPr lang="en-GB" sz="1100" baseline="0" dirty="0" smtClean="0">
                          <a:effectLst/>
                        </a:rPr>
                        <a:t> network use between the transmission systems</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17.064,51</a:t>
                      </a:r>
                    </a:p>
                  </a:txBody>
                  <a:tcPr marL="9525" marR="9525" marT="9525" marB="0" anchor="b"/>
                </a:tc>
                <a:tc>
                  <a:txBody>
                    <a:bodyPr/>
                    <a:lstStyle/>
                    <a:p>
                      <a:pPr algn="r" rtl="0" fontAlgn="b"/>
                      <a:r>
                        <a:rPr lang="en-US" sz="1200" b="0" i="0" u="none" strike="noStrike" dirty="0">
                          <a:solidFill>
                            <a:srgbClr val="000000"/>
                          </a:solidFill>
                          <a:effectLst/>
                          <a:latin typeface="Cambria" panose="02040503050406030204" pitchFamily="18" charset="0"/>
                        </a:rPr>
                        <a:t>1,73%</a:t>
                      </a:r>
                    </a:p>
                  </a:txBody>
                  <a:tcPr marL="9525" marR="9525" marT="9525" marB="0" anchor="b"/>
                </a:tc>
                <a:extLst>
                  <a:ext uri="{0D108BD9-81ED-4DB2-BD59-A6C34878D82A}">
                    <a16:rowId xmlns:a16="http://schemas.microsoft.com/office/drawing/2014/main" xmlns="" val="10002"/>
                  </a:ext>
                </a:extLst>
              </a:tr>
              <a:tr h="200025">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ro-RO" sz="1100" b="1" dirty="0" err="1" smtClean="0">
                          <a:effectLst/>
                        </a:rPr>
                        <a:t>Corrected</a:t>
                      </a:r>
                      <a:r>
                        <a:rPr lang="ro-RO" sz="1100" b="1" dirty="0" smtClean="0">
                          <a:effectLst/>
                        </a:rPr>
                        <a:t> </a:t>
                      </a:r>
                      <a:r>
                        <a:rPr lang="ro-RO" sz="1100" b="1" dirty="0" err="1" smtClean="0">
                          <a:effectLst/>
                        </a:rPr>
                        <a:t>regulated</a:t>
                      </a:r>
                      <a:r>
                        <a:rPr lang="ro-RO" sz="1100" b="1" dirty="0" smtClean="0">
                          <a:effectLst/>
                        </a:rPr>
                        <a:t> </a:t>
                      </a:r>
                      <a:r>
                        <a:rPr lang="ro-RO" sz="1100" b="1" dirty="0" err="1" smtClean="0">
                          <a:effectLst/>
                        </a:rPr>
                        <a:t>revenue</a:t>
                      </a:r>
                      <a:endParaRPr lang="ro-RO" sz="1100" b="1" dirty="0">
                        <a:effectLst/>
                        <a:latin typeface="Calibri"/>
                        <a:ea typeface="Calibri"/>
                        <a:cs typeface="Times New Roman"/>
                      </a:endParaRPr>
                    </a:p>
                  </a:txBody>
                  <a:tcPr marL="68580" marR="68580" marT="0" marB="0" anchor="ctr"/>
                </a:tc>
                <a:tc>
                  <a:txBody>
                    <a:bodyPr/>
                    <a:lstStyle/>
                    <a:p>
                      <a:pPr algn="r" rtl="0" fontAlgn="b"/>
                      <a:r>
                        <a:rPr lang="en-US" sz="1100" b="1" i="0" u="none" strike="noStrike">
                          <a:solidFill>
                            <a:srgbClr val="000000"/>
                          </a:solidFill>
                          <a:effectLst/>
                          <a:latin typeface="Georgia" panose="02040502050405020303" pitchFamily="18" charset="0"/>
                        </a:rPr>
                        <a:t>984.612,34</a:t>
                      </a:r>
                    </a:p>
                  </a:txBody>
                  <a:tcPr marL="9525" marR="9525" marT="9525" marB="0" anchor="b"/>
                </a:tc>
                <a:tc>
                  <a:txBody>
                    <a:bodyPr/>
                    <a:lstStyle/>
                    <a:p>
                      <a:pPr algn="l" rtl="0" fontAlgn="b"/>
                      <a:r>
                        <a:rPr lang="en-US" sz="1200" b="1" i="0" u="none" strike="noStrike" dirty="0">
                          <a:solidFill>
                            <a:srgbClr val="000000"/>
                          </a:solidFill>
                          <a:effectLst/>
                          <a:latin typeface="Cambria" panose="02040503050406030204" pitchFamily="18" charset="0"/>
                        </a:rPr>
                        <a:t> </a:t>
                      </a:r>
                    </a:p>
                  </a:txBody>
                  <a:tcPr marL="9525" marR="9525" marT="9525" marB="0" anchor="b"/>
                </a:tc>
                <a:extLst>
                  <a:ext uri="{0D108BD9-81ED-4DB2-BD59-A6C34878D82A}">
                    <a16:rowId xmlns:a16="http://schemas.microsoft.com/office/drawing/2014/main" xmlns="" val="10003"/>
                  </a:ext>
                </a:extLst>
              </a:tr>
            </a:tbl>
          </a:graphicData>
        </a:graphic>
      </p:graphicFrame>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228600"/>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3987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14241</TotalTime>
  <Words>289</Words>
  <Application>Microsoft Office PowerPoint</Application>
  <PresentationFormat>On-screen Show (4:3)</PresentationFormat>
  <Paragraphs>44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Cambria</vt:lpstr>
      <vt:lpstr>Georgia</vt:lpstr>
      <vt:lpstr>Times New Roman</vt:lpstr>
      <vt:lpstr>Wingdings</vt:lpstr>
      <vt:lpstr>Wingdings 2</vt:lpstr>
      <vt:lpstr>Civic</vt:lpstr>
      <vt:lpstr>Indicators regarding the total revenue approved for the period October 2020 – September 2021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Elisabeta Ghidiu</dc:creator>
  <cp:lastModifiedBy>Marius Adrian Ionita</cp:lastModifiedBy>
  <cp:revision>994</cp:revision>
  <cp:lastPrinted>2017-08-31T04:45:44Z</cp:lastPrinted>
  <dcterms:created xsi:type="dcterms:W3CDTF">2006-08-16T00:00:00Z</dcterms:created>
  <dcterms:modified xsi:type="dcterms:W3CDTF">2020-07-14T07:48:05Z</dcterms:modified>
</cp:coreProperties>
</file>