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42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6699"/>
    <a:srgbClr val="336699"/>
    <a:srgbClr val="0066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65" autoAdjust="0"/>
    <p:restoredTop sz="92883" autoAdjust="0"/>
  </p:normalViewPr>
  <p:slideViewPr>
    <p:cSldViewPr>
      <p:cViewPr varScale="1">
        <p:scale>
          <a:sx n="78" d="100"/>
          <a:sy n="78" d="100"/>
        </p:scale>
        <p:origin x="226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56034-8E43-49B5-9757-0E4F3405C7D8}" type="datetimeFigureOut">
              <a:rPr lang="ro-RO" smtClean="0"/>
              <a:t>14.07.2020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B5971-A201-45CE-8457-47AD6F234CB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171070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B2C50B63-D304-4083-BE42-837AAA709386}" type="datetimeFigureOut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E3DC28A0-8B66-4DC7-B5E1-34B8301819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801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412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3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1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575653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4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7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9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7470648" cy="838200"/>
          </a:xfrm>
        </p:spPr>
        <p:txBody>
          <a:bodyPr>
            <a:normAutofit/>
          </a:bodyPr>
          <a:lstStyle/>
          <a:p>
            <a:r>
              <a:rPr lang="en-US" sz="2200" dirty="0" err="1" smtClean="0"/>
              <a:t>Indicatori</a:t>
            </a:r>
            <a:r>
              <a:rPr lang="en-US" sz="2200" dirty="0" smtClean="0"/>
              <a:t> </a:t>
            </a:r>
            <a:r>
              <a:rPr lang="en-US" sz="2200" dirty="0" err="1" smtClean="0"/>
              <a:t>privind</a:t>
            </a:r>
            <a:r>
              <a:rPr lang="en-US" sz="2200" dirty="0" smtClean="0"/>
              <a:t> </a:t>
            </a:r>
            <a:r>
              <a:rPr lang="en-US" sz="2200" dirty="0" err="1" smtClean="0"/>
              <a:t>venitul</a:t>
            </a:r>
            <a:r>
              <a:rPr lang="en-US" sz="2200" dirty="0" smtClean="0"/>
              <a:t> total </a:t>
            </a:r>
            <a:r>
              <a:rPr lang="en-US" sz="2200" dirty="0" err="1" smtClean="0"/>
              <a:t>aprobat</a:t>
            </a:r>
            <a:r>
              <a:rPr lang="en-US" sz="2200" dirty="0" smtClean="0"/>
              <a:t> pentru </a:t>
            </a:r>
            <a:r>
              <a:rPr lang="en-US" sz="2200" dirty="0" err="1" smtClean="0"/>
              <a:t>perioada</a:t>
            </a:r>
            <a:r>
              <a:rPr lang="en-US" sz="2200" dirty="0" smtClean="0"/>
              <a:t> </a:t>
            </a:r>
            <a:r>
              <a:rPr lang="en-US" sz="2200" dirty="0" smtClean="0"/>
              <a:t>oct.2020-sept.20</a:t>
            </a:r>
            <a:r>
              <a:rPr lang="ro-RO" sz="2200" dirty="0" smtClean="0"/>
              <a:t>2</a:t>
            </a:r>
            <a:r>
              <a:rPr lang="en-US" sz="2200" dirty="0" smtClean="0"/>
              <a:t>1</a:t>
            </a:r>
            <a:endParaRPr lang="ro-RO" sz="22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503920" cy="4876800"/>
          </a:xfrm>
        </p:spPr>
        <p:txBody>
          <a:bodyPr>
            <a:normAutofit/>
          </a:bodyPr>
          <a:lstStyle/>
          <a:p>
            <a:pPr algn="just"/>
            <a:r>
              <a:rPr lang="en-US" sz="1200" dirty="0" smtClean="0"/>
              <a:t>a) </a:t>
            </a:r>
            <a:r>
              <a:rPr lang="en-US" sz="1200" dirty="0" err="1" smtClean="0"/>
              <a:t>Venitul</a:t>
            </a:r>
            <a:r>
              <a:rPr lang="en-US" sz="1200" dirty="0" smtClean="0"/>
              <a:t> total </a:t>
            </a:r>
            <a:r>
              <a:rPr lang="en-US" sz="1200" dirty="0" err="1" smtClean="0"/>
              <a:t>aprobat</a:t>
            </a:r>
            <a:r>
              <a:rPr lang="en-US" sz="1200" dirty="0" smtClean="0"/>
              <a:t> de ANRE se </a:t>
            </a:r>
            <a:r>
              <a:rPr lang="en-US" sz="1200" dirty="0" err="1" smtClean="0"/>
              <a:t>aloc</a:t>
            </a:r>
            <a:r>
              <a:rPr lang="vi-VN" sz="1200" dirty="0" smtClean="0"/>
              <a:t>ă</a:t>
            </a:r>
            <a:r>
              <a:rPr lang="en-US" sz="1200" dirty="0" smtClean="0"/>
              <a:t> </a:t>
            </a:r>
            <a:r>
              <a:rPr lang="en-US" sz="1200" dirty="0" err="1" smtClean="0"/>
              <a:t>în</a:t>
            </a:r>
            <a:r>
              <a:rPr lang="en-US" sz="1200" dirty="0" smtClean="0"/>
              <a:t> component</a:t>
            </a:r>
            <a:r>
              <a:rPr lang="vi-VN" sz="1200" dirty="0" smtClean="0"/>
              <a:t>ă</a:t>
            </a:r>
            <a:r>
              <a:rPr lang="en-US" sz="1200" dirty="0" smtClean="0"/>
              <a:t> fix</a:t>
            </a:r>
            <a:r>
              <a:rPr lang="vi-VN" sz="1200" dirty="0" smtClean="0"/>
              <a:t>ă</a:t>
            </a:r>
            <a:r>
              <a:rPr lang="en-US" sz="1200" dirty="0" smtClean="0"/>
              <a:t> </a:t>
            </a:r>
            <a:r>
              <a:rPr lang="en-US" sz="1200" dirty="0" err="1" smtClean="0"/>
              <a:t>și</a:t>
            </a:r>
            <a:r>
              <a:rPr lang="en-US" sz="1200" dirty="0" smtClean="0"/>
              <a:t> component</a:t>
            </a:r>
            <a:r>
              <a:rPr lang="vi-VN" sz="1200" dirty="0" smtClean="0"/>
              <a:t>ă</a:t>
            </a:r>
            <a:r>
              <a:rPr lang="en-US" sz="1200" dirty="0" smtClean="0"/>
              <a:t> </a:t>
            </a:r>
            <a:r>
              <a:rPr lang="en-US" sz="1200" dirty="0" err="1" smtClean="0"/>
              <a:t>variabil</a:t>
            </a:r>
            <a:r>
              <a:rPr lang="vi-VN" sz="1200" dirty="0" smtClean="0"/>
              <a:t>ă</a:t>
            </a:r>
            <a:r>
              <a:rPr lang="en-US" sz="1200" dirty="0" smtClean="0"/>
              <a:t>. </a:t>
            </a:r>
            <a:r>
              <a:rPr lang="en-US" sz="1200" dirty="0" err="1" smtClean="0"/>
              <a:t>Raportul</a:t>
            </a:r>
            <a:r>
              <a:rPr lang="en-US" sz="1200" dirty="0" smtClean="0"/>
              <a:t> </a:t>
            </a:r>
            <a:r>
              <a:rPr lang="en-US" sz="1200" dirty="0" err="1" smtClean="0"/>
              <a:t>dintre</a:t>
            </a:r>
            <a:r>
              <a:rPr lang="en-US" sz="1200" dirty="0" smtClean="0"/>
              <a:t> </a:t>
            </a:r>
            <a:r>
              <a:rPr lang="en-US" sz="1200" dirty="0" err="1" smtClean="0"/>
              <a:t>componenta</a:t>
            </a:r>
            <a:r>
              <a:rPr lang="en-US" sz="1200" dirty="0" smtClean="0"/>
              <a:t> fix</a:t>
            </a:r>
            <a:r>
              <a:rPr lang="vi-VN" sz="1200" dirty="0" smtClean="0"/>
              <a:t>ă</a:t>
            </a:r>
            <a:r>
              <a:rPr lang="en-US" sz="1200" dirty="0" smtClean="0"/>
              <a:t> </a:t>
            </a:r>
            <a:r>
              <a:rPr lang="en-US" sz="1200" dirty="0" err="1"/>
              <a:t>ș</a:t>
            </a:r>
            <a:r>
              <a:rPr lang="en-US" sz="1200" dirty="0" err="1" smtClean="0"/>
              <a:t>i</a:t>
            </a:r>
            <a:r>
              <a:rPr lang="en-US" sz="1200" dirty="0" smtClean="0"/>
              <a:t> </a:t>
            </a:r>
            <a:r>
              <a:rPr lang="en-US" sz="1200" dirty="0" err="1" smtClean="0"/>
              <a:t>cea</a:t>
            </a:r>
            <a:r>
              <a:rPr lang="en-US" sz="1200" dirty="0" smtClean="0"/>
              <a:t> </a:t>
            </a:r>
            <a:r>
              <a:rPr lang="en-US" sz="1200" dirty="0" err="1" smtClean="0"/>
              <a:t>variabil</a:t>
            </a:r>
            <a:r>
              <a:rPr lang="vi-VN" sz="1200" dirty="0" smtClean="0"/>
              <a:t>ă</a:t>
            </a:r>
            <a:r>
              <a:rPr lang="en-US" sz="1200" dirty="0" smtClean="0"/>
              <a:t> a </a:t>
            </a:r>
            <a:r>
              <a:rPr lang="en-US" sz="1200" dirty="0" err="1" smtClean="0"/>
              <a:t>venitului</a:t>
            </a:r>
            <a:r>
              <a:rPr lang="en-US" sz="1200" dirty="0" smtClean="0"/>
              <a:t> total </a:t>
            </a:r>
            <a:r>
              <a:rPr lang="en-US" sz="1200" dirty="0" err="1" smtClean="0"/>
              <a:t>aprobat</a:t>
            </a:r>
            <a:r>
              <a:rPr lang="en-US" sz="1200" dirty="0" smtClean="0"/>
              <a:t> pentru </a:t>
            </a:r>
            <a:r>
              <a:rPr lang="en-US" sz="1200" dirty="0" err="1" smtClean="0"/>
              <a:t>perioada</a:t>
            </a:r>
            <a:r>
              <a:rPr lang="en-US" sz="1200" dirty="0" smtClean="0"/>
              <a:t> oct.201</a:t>
            </a:r>
            <a:r>
              <a:rPr lang="ro-RO" sz="1200" dirty="0" smtClean="0"/>
              <a:t>9</a:t>
            </a:r>
            <a:r>
              <a:rPr lang="en-US" sz="1200" dirty="0" smtClean="0"/>
              <a:t>-sept.20</a:t>
            </a:r>
            <a:r>
              <a:rPr lang="ro-RO" sz="1200" dirty="0" smtClean="0"/>
              <a:t>20</a:t>
            </a:r>
            <a:r>
              <a:rPr lang="en-US" sz="1200" dirty="0" smtClean="0"/>
              <a:t> </a:t>
            </a:r>
            <a:r>
              <a:rPr lang="en-US" sz="1200" dirty="0" err="1" smtClean="0"/>
              <a:t>este</a:t>
            </a:r>
            <a:r>
              <a:rPr lang="en-US" sz="1200" dirty="0" smtClean="0"/>
              <a:t> </a:t>
            </a:r>
            <a:r>
              <a:rPr lang="en-US" sz="1200" dirty="0" err="1" smtClean="0"/>
              <a:t>prezentat</a:t>
            </a:r>
            <a:r>
              <a:rPr lang="en-US" sz="1200" dirty="0" smtClean="0"/>
              <a:t> in </a:t>
            </a:r>
            <a:r>
              <a:rPr lang="en-US" sz="1200" dirty="0" err="1" smtClean="0"/>
              <a:t>tabelul</a:t>
            </a:r>
            <a:r>
              <a:rPr lang="en-US" sz="1200" dirty="0" smtClean="0"/>
              <a:t> de </a:t>
            </a:r>
            <a:r>
              <a:rPr lang="en-US" sz="1200" dirty="0" err="1" smtClean="0"/>
              <a:t>mai</a:t>
            </a:r>
            <a:r>
              <a:rPr lang="en-US" sz="1200" dirty="0" smtClean="0"/>
              <a:t> </a:t>
            </a:r>
            <a:r>
              <a:rPr lang="en-US" sz="1200" dirty="0" err="1" smtClean="0"/>
              <a:t>jos</a:t>
            </a:r>
            <a:r>
              <a:rPr lang="en-US" sz="1200" dirty="0" smtClean="0"/>
              <a:t>:</a:t>
            </a:r>
          </a:p>
          <a:p>
            <a:endParaRPr lang="en-US" sz="1200" dirty="0"/>
          </a:p>
          <a:p>
            <a:endParaRPr lang="en-US" sz="1200" dirty="0" smtClean="0"/>
          </a:p>
          <a:p>
            <a:endParaRPr lang="ro-RO" sz="1200" dirty="0" smtClean="0"/>
          </a:p>
          <a:p>
            <a:endParaRPr lang="en-US" sz="1200" dirty="0"/>
          </a:p>
          <a:p>
            <a:endParaRPr lang="ro-RO" sz="1200" dirty="0" smtClean="0"/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1200" dirty="0" smtClean="0"/>
              <a:t>Conform </a:t>
            </a:r>
            <a:r>
              <a:rPr lang="ro-RO" sz="1200" dirty="0" smtClean="0"/>
              <a:t>Metodologiei aprobate prin </a:t>
            </a:r>
            <a:r>
              <a:rPr lang="en-US" sz="1200" dirty="0" err="1" smtClean="0"/>
              <a:t>Ordinul</a:t>
            </a:r>
            <a:r>
              <a:rPr lang="ro-RO" sz="1200" dirty="0" smtClean="0"/>
              <a:t> ANRE</a:t>
            </a:r>
            <a:r>
              <a:rPr lang="en-US" sz="1200" dirty="0" smtClean="0"/>
              <a:t> </a:t>
            </a:r>
            <a:r>
              <a:rPr lang="ro-RO" sz="1200" dirty="0" smtClean="0"/>
              <a:t>n</a:t>
            </a:r>
            <a:r>
              <a:rPr lang="en-US" sz="1200" dirty="0" smtClean="0"/>
              <a:t>r.</a:t>
            </a:r>
            <a:r>
              <a:rPr lang="ro-RO" sz="1200" dirty="0" smtClean="0"/>
              <a:t>41</a:t>
            </a:r>
            <a:r>
              <a:rPr lang="en-US" sz="1200" dirty="0" smtClean="0"/>
              <a:t>/201</a:t>
            </a:r>
            <a:r>
              <a:rPr lang="ro-RO" sz="1200" dirty="0" smtClean="0"/>
              <a:t>9</a:t>
            </a:r>
            <a:r>
              <a:rPr lang="en-US" sz="1200" dirty="0" smtClean="0"/>
              <a:t>, </a:t>
            </a:r>
            <a:r>
              <a:rPr lang="ro-RO" sz="1200" dirty="0" err="1"/>
              <a:t>î</a:t>
            </a:r>
            <a:r>
              <a:rPr lang="en-US" sz="1200" dirty="0" err="1" smtClean="0"/>
              <a:t>ncepând</a:t>
            </a:r>
            <a:r>
              <a:rPr lang="en-US" sz="1200" dirty="0" smtClean="0"/>
              <a:t> </a:t>
            </a:r>
            <a:r>
              <a:rPr lang="en-US" sz="1200" dirty="0"/>
              <a:t>cu data de 1 </a:t>
            </a:r>
            <a:r>
              <a:rPr lang="en-US" sz="1200" dirty="0" err="1"/>
              <a:t>octombrie</a:t>
            </a:r>
            <a:r>
              <a:rPr lang="en-US" sz="1200" dirty="0"/>
              <a:t> 2019, </a:t>
            </a:r>
            <a:r>
              <a:rPr lang="en-US" sz="1200" dirty="0" err="1"/>
              <a:t>componenta</a:t>
            </a:r>
            <a:r>
              <a:rPr lang="en-US" sz="1200" dirty="0"/>
              <a:t> </a:t>
            </a:r>
            <a:r>
              <a:rPr lang="en-US" sz="1200" dirty="0" err="1"/>
              <a:t>fixă</a:t>
            </a:r>
            <a:r>
              <a:rPr lang="en-US" sz="1200" dirty="0"/>
              <a:t> a </a:t>
            </a:r>
            <a:r>
              <a:rPr lang="en-US" sz="1200" dirty="0" err="1" smtClean="0"/>
              <a:t>venitului</a:t>
            </a:r>
            <a:r>
              <a:rPr lang="ro-RO" sz="1200" dirty="0" smtClean="0"/>
              <a:t> </a:t>
            </a:r>
            <a:r>
              <a:rPr lang="en-US" sz="1200" dirty="0" err="1" smtClean="0"/>
              <a:t>reglementat</a:t>
            </a:r>
            <a:r>
              <a:rPr lang="en-US" sz="1200" dirty="0" smtClean="0"/>
              <a:t> </a:t>
            </a:r>
            <a:r>
              <a:rPr lang="en-US" sz="1200" dirty="0" err="1"/>
              <a:t>creşte</a:t>
            </a:r>
            <a:r>
              <a:rPr lang="en-US" sz="1200" dirty="0"/>
              <a:t> cu 5% </a:t>
            </a:r>
            <a:r>
              <a:rPr lang="en-US" sz="1200" dirty="0" err="1"/>
              <a:t>anual</a:t>
            </a:r>
            <a:r>
              <a:rPr lang="en-US" sz="1200" dirty="0"/>
              <a:t>, </a:t>
            </a:r>
            <a:r>
              <a:rPr lang="en-US" sz="1200" dirty="0" err="1"/>
              <a:t>faţă</a:t>
            </a:r>
            <a:r>
              <a:rPr lang="en-US" sz="1200" dirty="0"/>
              <a:t> de </a:t>
            </a:r>
            <a:r>
              <a:rPr lang="en-US" sz="1200" dirty="0" err="1"/>
              <a:t>nivelul</a:t>
            </a:r>
            <a:r>
              <a:rPr lang="en-US" sz="1200" dirty="0"/>
              <a:t> actual de 70% </a:t>
            </a:r>
            <a:r>
              <a:rPr lang="en-US" sz="1200" dirty="0" err="1"/>
              <a:t>utilizat</a:t>
            </a:r>
            <a:r>
              <a:rPr lang="en-US" sz="1200" dirty="0"/>
              <a:t> </a:t>
            </a:r>
            <a:r>
              <a:rPr lang="en-US" sz="1200" dirty="0" smtClean="0"/>
              <a:t>la</a:t>
            </a:r>
            <a:r>
              <a:rPr lang="ro-RO" sz="1200" dirty="0" smtClean="0"/>
              <a:t> </a:t>
            </a:r>
            <a:r>
              <a:rPr lang="en-US" sz="1200" dirty="0" err="1" smtClean="0"/>
              <a:t>stabilirea</a:t>
            </a:r>
            <a:r>
              <a:rPr lang="en-US" sz="1200" dirty="0" smtClean="0"/>
              <a:t> </a:t>
            </a:r>
            <a:r>
              <a:rPr lang="en-US" sz="1200" dirty="0" err="1"/>
              <a:t>tarifelor</a:t>
            </a:r>
            <a:r>
              <a:rPr lang="en-US" sz="1200" dirty="0"/>
              <a:t> de </a:t>
            </a:r>
            <a:r>
              <a:rPr lang="en-US" sz="1200" dirty="0" err="1"/>
              <a:t>rezervare</a:t>
            </a:r>
            <a:r>
              <a:rPr lang="en-US" sz="1200" dirty="0"/>
              <a:t> de capacitate, </a:t>
            </a:r>
            <a:r>
              <a:rPr lang="en-US" sz="1200" dirty="0" err="1"/>
              <a:t>până</a:t>
            </a:r>
            <a:r>
              <a:rPr lang="en-US" sz="1200" dirty="0"/>
              <a:t> la </a:t>
            </a:r>
            <a:r>
              <a:rPr lang="en-US" sz="1200" dirty="0" err="1"/>
              <a:t>nivelul</a:t>
            </a:r>
            <a:r>
              <a:rPr lang="en-US" sz="1200" dirty="0"/>
              <a:t> de 85% </a:t>
            </a:r>
            <a:r>
              <a:rPr lang="en-US" sz="1200" dirty="0" smtClean="0"/>
              <a:t>din</a:t>
            </a:r>
            <a:r>
              <a:rPr lang="ro-RO" sz="1200" dirty="0" smtClean="0"/>
              <a:t> </a:t>
            </a:r>
            <a:r>
              <a:rPr lang="en-US" sz="1200" dirty="0" err="1" smtClean="0"/>
              <a:t>venitul</a:t>
            </a:r>
            <a:r>
              <a:rPr lang="en-US" sz="1200" dirty="0" smtClean="0"/>
              <a:t> </a:t>
            </a:r>
            <a:r>
              <a:rPr lang="en-US" sz="1200" dirty="0" err="1" smtClean="0"/>
              <a:t>reglementat</a:t>
            </a:r>
            <a:r>
              <a:rPr lang="ro-RO" sz="1200" dirty="0"/>
              <a:t> </a:t>
            </a:r>
            <a:r>
              <a:rPr lang="ro-RO" sz="1200" dirty="0" smtClean="0"/>
              <a:t>și </a:t>
            </a:r>
            <a:r>
              <a:rPr lang="en-US" sz="1200" dirty="0" err="1" smtClean="0"/>
              <a:t>componenta</a:t>
            </a:r>
            <a:r>
              <a:rPr lang="en-US" sz="1200" dirty="0" smtClean="0"/>
              <a:t> fix</a:t>
            </a:r>
            <a:r>
              <a:rPr lang="vi-VN" sz="1200" dirty="0" smtClean="0"/>
              <a:t>ă</a:t>
            </a:r>
            <a:r>
              <a:rPr lang="en-US" sz="1200" dirty="0" smtClean="0"/>
              <a:t> a </a:t>
            </a:r>
            <a:r>
              <a:rPr lang="en-US" sz="1200" dirty="0" err="1" smtClean="0"/>
              <a:t>venitului</a:t>
            </a:r>
            <a:r>
              <a:rPr lang="en-US" sz="1200" dirty="0" smtClean="0"/>
              <a:t> total </a:t>
            </a:r>
            <a:r>
              <a:rPr lang="en-US" sz="1200" dirty="0" err="1" smtClean="0"/>
              <a:t>aprobat</a:t>
            </a:r>
            <a:r>
              <a:rPr lang="en-US" sz="1200" dirty="0" smtClean="0"/>
              <a:t> se </a:t>
            </a:r>
            <a:r>
              <a:rPr lang="en-US" sz="1200" dirty="0" err="1"/>
              <a:t>î</a:t>
            </a:r>
            <a:r>
              <a:rPr lang="en-US" sz="1200" dirty="0" err="1" smtClean="0"/>
              <a:t>mparte</a:t>
            </a:r>
            <a:r>
              <a:rPr lang="en-US" sz="1200" dirty="0" smtClean="0"/>
              <a:t> </a:t>
            </a:r>
            <a:r>
              <a:rPr lang="en-US" sz="1200" dirty="0" err="1" smtClean="0"/>
              <a:t>în</a:t>
            </a:r>
            <a:r>
              <a:rPr lang="en-US" sz="1200" dirty="0" smtClean="0"/>
              <a:t> mod </a:t>
            </a:r>
            <a:r>
              <a:rPr lang="en-US" sz="1200" dirty="0" err="1" smtClean="0"/>
              <a:t>egal</a:t>
            </a:r>
            <a:r>
              <a:rPr lang="en-US" sz="1200" dirty="0" smtClean="0"/>
              <a:t> </a:t>
            </a:r>
            <a:r>
              <a:rPr lang="en-US" sz="1200" dirty="0" err="1" smtClean="0"/>
              <a:t>între</a:t>
            </a:r>
            <a:r>
              <a:rPr lang="en-US" sz="1200" dirty="0" smtClean="0"/>
              <a:t> </a:t>
            </a:r>
            <a:r>
              <a:rPr lang="en-US" sz="1200" dirty="0" err="1" smtClean="0"/>
              <a:t>grupul</a:t>
            </a:r>
            <a:r>
              <a:rPr lang="en-US" sz="1200" dirty="0" smtClean="0"/>
              <a:t> </a:t>
            </a:r>
            <a:r>
              <a:rPr lang="en-US" sz="1200" dirty="0" err="1" smtClean="0"/>
              <a:t>punctelor</a:t>
            </a:r>
            <a:r>
              <a:rPr lang="en-US" sz="1200" dirty="0" smtClean="0"/>
              <a:t> de </a:t>
            </a:r>
            <a:r>
              <a:rPr lang="en-US" sz="1200" dirty="0" err="1" smtClean="0"/>
              <a:t>ieșire</a:t>
            </a:r>
            <a:r>
              <a:rPr lang="en-US" sz="1200" dirty="0" smtClean="0"/>
              <a:t> </a:t>
            </a:r>
            <a:r>
              <a:rPr lang="en-US" sz="1200" dirty="0" err="1"/>
              <a:t>ș</a:t>
            </a:r>
            <a:r>
              <a:rPr lang="en-US" sz="1200" dirty="0" err="1" smtClean="0"/>
              <a:t>i</a:t>
            </a:r>
            <a:r>
              <a:rPr lang="en-US" sz="1200" dirty="0" smtClean="0"/>
              <a:t> </a:t>
            </a:r>
            <a:r>
              <a:rPr lang="en-US" sz="1200" dirty="0" err="1" smtClean="0"/>
              <a:t>grupul</a:t>
            </a:r>
            <a:r>
              <a:rPr lang="en-US" sz="1200" dirty="0" smtClean="0"/>
              <a:t> </a:t>
            </a:r>
            <a:r>
              <a:rPr lang="en-US" sz="1200" dirty="0" err="1" smtClean="0"/>
              <a:t>punctelor</a:t>
            </a:r>
            <a:r>
              <a:rPr lang="en-US" sz="1200" dirty="0" smtClean="0"/>
              <a:t> de </a:t>
            </a:r>
            <a:r>
              <a:rPr lang="en-US" sz="1200" dirty="0" err="1" smtClean="0"/>
              <a:t>intrare</a:t>
            </a:r>
            <a:r>
              <a:rPr lang="ro-RO" sz="1200" dirty="0" smtClean="0"/>
              <a:t>.</a:t>
            </a:r>
            <a:endParaRPr lang="en-US" sz="1200" dirty="0" smtClean="0"/>
          </a:p>
          <a:p>
            <a:pPr algn="just">
              <a:lnSpc>
                <a:spcPct val="120000"/>
              </a:lnSpc>
            </a:pPr>
            <a:r>
              <a:rPr lang="en-US" sz="1200" dirty="0" smtClean="0"/>
              <a:t>c)</a:t>
            </a:r>
            <a:r>
              <a:rPr lang="en-US" sz="1200" dirty="0"/>
              <a:t> </a:t>
            </a:r>
            <a:r>
              <a:rPr lang="ro-RO" sz="1200" dirty="0" smtClean="0"/>
              <a:t>Raportul </a:t>
            </a:r>
            <a:r>
              <a:rPr lang="ro-RO" sz="1200" dirty="0"/>
              <a:t>dintre venitul </a:t>
            </a:r>
            <a:r>
              <a:rPr lang="en-US" sz="1200" dirty="0" err="1" smtClean="0"/>
              <a:t>estimat</a:t>
            </a:r>
            <a:r>
              <a:rPr lang="en-US" sz="1200" dirty="0" smtClean="0"/>
              <a:t> a se </a:t>
            </a:r>
            <a:r>
              <a:rPr lang="en-US" sz="1200" dirty="0" err="1" smtClean="0"/>
              <a:t>obţine</a:t>
            </a:r>
            <a:r>
              <a:rPr lang="ro-RO" sz="1200" dirty="0" smtClean="0"/>
              <a:t> </a:t>
            </a:r>
            <a:r>
              <a:rPr lang="ro-RO" sz="1200" dirty="0"/>
              <a:t>din utilizarea reţelei în interiorul sistemului atât în punctele de intrare, cât şi în punctele de ieşire </a:t>
            </a:r>
            <a:r>
              <a:rPr lang="en-US" sz="1200" dirty="0"/>
              <a:t>ș</a:t>
            </a:r>
            <a:r>
              <a:rPr lang="ro-RO" sz="1200" dirty="0" smtClean="0"/>
              <a:t>i venitul</a:t>
            </a:r>
            <a:r>
              <a:rPr lang="en-US" sz="1200" dirty="0" smtClean="0"/>
              <a:t> </a:t>
            </a:r>
            <a:r>
              <a:rPr lang="en-US" sz="1200" dirty="0" err="1" smtClean="0"/>
              <a:t>estimat</a:t>
            </a:r>
            <a:r>
              <a:rPr lang="en-US" sz="1200" dirty="0" smtClean="0"/>
              <a:t> a se </a:t>
            </a:r>
            <a:r>
              <a:rPr lang="en-US" sz="1200" dirty="0" err="1" smtClean="0"/>
              <a:t>obține</a:t>
            </a:r>
            <a:r>
              <a:rPr lang="ro-RO" sz="1200" dirty="0" smtClean="0"/>
              <a:t> </a:t>
            </a:r>
            <a:r>
              <a:rPr lang="ro-RO" sz="1200" dirty="0"/>
              <a:t>din utilizarea reţelei între sisteme de transport atât în punctele de intrare cât şi în punctele de </a:t>
            </a:r>
            <a:r>
              <a:rPr lang="ro-RO" sz="1200" dirty="0" smtClean="0"/>
              <a:t>ieşire</a:t>
            </a:r>
            <a:r>
              <a:rPr lang="en-US" sz="1200" dirty="0" smtClean="0"/>
              <a:t> </a:t>
            </a:r>
            <a:r>
              <a:rPr lang="en-US" sz="1200" dirty="0" err="1" smtClean="0"/>
              <a:t>în</a:t>
            </a:r>
            <a:r>
              <a:rPr lang="en-US" sz="1200" dirty="0" smtClean="0"/>
              <a:t> </a:t>
            </a:r>
            <a:r>
              <a:rPr lang="en-US" sz="1200" dirty="0" err="1" smtClean="0"/>
              <a:t>perioada</a:t>
            </a:r>
            <a:r>
              <a:rPr lang="en-US" sz="1200" dirty="0" smtClean="0"/>
              <a:t> </a:t>
            </a:r>
            <a:r>
              <a:rPr lang="en-US" sz="1200" dirty="0" smtClean="0"/>
              <a:t>oct.2020-sept.20</a:t>
            </a:r>
            <a:r>
              <a:rPr lang="ro-RO" sz="1200" dirty="0" smtClean="0"/>
              <a:t>2</a:t>
            </a:r>
            <a:r>
              <a:rPr lang="en-US" sz="1200" smtClean="0"/>
              <a:t>1</a:t>
            </a:r>
            <a:r>
              <a:rPr lang="ro-RO" sz="1200" smtClean="0"/>
              <a:t> </a:t>
            </a:r>
            <a:r>
              <a:rPr lang="ro-RO" sz="1200" dirty="0" smtClean="0"/>
              <a:t>este</a:t>
            </a:r>
            <a:r>
              <a:rPr lang="en-US" sz="1200" dirty="0" smtClean="0"/>
              <a:t> </a:t>
            </a:r>
            <a:r>
              <a:rPr lang="en-US" sz="1200" dirty="0" err="1" smtClean="0"/>
              <a:t>prezentat</a:t>
            </a:r>
            <a:r>
              <a:rPr lang="en-US" sz="1200" dirty="0" smtClean="0"/>
              <a:t> in </a:t>
            </a:r>
            <a:r>
              <a:rPr lang="en-US" sz="1200" dirty="0" err="1" smtClean="0"/>
              <a:t>tabelul</a:t>
            </a:r>
            <a:r>
              <a:rPr lang="en-US" sz="1200" dirty="0" smtClean="0"/>
              <a:t> de </a:t>
            </a:r>
            <a:r>
              <a:rPr lang="en-US" sz="1200" dirty="0" err="1" smtClean="0"/>
              <a:t>mai</a:t>
            </a:r>
            <a:r>
              <a:rPr lang="en-US" sz="1200" dirty="0" smtClean="0"/>
              <a:t> </a:t>
            </a:r>
            <a:r>
              <a:rPr lang="en-US" sz="1200" dirty="0" err="1" smtClean="0"/>
              <a:t>jos</a:t>
            </a:r>
            <a:r>
              <a:rPr lang="ro-RO" sz="1200" dirty="0" smtClean="0"/>
              <a:t>:</a:t>
            </a:r>
            <a:endParaRPr lang="ro-RO" sz="1200" dirty="0"/>
          </a:p>
          <a:p>
            <a:endParaRPr lang="ro-RO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555485"/>
              </p:ext>
            </p:extLst>
          </p:nvPr>
        </p:nvGraphicFramePr>
        <p:xfrm>
          <a:off x="1219200" y="1981200"/>
          <a:ext cx="7010401" cy="105156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33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0687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4132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2880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003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Nr. Crt.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Indicator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Venit aprobat oct-2020-sept.2021 (mii lei)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Pondere în venitul total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35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Venit fix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787.689,87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80,00%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35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</a:rPr>
                        <a:t>2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</a:rPr>
                        <a:t>Venit variabil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196.922,47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20,00%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35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*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b="1" dirty="0">
                          <a:effectLst/>
                        </a:rPr>
                        <a:t>Venit </a:t>
                      </a:r>
                      <a:r>
                        <a:rPr lang="ro-RO" sz="1200" b="1" dirty="0" smtClean="0">
                          <a:effectLst/>
                        </a:rPr>
                        <a:t>reglementat</a:t>
                      </a:r>
                      <a:r>
                        <a:rPr lang="ro-RO" sz="1200" b="1" baseline="0" dirty="0" smtClean="0">
                          <a:effectLst/>
                        </a:rPr>
                        <a:t> corectat</a:t>
                      </a:r>
                      <a:endParaRPr lang="ro-R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984.612,34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251969"/>
              </p:ext>
            </p:extLst>
          </p:nvPr>
        </p:nvGraphicFramePr>
        <p:xfrm>
          <a:off x="647700" y="4800600"/>
          <a:ext cx="8153400" cy="136436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7515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776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334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Nr. Crt.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Indicator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Venit aprobat                 oct-2020-sept.2021 (mii lei)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Pondere în venitul total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Venit generat din utilizarea </a:t>
                      </a:r>
                      <a:r>
                        <a:rPr lang="ro-RO" sz="1200" dirty="0" err="1">
                          <a:effectLst/>
                        </a:rPr>
                        <a:t>reţelei</a:t>
                      </a:r>
                      <a:r>
                        <a:rPr lang="ro-RO" sz="1200" dirty="0">
                          <a:effectLst/>
                        </a:rPr>
                        <a:t> în interiorul sistemului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967.547,83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98,27%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</a:rPr>
                        <a:t>2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Venit generat din utilizarea </a:t>
                      </a:r>
                      <a:r>
                        <a:rPr lang="ro-RO" sz="1200" dirty="0" err="1">
                          <a:effectLst/>
                        </a:rPr>
                        <a:t>reţelei</a:t>
                      </a:r>
                      <a:r>
                        <a:rPr lang="ro-RO" sz="1200" dirty="0">
                          <a:effectLst/>
                        </a:rPr>
                        <a:t> între sisteme de transport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17.064,51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1,73%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>
                          <a:effectLst/>
                        </a:rPr>
                        <a:t>*</a:t>
                      </a:r>
                      <a:endParaRPr lang="ro-R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b="1" dirty="0">
                          <a:effectLst/>
                        </a:rPr>
                        <a:t>Venit </a:t>
                      </a:r>
                      <a:r>
                        <a:rPr lang="ro-RO" sz="1200" b="1" smtClean="0">
                          <a:effectLst/>
                        </a:rPr>
                        <a:t>reglementat</a:t>
                      </a:r>
                      <a:r>
                        <a:rPr lang="ro-RO" sz="1200" b="1" baseline="0" smtClean="0">
                          <a:effectLst/>
                        </a:rPr>
                        <a:t> corectat</a:t>
                      </a:r>
                      <a:endParaRPr lang="ro-R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984.612,34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439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14245</TotalTime>
  <Words>284</Words>
  <Application>Microsoft Office PowerPoint</Application>
  <PresentationFormat>On-screen Show (4:3)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Calibri</vt:lpstr>
      <vt:lpstr>Cambria</vt:lpstr>
      <vt:lpstr>Georgia</vt:lpstr>
      <vt:lpstr>Times New Roman</vt:lpstr>
      <vt:lpstr>Wingdings</vt:lpstr>
      <vt:lpstr>Wingdings 2</vt:lpstr>
      <vt:lpstr>Civic</vt:lpstr>
      <vt:lpstr>Indicatori privind venitul total aprobat pentru perioada oct.2020-sept.2021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Elisabeta Ghidiu</dc:creator>
  <cp:lastModifiedBy>Marius Adrian Ionita</cp:lastModifiedBy>
  <cp:revision>992</cp:revision>
  <cp:lastPrinted>2017-08-31T04:45:44Z</cp:lastPrinted>
  <dcterms:created xsi:type="dcterms:W3CDTF">2006-08-16T00:00:00Z</dcterms:created>
  <dcterms:modified xsi:type="dcterms:W3CDTF">2020-07-14T07:48:13Z</dcterms:modified>
</cp:coreProperties>
</file>