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107" d="100"/>
          <a:sy n="107" d="100"/>
        </p:scale>
        <p:origin x="23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04.09.2018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Indicatori</a:t>
            </a:r>
            <a:r>
              <a:rPr lang="en-US" sz="2200" dirty="0" smtClean="0"/>
              <a:t> </a:t>
            </a:r>
            <a:r>
              <a:rPr lang="en-US" sz="2200" dirty="0" err="1" smtClean="0"/>
              <a:t>privind</a:t>
            </a:r>
            <a:r>
              <a:rPr lang="en-US" sz="2200" dirty="0" smtClean="0"/>
              <a:t> </a:t>
            </a:r>
            <a:r>
              <a:rPr lang="en-US" sz="2200" dirty="0" err="1" smtClean="0"/>
              <a:t>venitul</a:t>
            </a:r>
            <a:r>
              <a:rPr lang="en-US" sz="2200" dirty="0" smtClean="0"/>
              <a:t> total </a:t>
            </a:r>
            <a:r>
              <a:rPr lang="en-US" sz="2200" dirty="0" err="1" smtClean="0"/>
              <a:t>aprobat</a:t>
            </a:r>
            <a:r>
              <a:rPr lang="en-US" sz="2200" dirty="0" smtClean="0"/>
              <a:t> pentru </a:t>
            </a:r>
            <a:r>
              <a:rPr lang="en-US" sz="2200" dirty="0" err="1" smtClean="0"/>
              <a:t>perioada</a:t>
            </a:r>
            <a:r>
              <a:rPr lang="en-US" sz="2200" dirty="0" smtClean="0"/>
              <a:t> oct.2018-sept.201</a:t>
            </a:r>
            <a:r>
              <a:rPr lang="en-US" sz="2200" dirty="0"/>
              <a:t>9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200" dirty="0" smtClean="0"/>
              <a:t>a) </a:t>
            </a:r>
            <a:r>
              <a:rPr lang="en-US" sz="1200" dirty="0" err="1" smtClean="0"/>
              <a:t>Venitul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de ANRE se </a:t>
            </a:r>
            <a:r>
              <a:rPr lang="en-US" sz="1200" dirty="0" err="1" smtClean="0"/>
              <a:t>aloc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component</a:t>
            </a:r>
            <a:r>
              <a:rPr lang="vi-VN" sz="1200" dirty="0" smtClean="0"/>
              <a:t>ă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și</a:t>
            </a:r>
            <a:r>
              <a:rPr lang="en-US" sz="1200" dirty="0" smtClean="0"/>
              <a:t> component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variabil</a:t>
            </a:r>
            <a:r>
              <a:rPr lang="vi-VN" sz="1200" dirty="0" smtClean="0"/>
              <a:t>ă</a:t>
            </a:r>
            <a:r>
              <a:rPr lang="en-US" sz="1200" dirty="0" smtClean="0"/>
              <a:t>. </a:t>
            </a:r>
            <a:r>
              <a:rPr lang="en-US" sz="1200" dirty="0" err="1" smtClean="0"/>
              <a:t>Raportul</a:t>
            </a:r>
            <a:r>
              <a:rPr lang="en-US" sz="1200" dirty="0" smtClean="0"/>
              <a:t> </a:t>
            </a:r>
            <a:r>
              <a:rPr lang="en-US" sz="1200" dirty="0" err="1" smtClean="0"/>
              <a:t>dintre</a:t>
            </a:r>
            <a:r>
              <a:rPr lang="en-US" sz="1200" dirty="0" smtClean="0"/>
              <a:t>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cea</a:t>
            </a:r>
            <a:r>
              <a:rPr lang="en-US" sz="1200" dirty="0" smtClean="0"/>
              <a:t> </a:t>
            </a:r>
            <a:r>
              <a:rPr lang="en-US" sz="1200" dirty="0" err="1" smtClean="0"/>
              <a:t>variabil</a:t>
            </a:r>
            <a:r>
              <a:rPr lang="vi-VN" sz="1200" dirty="0" smtClean="0"/>
              <a:t>ă</a:t>
            </a:r>
            <a:r>
              <a:rPr lang="en-US" sz="1200" dirty="0" smtClean="0"/>
              <a:t> a </a:t>
            </a:r>
            <a:r>
              <a:rPr lang="en-US" sz="1200" dirty="0" err="1" smtClean="0"/>
              <a:t>venitului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pentru </a:t>
            </a:r>
            <a:r>
              <a:rPr lang="en-US" sz="1200" dirty="0" err="1" smtClean="0"/>
              <a:t>perioada</a:t>
            </a:r>
            <a:r>
              <a:rPr lang="en-US" sz="1200" dirty="0" smtClean="0"/>
              <a:t> oct.2018-sept.2019 </a:t>
            </a:r>
            <a:r>
              <a:rPr lang="en-US" sz="1200" dirty="0" err="1" smtClean="0"/>
              <a:t>este</a:t>
            </a:r>
            <a:r>
              <a:rPr lang="en-US" sz="1200" dirty="0" smtClean="0"/>
              <a:t> </a:t>
            </a:r>
            <a:r>
              <a:rPr lang="en-US" sz="1200" dirty="0" err="1" smtClean="0"/>
              <a:t>prezentat</a:t>
            </a:r>
            <a:r>
              <a:rPr lang="en-US" sz="1200" dirty="0" smtClean="0"/>
              <a:t> in </a:t>
            </a:r>
            <a:r>
              <a:rPr lang="en-US" sz="1200" dirty="0" err="1" smtClean="0"/>
              <a:t>tabelul</a:t>
            </a:r>
            <a:r>
              <a:rPr lang="en-US" sz="1200" dirty="0" smtClean="0"/>
              <a:t> de </a:t>
            </a:r>
            <a:r>
              <a:rPr lang="en-US" sz="1200" dirty="0" err="1" smtClean="0"/>
              <a:t>mai</a:t>
            </a:r>
            <a:r>
              <a:rPr lang="en-US" sz="1200" dirty="0" smtClean="0"/>
              <a:t> </a:t>
            </a:r>
            <a:r>
              <a:rPr lang="en-US" sz="1200" dirty="0" err="1" smtClean="0"/>
              <a:t>jos</a:t>
            </a:r>
            <a:r>
              <a:rPr lang="en-US" sz="1200" dirty="0" smtClean="0"/>
              <a:t>: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ro-RO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algn="just">
              <a:lnSpc>
                <a:spcPct val="120000"/>
              </a:lnSpc>
            </a:pPr>
            <a:r>
              <a:rPr lang="en-US" sz="1200" dirty="0" smtClean="0"/>
              <a:t>Conform </a:t>
            </a:r>
            <a:r>
              <a:rPr lang="en-US" sz="1200" dirty="0" err="1" smtClean="0"/>
              <a:t>Ordinului</a:t>
            </a:r>
            <a:r>
              <a:rPr lang="en-US" sz="1200" dirty="0" smtClean="0"/>
              <a:t> Nr.10/2017 </a:t>
            </a:r>
            <a:r>
              <a:rPr lang="ro-RO" sz="1200" dirty="0"/>
              <a:t>de modificare </a:t>
            </a:r>
            <a:r>
              <a:rPr lang="ro-RO" sz="1200" dirty="0" smtClean="0"/>
              <a:t>și </a:t>
            </a:r>
            <a:r>
              <a:rPr lang="ro-RO" sz="1200" dirty="0"/>
              <a:t>completare a Ordinului </a:t>
            </a:r>
            <a:r>
              <a:rPr lang="ro-RO" sz="1200" dirty="0" smtClean="0"/>
              <a:t>32/2014</a:t>
            </a:r>
            <a:r>
              <a:rPr lang="en-US" sz="1200" dirty="0" smtClean="0"/>
              <a:t>, </a:t>
            </a:r>
            <a:r>
              <a:rPr lang="en-US" sz="1200" dirty="0" err="1" smtClean="0"/>
              <a:t>începând</a:t>
            </a:r>
            <a:r>
              <a:rPr lang="en-US" sz="1200" dirty="0" smtClean="0"/>
              <a:t> cu 01 </a:t>
            </a:r>
            <a:r>
              <a:rPr lang="en-US" sz="1200" dirty="0" err="1" smtClean="0"/>
              <a:t>octombrie</a:t>
            </a:r>
            <a:r>
              <a:rPr lang="en-US" sz="1200" dirty="0" smtClean="0"/>
              <a:t> 2017,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a </a:t>
            </a:r>
            <a:r>
              <a:rPr lang="en-US" sz="1200" dirty="0" err="1" smtClean="0"/>
              <a:t>venitului</a:t>
            </a:r>
            <a:r>
              <a:rPr lang="en-US" sz="1200" dirty="0" smtClean="0"/>
              <a:t> </a:t>
            </a:r>
            <a:r>
              <a:rPr lang="en-US" sz="1200" dirty="0"/>
              <a:t>a</a:t>
            </a:r>
            <a:r>
              <a:rPr lang="en-US" sz="1200" dirty="0" smtClean="0"/>
              <a:t> </a:t>
            </a:r>
            <a:r>
              <a:rPr lang="en-US" sz="1200" dirty="0" err="1" smtClean="0"/>
              <a:t>crescut</a:t>
            </a:r>
            <a:r>
              <a:rPr lang="en-US" sz="1200" dirty="0" smtClean="0"/>
              <a:t> la </a:t>
            </a:r>
            <a:r>
              <a:rPr lang="en-US" sz="1200" dirty="0" err="1" smtClean="0"/>
              <a:t>nivelul</a:t>
            </a:r>
            <a:r>
              <a:rPr lang="en-US" sz="1200" dirty="0" smtClean="0"/>
              <a:t> de 65%, </a:t>
            </a:r>
            <a:r>
              <a:rPr lang="en-US" sz="1200" dirty="0" err="1" smtClean="0"/>
              <a:t>utilizat</a:t>
            </a:r>
            <a:r>
              <a:rPr lang="en-US" sz="1200" dirty="0" smtClean="0"/>
              <a:t> la </a:t>
            </a:r>
            <a:r>
              <a:rPr lang="en-US" sz="1200" dirty="0" err="1" smtClean="0"/>
              <a:t>stabilirea</a:t>
            </a:r>
            <a:r>
              <a:rPr lang="en-US" sz="1200" dirty="0" smtClean="0"/>
              <a:t> </a:t>
            </a:r>
            <a:r>
              <a:rPr lang="en-US" sz="1200" dirty="0" err="1" smtClean="0"/>
              <a:t>tarifelor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rezervare</a:t>
            </a:r>
            <a:r>
              <a:rPr lang="en-US" sz="1200" dirty="0" smtClean="0"/>
              <a:t> de capacitate, </a:t>
            </a:r>
            <a:r>
              <a:rPr lang="en-US" sz="1200" dirty="0" err="1" smtClean="0"/>
              <a:t>urmând</a:t>
            </a:r>
            <a:r>
              <a:rPr lang="en-US" sz="1200" dirty="0" smtClean="0"/>
              <a:t> a </a:t>
            </a:r>
            <a:r>
              <a:rPr lang="en-US" sz="1200" dirty="0" err="1" smtClean="0"/>
              <a:t>creşte</a:t>
            </a:r>
            <a:r>
              <a:rPr lang="en-US" sz="1200" dirty="0" smtClean="0"/>
              <a:t> cu 5% </a:t>
            </a:r>
            <a:r>
              <a:rPr lang="en-US" sz="1200" dirty="0" err="1" smtClean="0"/>
              <a:t>anual</a:t>
            </a:r>
            <a:r>
              <a:rPr lang="en-US" sz="1200" dirty="0" smtClean="0"/>
              <a:t>, </a:t>
            </a:r>
            <a:r>
              <a:rPr lang="en-US" sz="1200" dirty="0" err="1" smtClean="0"/>
              <a:t>pân</a:t>
            </a:r>
            <a:r>
              <a:rPr lang="vi-VN" sz="1200" dirty="0" smtClean="0"/>
              <a:t>ă</a:t>
            </a:r>
            <a:r>
              <a:rPr lang="en-US" sz="1200" dirty="0" smtClean="0"/>
              <a:t> la </a:t>
            </a:r>
            <a:r>
              <a:rPr lang="en-US" sz="1200" dirty="0" err="1" smtClean="0"/>
              <a:t>nivelul</a:t>
            </a:r>
            <a:r>
              <a:rPr lang="en-US" sz="1200" dirty="0" smtClean="0"/>
              <a:t> de 85% din </a:t>
            </a:r>
            <a:r>
              <a:rPr lang="en-US" sz="1200" dirty="0" err="1" smtClean="0"/>
              <a:t>venitul</a:t>
            </a:r>
            <a:r>
              <a:rPr lang="en-US" sz="1200" dirty="0" smtClean="0"/>
              <a:t> total.</a:t>
            </a:r>
          </a:p>
          <a:p>
            <a:pPr algn="just">
              <a:lnSpc>
                <a:spcPct val="120000"/>
              </a:lnSpc>
            </a:pPr>
            <a:r>
              <a:rPr lang="en-US" sz="1200" dirty="0" smtClean="0"/>
              <a:t>b) </a:t>
            </a:r>
            <a:r>
              <a:rPr lang="ro-RO" sz="1200" dirty="0"/>
              <a:t>Conform Ordinului Nr.31/2016 de modificare </a:t>
            </a:r>
            <a:r>
              <a:rPr lang="ro-RO" sz="1200" dirty="0" smtClean="0"/>
              <a:t>și </a:t>
            </a:r>
            <a:r>
              <a:rPr lang="ro-RO" sz="1200" dirty="0"/>
              <a:t>completare a Ordinului 32/2014,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a </a:t>
            </a:r>
            <a:r>
              <a:rPr lang="en-US" sz="1200" dirty="0" err="1" smtClean="0"/>
              <a:t>venitului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se </a:t>
            </a:r>
            <a:r>
              <a:rPr lang="en-US" sz="1200" dirty="0" err="1"/>
              <a:t>î</a:t>
            </a:r>
            <a:r>
              <a:rPr lang="en-US" sz="1200" dirty="0" err="1" smtClean="0"/>
              <a:t>mparte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mod </a:t>
            </a:r>
            <a:r>
              <a:rPr lang="en-US" sz="1200" dirty="0" err="1" smtClean="0"/>
              <a:t>egal</a:t>
            </a:r>
            <a:r>
              <a:rPr lang="en-US" sz="1200" dirty="0" smtClean="0"/>
              <a:t> </a:t>
            </a:r>
            <a:r>
              <a:rPr lang="en-US" sz="1200" dirty="0" err="1" smtClean="0"/>
              <a:t>între</a:t>
            </a:r>
            <a:r>
              <a:rPr lang="en-US" sz="1200" dirty="0" smtClean="0"/>
              <a:t> </a:t>
            </a:r>
            <a:r>
              <a:rPr lang="en-US" sz="1200" dirty="0" err="1" smtClean="0"/>
              <a:t>grupul</a:t>
            </a:r>
            <a:r>
              <a:rPr lang="en-US" sz="1200" dirty="0" smtClean="0"/>
              <a:t> </a:t>
            </a:r>
            <a:r>
              <a:rPr lang="en-US" sz="1200" dirty="0" err="1" smtClean="0"/>
              <a:t>punctelor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ieșire</a:t>
            </a:r>
            <a:r>
              <a:rPr lang="en-US" sz="1200" dirty="0" smtClean="0"/>
              <a:t> </a:t>
            </a:r>
            <a:r>
              <a:rPr lang="en-US" sz="1200" dirty="0" err="1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grupul</a:t>
            </a:r>
            <a:r>
              <a:rPr lang="en-US" sz="1200" dirty="0" smtClean="0"/>
              <a:t> </a:t>
            </a:r>
            <a:r>
              <a:rPr lang="en-US" sz="1200" dirty="0" err="1" smtClean="0"/>
              <a:t>punctelor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intrare</a:t>
            </a:r>
            <a:r>
              <a:rPr lang="ro-RO" sz="1200" dirty="0" smtClean="0"/>
              <a:t>.</a:t>
            </a:r>
            <a:endParaRPr lang="en-US" sz="1200" dirty="0" smtClean="0"/>
          </a:p>
          <a:p>
            <a:pPr algn="just">
              <a:lnSpc>
                <a:spcPct val="120000"/>
              </a:lnSpc>
            </a:pPr>
            <a:r>
              <a:rPr lang="en-US" sz="1200" dirty="0" smtClean="0"/>
              <a:t>c)</a:t>
            </a:r>
            <a:r>
              <a:rPr lang="en-US" sz="1200" dirty="0"/>
              <a:t> </a:t>
            </a:r>
            <a:r>
              <a:rPr lang="ro-RO" sz="1200" dirty="0" smtClean="0"/>
              <a:t>Raportul </a:t>
            </a:r>
            <a:r>
              <a:rPr lang="ro-RO" sz="1200" dirty="0"/>
              <a:t>dintre venitul </a:t>
            </a:r>
            <a:r>
              <a:rPr lang="en-US" sz="1200" dirty="0" err="1" smtClean="0"/>
              <a:t>estimat</a:t>
            </a:r>
            <a:r>
              <a:rPr lang="en-US" sz="1200" dirty="0" smtClean="0"/>
              <a:t> a se </a:t>
            </a:r>
            <a:r>
              <a:rPr lang="en-US" sz="1200" dirty="0" err="1" smtClean="0"/>
              <a:t>obţine</a:t>
            </a:r>
            <a:r>
              <a:rPr lang="ro-RO" sz="1200" dirty="0" smtClean="0"/>
              <a:t> </a:t>
            </a:r>
            <a:r>
              <a:rPr lang="ro-RO" sz="1200" dirty="0"/>
              <a:t>din utilizarea reţelei în interiorul sistemului atât în punctele de intrare, cât şi în punctele de ieşire </a:t>
            </a:r>
            <a:r>
              <a:rPr lang="en-US" sz="1200" dirty="0"/>
              <a:t>ș</a:t>
            </a:r>
            <a:r>
              <a:rPr lang="ro-RO" sz="1200" dirty="0" smtClean="0"/>
              <a:t>i venitul</a:t>
            </a:r>
            <a:r>
              <a:rPr lang="en-US" sz="1200" dirty="0" smtClean="0"/>
              <a:t> </a:t>
            </a:r>
            <a:r>
              <a:rPr lang="en-US" sz="1200" dirty="0" err="1" smtClean="0"/>
              <a:t>estimat</a:t>
            </a:r>
            <a:r>
              <a:rPr lang="en-US" sz="1200" dirty="0" smtClean="0"/>
              <a:t> a se </a:t>
            </a:r>
            <a:r>
              <a:rPr lang="en-US" sz="1200" dirty="0" err="1" smtClean="0"/>
              <a:t>obține</a:t>
            </a:r>
            <a:r>
              <a:rPr lang="ro-RO" sz="1200" dirty="0" smtClean="0"/>
              <a:t> </a:t>
            </a:r>
            <a:r>
              <a:rPr lang="ro-RO" sz="1200" dirty="0"/>
              <a:t>din utilizarea reţelei între sisteme de transport atât în punctele de intrare cât şi în punctele de </a:t>
            </a:r>
            <a:r>
              <a:rPr lang="ro-RO" sz="1200" dirty="0" smtClean="0"/>
              <a:t>ieşire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</a:t>
            </a:r>
            <a:r>
              <a:rPr lang="en-US" sz="1200" dirty="0" err="1" smtClean="0"/>
              <a:t>perioada</a:t>
            </a:r>
            <a:r>
              <a:rPr lang="en-US" sz="1200" dirty="0" smtClean="0"/>
              <a:t> oct.2018-sept.2019</a:t>
            </a:r>
            <a:r>
              <a:rPr lang="ro-RO" sz="1200" dirty="0" smtClean="0"/>
              <a:t> este</a:t>
            </a:r>
            <a:r>
              <a:rPr lang="en-US" sz="1200" dirty="0" smtClean="0"/>
              <a:t> </a:t>
            </a:r>
            <a:r>
              <a:rPr lang="en-US" sz="1200" dirty="0" err="1" smtClean="0"/>
              <a:t>prezentat</a:t>
            </a:r>
            <a:r>
              <a:rPr lang="en-US" sz="1200" dirty="0" smtClean="0"/>
              <a:t> in </a:t>
            </a:r>
            <a:r>
              <a:rPr lang="en-US" sz="1200" dirty="0" err="1" smtClean="0"/>
              <a:t>tabelul</a:t>
            </a:r>
            <a:r>
              <a:rPr lang="en-US" sz="1200" dirty="0" smtClean="0"/>
              <a:t> de </a:t>
            </a:r>
            <a:r>
              <a:rPr lang="en-US" sz="1200" dirty="0" err="1" smtClean="0"/>
              <a:t>mai</a:t>
            </a:r>
            <a:r>
              <a:rPr lang="en-US" sz="1200" dirty="0" smtClean="0"/>
              <a:t> </a:t>
            </a:r>
            <a:r>
              <a:rPr lang="en-US" sz="1200" dirty="0" err="1" smtClean="0"/>
              <a:t>jos</a:t>
            </a:r>
            <a:r>
              <a:rPr lang="ro-RO" sz="1200" dirty="0" smtClean="0"/>
              <a:t>:</a:t>
            </a:r>
            <a:endParaRPr lang="ro-RO" sz="1200" dirty="0"/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76386"/>
              </p:ext>
            </p:extLst>
          </p:nvPr>
        </p:nvGraphicFramePr>
        <p:xfrm>
          <a:off x="1143000" y="1905000"/>
          <a:ext cx="7010401" cy="9979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46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 </a:t>
                      </a:r>
                      <a:r>
                        <a:rPr lang="en-US" sz="1200" dirty="0" smtClean="0">
                          <a:effectLst/>
                        </a:rPr>
                        <a:t>    </a:t>
                      </a:r>
                      <a:r>
                        <a:rPr lang="ro-RO" sz="1200" smtClean="0">
                          <a:effectLst/>
                        </a:rPr>
                        <a:t>               </a:t>
                      </a:r>
                      <a:r>
                        <a:rPr lang="ro-RO" sz="1200" smtClean="0">
                          <a:effectLst/>
                        </a:rPr>
                        <a:t>oct-2018-sept.2019 </a:t>
                      </a:r>
                      <a:r>
                        <a:rPr lang="ro-RO" sz="1200" dirty="0">
                          <a:effectLst/>
                        </a:rPr>
                        <a:t>(mii 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Pondere </a:t>
                      </a:r>
                      <a:r>
                        <a:rPr lang="ro-RO" sz="1200" dirty="0" smtClean="0">
                          <a:effectLst/>
                        </a:rPr>
                        <a:t>în </a:t>
                      </a:r>
                      <a:r>
                        <a:rPr lang="ro-RO" sz="1200" dirty="0">
                          <a:effectLst/>
                        </a:rPr>
                        <a:t>venitul total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fix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618.088,09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effectLst/>
                          <a:latin typeface="Cambria" panose="02040503050406030204" pitchFamily="18" charset="0"/>
                        </a:rPr>
                        <a:t>70,</a:t>
                      </a:r>
                      <a:r>
                        <a:rPr lang="ro-RO" sz="1200" dirty="0" smtClean="0">
                          <a:effectLst/>
                          <a:latin typeface="Cambria" panose="02040503050406030204" pitchFamily="18" charset="0"/>
                        </a:rPr>
                        <a:t>00</a:t>
                      </a:r>
                      <a:r>
                        <a:rPr lang="ro-RO" sz="1200" dirty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ro-RO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variabil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264.894,90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dirty="0" smtClean="0">
                          <a:effectLst/>
                          <a:latin typeface="Cambria" panose="02040503050406030204" pitchFamily="18" charset="0"/>
                        </a:rPr>
                        <a:t>30</a:t>
                      </a:r>
                      <a:r>
                        <a:rPr lang="ro-RO" sz="1200" dirty="0" smtClean="0">
                          <a:effectLst/>
                          <a:latin typeface="Cambria" panose="02040503050406030204" pitchFamily="18" charset="0"/>
                        </a:rPr>
                        <a:t>,00</a:t>
                      </a:r>
                      <a:r>
                        <a:rPr lang="ro-RO" sz="1200" dirty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ro-RO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total 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882.982,99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o-RO" sz="11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791081"/>
              </p:ext>
            </p:extLst>
          </p:nvPr>
        </p:nvGraphicFramePr>
        <p:xfrm>
          <a:off x="533400" y="4953000"/>
          <a:ext cx="8153400" cy="132727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7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aprobat                 </a:t>
                      </a:r>
                      <a:r>
                        <a:rPr lang="ro-RO" sz="1200" dirty="0" smtClean="0">
                          <a:effectLst/>
                        </a:rPr>
                        <a:t>oct-201</a:t>
                      </a:r>
                      <a:r>
                        <a:rPr lang="en-US" sz="1200" dirty="0" smtClean="0">
                          <a:effectLst/>
                        </a:rPr>
                        <a:t>8</a:t>
                      </a:r>
                      <a:r>
                        <a:rPr lang="ro-RO" sz="1200" dirty="0" smtClean="0">
                          <a:effectLst/>
                        </a:rPr>
                        <a:t>-sept.201</a:t>
                      </a:r>
                      <a:r>
                        <a:rPr lang="en-US" sz="1200" dirty="0" smtClean="0">
                          <a:effectLst/>
                        </a:rPr>
                        <a:t>9</a:t>
                      </a:r>
                      <a:r>
                        <a:rPr lang="ro-RO" sz="1200" dirty="0" smtClean="0">
                          <a:effectLst/>
                        </a:rPr>
                        <a:t> </a:t>
                      </a:r>
                      <a:r>
                        <a:rPr lang="ro-RO" sz="1200" dirty="0">
                          <a:effectLst/>
                        </a:rPr>
                        <a:t>(mii lei)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Pondere </a:t>
                      </a:r>
                      <a:r>
                        <a:rPr lang="ro-RO" sz="1200" dirty="0" smtClean="0">
                          <a:effectLst/>
                        </a:rPr>
                        <a:t>în </a:t>
                      </a:r>
                      <a:r>
                        <a:rPr lang="ro-RO" sz="1200" dirty="0">
                          <a:effectLst/>
                        </a:rPr>
                        <a:t>venitul total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generat din utilizarea reţelei în interiorul sistemului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954.194,96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o-R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r>
                        <a:rPr lang="ro-R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r>
                        <a:rPr lang="ro-R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</a:t>
                      </a:r>
                      <a:r>
                        <a:rPr lang="ro-R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generat din utilizarea reţelei între sisteme de transport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127,43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r>
                        <a:rPr lang="ro-R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,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</a:t>
                      </a:r>
                      <a:r>
                        <a:rPr lang="ro-RO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r>
                        <a:rPr lang="ro-R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total 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882.982,99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3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14220</TotalTime>
  <Words>299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Cambria</vt:lpstr>
      <vt:lpstr>Georgia</vt:lpstr>
      <vt:lpstr>Times New Roman</vt:lpstr>
      <vt:lpstr>Wingdings</vt:lpstr>
      <vt:lpstr>Wingdings 2</vt:lpstr>
      <vt:lpstr>Civic</vt:lpstr>
      <vt:lpstr>Indicatori privind venitul total aprobat pentru perioada oct.2018-sept.2019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Ioan Toderici</cp:lastModifiedBy>
  <cp:revision>986</cp:revision>
  <cp:lastPrinted>2017-08-31T04:45:44Z</cp:lastPrinted>
  <dcterms:created xsi:type="dcterms:W3CDTF">2006-08-16T00:00:00Z</dcterms:created>
  <dcterms:modified xsi:type="dcterms:W3CDTF">2018-09-04T06:20:03Z</dcterms:modified>
</cp:coreProperties>
</file>