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84" d="100"/>
          <a:sy n="84" d="100"/>
        </p:scale>
        <p:origin x="81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8/27/2020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21883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66056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0577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04780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8/27/2020</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2132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17713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8/27/2020</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2652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8/27/2020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36957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8/27/2020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091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8/27/2020</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98335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8/27/2020</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58817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8/27/2020</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725344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651" y="321551"/>
            <a:ext cx="7192297" cy="690716"/>
          </a:xfrm>
        </p:spPr>
        <p:txBody>
          <a:bodyPr>
            <a:noAutofit/>
          </a:bodyPr>
          <a:lstStyle/>
          <a:p>
            <a:r>
              <a:rPr lang="it-IT" sz="2000" dirty="0" smtClean="0"/>
              <a:t>Parametrii </a:t>
            </a:r>
            <a:r>
              <a:rPr lang="it-IT" sz="2000" dirty="0"/>
              <a:t>utilizati la stabilirea venitului </a:t>
            </a:r>
            <a:r>
              <a:rPr lang="it-IT" sz="2000" dirty="0" smtClean="0"/>
              <a:t>OTS pentru perioada 01.10.2020-30.09.2021</a:t>
            </a:r>
            <a:endParaRPr lang="ro-RO" sz="2000" dirty="0"/>
          </a:p>
        </p:txBody>
      </p:sp>
      <p:sp>
        <p:nvSpPr>
          <p:cNvPr id="4" name="Content Placeholder 3"/>
          <p:cNvSpPr>
            <a:spLocks noGrp="1"/>
          </p:cNvSpPr>
          <p:nvPr>
            <p:ph sz="quarter" idx="1"/>
          </p:nvPr>
        </p:nvSpPr>
        <p:spPr>
          <a:xfrm>
            <a:off x="1825752" y="1295400"/>
            <a:ext cx="8503920" cy="4803648"/>
          </a:xfrm>
        </p:spPr>
        <p:txBody>
          <a:bodyPr>
            <a:normAutofit/>
          </a:bodyPr>
          <a:lstStyle/>
          <a:p>
            <a:pPr marL="0" indent="0">
              <a:buNone/>
            </a:pPr>
            <a:endParaRPr lang="en-US" sz="1200" i="1" u="sng" dirty="0" smtClean="0"/>
          </a:p>
          <a:p>
            <a:pPr marL="0" indent="0">
              <a:buNone/>
            </a:pPr>
            <a:r>
              <a:rPr lang="en-US" sz="1200" i="1" u="sng" dirty="0" err="1" smtClean="0"/>
              <a:t>Tipurile</a:t>
            </a:r>
            <a:r>
              <a:rPr lang="en-US" sz="1200" i="1" u="sng" dirty="0" smtClean="0"/>
              <a:t> </a:t>
            </a:r>
            <a:r>
              <a:rPr lang="en-US" sz="1200" i="1" u="sng" dirty="0"/>
              <a:t>de active </a:t>
            </a:r>
            <a:r>
              <a:rPr lang="en-US" sz="1200" i="1" u="sng" dirty="0" err="1"/>
              <a:t>incluse</a:t>
            </a:r>
            <a:r>
              <a:rPr lang="en-US" sz="1200" i="1" u="sng" dirty="0"/>
              <a:t> </a:t>
            </a:r>
            <a:r>
              <a:rPr lang="en-US" sz="1200" i="1" u="sng" dirty="0" err="1"/>
              <a:t>în</a:t>
            </a:r>
            <a:r>
              <a:rPr lang="en-US" sz="1200" i="1" u="sng" dirty="0"/>
              <a:t> </a:t>
            </a:r>
            <a:r>
              <a:rPr lang="en-US" sz="1200" i="1" u="sng" dirty="0" err="1"/>
              <a:t>baza</a:t>
            </a:r>
            <a:r>
              <a:rPr lang="en-US" sz="1200" i="1" u="sng" dirty="0"/>
              <a:t> de active </a:t>
            </a:r>
            <a:r>
              <a:rPr lang="en-US" sz="1200" i="1" u="sng" dirty="0" err="1"/>
              <a:t>reglementate</a:t>
            </a:r>
            <a:r>
              <a:rPr lang="en-US" sz="1200" i="1" u="sng" dirty="0"/>
              <a:t> </a:t>
            </a:r>
            <a:r>
              <a:rPr lang="en-US" sz="1200" i="1" u="sng" dirty="0" err="1"/>
              <a:t>și</a:t>
            </a:r>
            <a:r>
              <a:rPr lang="en-US" sz="1200" i="1" u="sng" dirty="0"/>
              <a:t> </a:t>
            </a:r>
            <a:r>
              <a:rPr lang="en-US" sz="1200" i="1" u="sng" dirty="0" err="1"/>
              <a:t>valoarea</a:t>
            </a:r>
            <a:r>
              <a:rPr lang="en-US" sz="1200" i="1" u="sng" dirty="0"/>
              <a:t> </a:t>
            </a:r>
            <a:r>
              <a:rPr lang="en-US" sz="1200" i="1" u="sng" dirty="0" err="1"/>
              <a:t>acestora</a:t>
            </a:r>
            <a:r>
              <a:rPr lang="en-US" sz="1200" i="1" u="sng" dirty="0"/>
              <a:t> </a:t>
            </a:r>
            <a:r>
              <a:rPr lang="ro-RO" sz="1200" i="1" u="sng" dirty="0"/>
              <a:t>determinat</a:t>
            </a:r>
            <a:r>
              <a:rPr lang="en-US" sz="1200" i="1" u="sng" dirty="0"/>
              <a:t>e</a:t>
            </a:r>
            <a:r>
              <a:rPr lang="ro-RO" sz="1200" i="1" u="sng" dirty="0"/>
              <a:t> la începutul </a:t>
            </a:r>
            <a:r>
              <a:rPr lang="ro-RO" sz="1200" i="1" u="sng" dirty="0" smtClean="0"/>
              <a:t>cel</a:t>
            </a:r>
            <a:r>
              <a:rPr lang="en-US" sz="1200" i="1" u="sng" dirty="0" smtClean="0"/>
              <a:t>u</a:t>
            </a:r>
            <a:r>
              <a:rPr lang="ro-RO" sz="1200" i="1" u="sng" dirty="0" smtClean="0"/>
              <a:t>i </a:t>
            </a:r>
            <a:r>
              <a:rPr lang="ro-RO" sz="1200" i="1" u="sng" dirty="0"/>
              <a:t>de </a:t>
            </a:r>
            <a:r>
              <a:rPr lang="ro-RO" sz="1200" i="1" u="sng" dirty="0" smtClean="0"/>
              <a:t>a</a:t>
            </a:r>
            <a:r>
              <a:rPr lang="en-US" sz="1200" i="1" u="sng" dirty="0" smtClean="0"/>
              <a:t>l </a:t>
            </a:r>
            <a:r>
              <a:rPr lang="en-US" sz="1200" i="1" u="sng" dirty="0" err="1" smtClean="0"/>
              <a:t>doilea</a:t>
            </a:r>
            <a:r>
              <a:rPr lang="en-US" sz="1200" i="1" u="sng" dirty="0" smtClean="0"/>
              <a:t> an al </a:t>
            </a:r>
            <a:r>
              <a:rPr lang="en-US" sz="1200" i="1" u="sng" dirty="0" err="1" smtClean="0"/>
              <a:t>celei</a:t>
            </a:r>
            <a:r>
              <a:rPr lang="en-US" sz="1200" i="1" u="sng" dirty="0" smtClean="0"/>
              <a:t> de a</a:t>
            </a:r>
            <a:r>
              <a:rPr lang="ro-RO" sz="1200" i="1" u="sng" dirty="0" smtClean="0"/>
              <a:t> </a:t>
            </a:r>
            <a:r>
              <a:rPr lang="en-US" sz="1200" i="1" u="sng" dirty="0" err="1" smtClean="0"/>
              <a:t>patra</a:t>
            </a:r>
            <a:r>
              <a:rPr lang="ro-RO" sz="1200" i="1" u="sng" dirty="0" smtClean="0"/>
              <a:t> </a:t>
            </a:r>
            <a:r>
              <a:rPr lang="ro-RO" sz="1200" i="1" u="sng" dirty="0"/>
              <a:t>perioad</a:t>
            </a:r>
            <a:r>
              <a:rPr lang="en-US" sz="1200" i="1" u="sng" dirty="0"/>
              <a:t>e</a:t>
            </a:r>
            <a:r>
              <a:rPr lang="ro-RO" sz="1200" i="1" u="sng" dirty="0"/>
              <a:t> de reglementare conform anexei Nr.1 la Ordinul ANRE Nr. </a:t>
            </a:r>
            <a:r>
              <a:rPr lang="en-US" sz="1200" i="1" u="sng" dirty="0" smtClean="0"/>
              <a:t>41</a:t>
            </a:r>
            <a:r>
              <a:rPr lang="ro-RO" sz="1200" i="1" u="sng" dirty="0" smtClean="0"/>
              <a:t>/201</a:t>
            </a:r>
            <a:r>
              <a:rPr lang="en-US" sz="1200" i="1" u="sng" dirty="0" smtClean="0"/>
              <a:t>9</a:t>
            </a:r>
            <a:r>
              <a:rPr lang="ro-RO" sz="1200" i="1" u="sng" dirty="0"/>
              <a:t> </a:t>
            </a:r>
            <a:endParaRPr lang="ro-RO" sz="1200" dirty="0"/>
          </a:p>
          <a:p>
            <a:pPr marL="0" indent="0">
              <a:buNone/>
            </a:pPr>
            <a:endParaRPr lang="ro-RO" sz="1600" dirty="0"/>
          </a:p>
        </p:txBody>
      </p:sp>
      <p:graphicFrame>
        <p:nvGraphicFramePr>
          <p:cNvPr id="5" name="Table 4"/>
          <p:cNvGraphicFramePr>
            <a:graphicFrameLocks noGrp="1"/>
          </p:cNvGraphicFramePr>
          <p:nvPr>
            <p:extLst>
              <p:ext uri="{D42A27DB-BD31-4B8C-83A1-F6EECF244321}">
                <p14:modId xmlns:p14="http://schemas.microsoft.com/office/powerpoint/2010/main" val="383006873"/>
              </p:ext>
            </p:extLst>
          </p:nvPr>
        </p:nvGraphicFramePr>
        <p:xfrm>
          <a:off x="2285998" y="2009976"/>
          <a:ext cx="7467601" cy="4300965"/>
        </p:xfrm>
        <a:graphic>
          <a:graphicData uri="http://schemas.openxmlformats.org/drawingml/2006/table">
            <a:tbl>
              <a:tblPr firstRow="1" firstCol="1" bandRow="1">
                <a:tableStyleId>{F5AB1C69-6EDB-4FF4-983F-18BD219EF322}</a:tableStyleId>
              </a:tblPr>
              <a:tblGrid>
                <a:gridCol w="1354198">
                  <a:extLst>
                    <a:ext uri="{9D8B030D-6E8A-4147-A177-3AD203B41FA5}">
                      <a16:colId xmlns="" xmlns:a16="http://schemas.microsoft.com/office/drawing/2014/main" val="20000"/>
                    </a:ext>
                  </a:extLst>
                </a:gridCol>
                <a:gridCol w="4284602">
                  <a:extLst>
                    <a:ext uri="{9D8B030D-6E8A-4147-A177-3AD203B41FA5}">
                      <a16:colId xmlns="" xmlns:a16="http://schemas.microsoft.com/office/drawing/2014/main" val="20001"/>
                    </a:ext>
                  </a:extLst>
                </a:gridCol>
                <a:gridCol w="1828801">
                  <a:extLst>
                    <a:ext uri="{9D8B030D-6E8A-4147-A177-3AD203B41FA5}">
                      <a16:colId xmlns="" xmlns:a16="http://schemas.microsoft.com/office/drawing/2014/main" val="20002"/>
                    </a:ext>
                  </a:extLst>
                </a:gridCol>
              </a:tblGrid>
              <a:tr h="457200">
                <a:tc gridSpan="2">
                  <a:txBody>
                    <a:bodyPr/>
                    <a:lstStyle/>
                    <a:p>
                      <a:pPr>
                        <a:lnSpc>
                          <a:spcPct val="115000"/>
                        </a:lnSpc>
                        <a:spcAft>
                          <a:spcPts val="600"/>
                        </a:spcAft>
                      </a:pPr>
                      <a:r>
                        <a:rPr lang="ro-RO" sz="800" dirty="0" smtClean="0">
                          <a:effectLst/>
                        </a:rPr>
                        <a:t>Imobiliz</a:t>
                      </a:r>
                      <a:r>
                        <a:rPr lang="vi-VN" sz="800" dirty="0" smtClean="0">
                          <a:effectLst/>
                        </a:rPr>
                        <a:t>ă</a:t>
                      </a:r>
                      <a:r>
                        <a:rPr lang="ro-RO" sz="800" dirty="0" smtClean="0">
                          <a:effectLst/>
                        </a:rPr>
                        <a:t>ri </a:t>
                      </a:r>
                      <a:r>
                        <a:rPr lang="ro-RO" sz="800" dirty="0">
                          <a:effectLst/>
                        </a:rPr>
                        <a:t>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Valoarea </a:t>
                      </a:r>
                      <a:r>
                        <a:rPr lang="ro-RO" sz="800" dirty="0" smtClean="0">
                          <a:effectLst/>
                        </a:rPr>
                        <a:t>reglementat</a:t>
                      </a:r>
                      <a:r>
                        <a:rPr lang="vi-VN" sz="800" dirty="0" smtClean="0">
                          <a:effectLst/>
                        </a:rPr>
                        <a:t>ă</a:t>
                      </a:r>
                      <a:r>
                        <a:rPr lang="ro-RO" sz="800" dirty="0" smtClean="0">
                          <a:effectLst/>
                        </a:rPr>
                        <a:t> aferent</a:t>
                      </a:r>
                      <a:r>
                        <a:rPr lang="vi-VN" sz="800" dirty="0" smtClean="0">
                          <a:effectLst/>
                        </a:rPr>
                        <a:t>ă</a:t>
                      </a:r>
                      <a:r>
                        <a:rPr lang="ro-RO" sz="800" dirty="0" smtClean="0">
                          <a:effectLst/>
                        </a:rPr>
                        <a:t> activit</a:t>
                      </a:r>
                      <a:r>
                        <a:rPr lang="vi-VN" sz="800" dirty="0" smtClean="0">
                          <a:effectLst/>
                        </a:rPr>
                        <a:t>ăț</a:t>
                      </a:r>
                      <a:r>
                        <a:rPr lang="ro-RO" sz="800" dirty="0" smtClean="0">
                          <a:effectLst/>
                        </a:rPr>
                        <a:t>ii </a:t>
                      </a:r>
                      <a:r>
                        <a:rPr lang="ro-RO" sz="800" dirty="0">
                          <a:effectLst/>
                        </a:rPr>
                        <a:t>de transport al gazelor naturale (lei)</a:t>
                      </a:r>
                      <a:endParaRPr lang="ro-RO" sz="700" dirty="0">
                        <a:effectLst/>
                        <a:latin typeface="Calibri"/>
                        <a:ea typeface="Calibri"/>
                        <a:cs typeface="Times New Roman"/>
                      </a:endParaRPr>
                    </a:p>
                  </a:txBody>
                  <a:tcPr marL="46169" marR="46169" marT="0" marB="0"/>
                </a:tc>
                <a:extLst>
                  <a:ext uri="{0D108BD9-81ED-4DB2-BD59-A6C34878D82A}">
                    <a16:rowId xmlns=""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smtClean="0">
                          <a:effectLst/>
                        </a:rPr>
                        <a:t>Construcții</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3.657.358.340,12     </a:t>
                      </a:r>
                    </a:p>
                  </a:txBody>
                  <a:tcPr marL="9525" marR="9525" marT="9525" marB="0" anchor="b"/>
                </a:tc>
                <a:extLst>
                  <a:ext uri="{0D108BD9-81ED-4DB2-BD59-A6C34878D82A}">
                    <a16:rowId xmlns=""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Clădiri</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88.612.120,65     </a:t>
                      </a:r>
                    </a:p>
                  </a:txBody>
                  <a:tcPr marL="9525" marR="9525" marT="9525" marB="0" anchor="b"/>
                </a:tc>
                <a:extLst>
                  <a:ext uri="{0D108BD9-81ED-4DB2-BD59-A6C34878D82A}">
                    <a16:rowId xmlns=""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Construcții ușoare</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3.794.738,31     </a:t>
                      </a:r>
                    </a:p>
                  </a:txBody>
                  <a:tcPr marL="9525" marR="9525" marT="9525" marB="0" anchor="b"/>
                </a:tc>
                <a:extLst>
                  <a:ext uri="{0D108BD9-81ED-4DB2-BD59-A6C34878D82A}">
                    <a16:rowId xmlns=""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a:t>
                      </a:r>
                      <a:r>
                        <a:rPr lang="ro-RO" sz="800" dirty="0" smtClean="0">
                          <a:effectLst/>
                        </a:rPr>
                        <a:t>și </a:t>
                      </a:r>
                      <a:r>
                        <a:rPr lang="ro-RO" sz="800" dirty="0">
                          <a:effectLst/>
                        </a:rPr>
                        <a:t>magistrale</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3.502.974.619,23     </a:t>
                      </a:r>
                    </a:p>
                  </a:txBody>
                  <a:tcPr marL="9525" marR="9525" marT="9525" marB="0" anchor="b"/>
                </a:tc>
                <a:extLst>
                  <a:ext uri="{0D108BD9-81ED-4DB2-BD59-A6C34878D82A}">
                    <a16:rowId xmlns=""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a:t>
                      </a:r>
                      <a:r>
                        <a:rPr lang="ro-RO" sz="800" dirty="0" smtClean="0">
                          <a:effectLst/>
                        </a:rPr>
                        <a:t>injecția/</a:t>
                      </a:r>
                      <a:r>
                        <a:rPr lang="ro-RO" sz="800" dirty="0" err="1" smtClean="0">
                          <a:effectLst/>
                        </a:rPr>
                        <a:t>extracţia</a:t>
                      </a:r>
                      <a:r>
                        <a:rPr lang="ro-RO" sz="800" dirty="0" smtClean="0">
                          <a:effectLst/>
                        </a:rPr>
                        <a:t> </a:t>
                      </a:r>
                      <a:r>
                        <a:rPr lang="ro-RO" sz="800" dirty="0">
                          <a:effectLst/>
                        </a:rPr>
                        <a:t>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2.900.399,69     </a:t>
                      </a:r>
                    </a:p>
                  </a:txBody>
                  <a:tcPr marL="9525" marR="9525" marT="9525" marB="0" anchor="b"/>
                </a:tc>
                <a:extLst>
                  <a:ext uri="{0D108BD9-81ED-4DB2-BD59-A6C34878D82A}">
                    <a16:rowId xmlns=""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oțel</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86.439,87     </a:t>
                      </a:r>
                    </a:p>
                  </a:txBody>
                  <a:tcPr marL="9525" marR="9525" marT="9525" marB="0" anchor="b"/>
                </a:tc>
                <a:extLst>
                  <a:ext uri="{0D108BD9-81ED-4DB2-BD59-A6C34878D82A}">
                    <a16:rowId xmlns=""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polietilenă</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1.704,82     </a:t>
                      </a:r>
                    </a:p>
                  </a:txBody>
                  <a:tcPr marL="9525" marR="9525" marT="9525" marB="0" anchor="b"/>
                </a:tc>
                <a:extLst>
                  <a:ext uri="{0D108BD9-81ED-4DB2-BD59-A6C34878D82A}">
                    <a16:rowId xmlns=""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a:t>
                      </a:r>
                      <a:r>
                        <a:rPr lang="ro-RO" sz="800" dirty="0" smtClean="0">
                          <a:effectLst/>
                        </a:rPr>
                        <a:t>construcții</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58.988.317,55     </a:t>
                      </a:r>
                    </a:p>
                  </a:txBody>
                  <a:tcPr marL="9525" marR="9525" marT="9525" marB="0" anchor="b"/>
                </a:tc>
                <a:extLst>
                  <a:ext uri="{0D108BD9-81ED-4DB2-BD59-A6C34878D82A}">
                    <a16:rowId xmlns=""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Echipamente tehnologice, </a:t>
                      </a:r>
                      <a:r>
                        <a:rPr lang="ro-RO" sz="800" b="1" dirty="0" smtClean="0">
                          <a:effectLst/>
                        </a:rPr>
                        <a:t>mașini </a:t>
                      </a:r>
                      <a:r>
                        <a:rPr lang="ro-RO" sz="800" b="1" dirty="0">
                          <a:effectLst/>
                        </a:rPr>
                        <a:t>utilaje </a:t>
                      </a:r>
                      <a:r>
                        <a:rPr lang="ro-RO" sz="800" b="1" dirty="0" smtClean="0">
                          <a:effectLst/>
                        </a:rPr>
                        <a:t>și </a:t>
                      </a:r>
                      <a:r>
                        <a:rPr lang="ro-RO" sz="800" b="1" dirty="0">
                          <a:effectLst/>
                        </a:rPr>
                        <a:t>echipamente de lucru</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68.778.131,11     </a:t>
                      </a:r>
                    </a:p>
                  </a:txBody>
                  <a:tcPr marL="9525" marR="9525" marT="9525" marB="0" anchor="b"/>
                </a:tc>
                <a:extLst>
                  <a:ext uri="{0D108BD9-81ED-4DB2-BD59-A6C34878D82A}">
                    <a16:rowId xmlns=""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Aparate </a:t>
                      </a:r>
                      <a:r>
                        <a:rPr lang="ro-RO" sz="800" b="1" dirty="0" smtClean="0">
                          <a:effectLst/>
                        </a:rPr>
                        <a:t>și instalații </a:t>
                      </a:r>
                      <a:r>
                        <a:rPr lang="ro-RO" sz="800" b="1" dirty="0">
                          <a:effectLst/>
                        </a:rPr>
                        <a:t>de </a:t>
                      </a:r>
                      <a:r>
                        <a:rPr lang="ro-RO" sz="800" b="1" dirty="0" smtClean="0">
                          <a:effectLst/>
                        </a:rPr>
                        <a:t>măsurare, </a:t>
                      </a:r>
                      <a:r>
                        <a:rPr lang="ro-RO" sz="800" b="1" dirty="0">
                          <a:effectLst/>
                        </a:rPr>
                        <a:t>control </a:t>
                      </a:r>
                      <a:r>
                        <a:rPr lang="ro-RO" sz="800" b="1" dirty="0" smtClean="0">
                          <a:effectLst/>
                        </a:rPr>
                        <a:t>și </a:t>
                      </a:r>
                      <a:r>
                        <a:rPr lang="ro-RO" sz="800" b="1" dirty="0">
                          <a:effectLst/>
                        </a:rPr>
                        <a:t>reglare</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107.594.406,24     </a:t>
                      </a:r>
                    </a:p>
                  </a:txBody>
                  <a:tcPr marL="9525" marR="9525" marT="9525" marB="0" anchor="b"/>
                </a:tc>
                <a:extLst>
                  <a:ext uri="{0D108BD9-81ED-4DB2-BD59-A6C34878D82A}">
                    <a16:rowId xmlns=""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a:t>
                      </a:r>
                      <a:r>
                        <a:rPr lang="ro-RO" sz="800" dirty="0" smtClean="0">
                          <a:effectLst/>
                        </a:rPr>
                        <a:t>membrană, </a:t>
                      </a:r>
                      <a:r>
                        <a:rPr lang="ro-RO" sz="800" dirty="0">
                          <a:effectLst/>
                        </a:rPr>
                        <a:t>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2.497.747,96     </a:t>
                      </a:r>
                    </a:p>
                  </a:txBody>
                  <a:tcPr marL="9525" marR="9525" marT="9525" marB="0" anchor="b"/>
                </a:tc>
                <a:extLst>
                  <a:ext uri="{0D108BD9-81ED-4DB2-BD59-A6C34878D82A}">
                    <a16:rowId xmlns=""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a:t>
                      </a:r>
                      <a:r>
                        <a:rPr lang="ro-RO" sz="800" dirty="0" smtClean="0">
                          <a:effectLst/>
                        </a:rPr>
                        <a:t>turbină</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8.083.646,78     </a:t>
                      </a:r>
                    </a:p>
                  </a:txBody>
                  <a:tcPr marL="9525" marR="9525" marT="9525" marB="0" anchor="b"/>
                </a:tc>
                <a:extLst>
                  <a:ext uri="{0D108BD9-81ED-4DB2-BD59-A6C34878D82A}">
                    <a16:rowId xmlns=""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a:t>
                      </a:r>
                      <a:r>
                        <a:rPr lang="ro-RO" sz="800" dirty="0" smtClean="0">
                          <a:effectLst/>
                        </a:rPr>
                        <a:t>și instalații </a:t>
                      </a:r>
                      <a:r>
                        <a:rPr lang="ro-RO" sz="800" dirty="0">
                          <a:effectLst/>
                        </a:rPr>
                        <a:t>de </a:t>
                      </a:r>
                      <a:r>
                        <a:rPr lang="ro-RO" sz="800" dirty="0" smtClean="0">
                          <a:effectLst/>
                        </a:rPr>
                        <a:t>măsurare, </a:t>
                      </a:r>
                      <a:r>
                        <a:rPr lang="ro-RO" sz="800" dirty="0">
                          <a:effectLst/>
                        </a:rPr>
                        <a:t>control </a:t>
                      </a:r>
                      <a:r>
                        <a:rPr lang="ro-RO" sz="800" dirty="0" smtClean="0">
                          <a:effectLst/>
                        </a:rPr>
                        <a:t>și </a:t>
                      </a:r>
                      <a:r>
                        <a:rPr lang="ro-RO" sz="800" dirty="0">
                          <a:effectLst/>
                        </a:rPr>
                        <a:t>reglare</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97.013.011,50     </a:t>
                      </a:r>
                    </a:p>
                  </a:txBody>
                  <a:tcPr marL="9525" marR="9525" marT="9525" marB="0" anchor="b"/>
                </a:tc>
                <a:extLst>
                  <a:ext uri="{0D108BD9-81ED-4DB2-BD59-A6C34878D82A}">
                    <a16:rowId xmlns=""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Mijloace de transport</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15.054.178,94     </a:t>
                      </a:r>
                    </a:p>
                  </a:txBody>
                  <a:tcPr marL="9525" marR="9525" marT="9525" marB="0" anchor="b"/>
                </a:tc>
                <a:extLst>
                  <a:ext uri="{0D108BD9-81ED-4DB2-BD59-A6C34878D82A}">
                    <a16:rowId xmlns="" xmlns:a16="http://schemas.microsoft.com/office/drawing/2014/main" val="10014"/>
                  </a:ext>
                </a:extLst>
              </a:tr>
              <a:tr h="283167">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Alte </a:t>
                      </a:r>
                      <a:r>
                        <a:rPr lang="ro-RO" sz="800" b="1" dirty="0" smtClean="0">
                          <a:effectLst/>
                        </a:rPr>
                        <a:t>imobilizări </a:t>
                      </a:r>
                      <a:r>
                        <a:rPr lang="ro-RO" sz="800" b="1" dirty="0">
                          <a:effectLst/>
                        </a:rPr>
                        <a:t>corporale </a:t>
                      </a:r>
                      <a:r>
                        <a:rPr lang="ro-RO" sz="800" b="1" dirty="0" err="1" smtClean="0">
                          <a:effectLst/>
                        </a:rPr>
                        <a:t>şi</a:t>
                      </a:r>
                      <a:r>
                        <a:rPr lang="ro-RO" sz="800" b="1" dirty="0" smtClean="0">
                          <a:effectLst/>
                        </a:rPr>
                        <a:t> </a:t>
                      </a:r>
                      <a:r>
                        <a:rPr lang="ro-RO" sz="800" b="1" dirty="0">
                          <a:effectLst/>
                        </a:rPr>
                        <a:t>necorporale</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17.150.299,85     </a:t>
                      </a:r>
                    </a:p>
                  </a:txBody>
                  <a:tcPr marL="9525" marR="9525" marT="9525" marB="0" anchor="b"/>
                </a:tc>
                <a:extLst>
                  <a:ext uri="{0D108BD9-81ED-4DB2-BD59-A6C34878D82A}">
                    <a16:rowId xmlns=""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b="1" dirty="0">
                          <a:effectLst/>
                        </a:rPr>
                        <a:t>Terenuri</a:t>
                      </a:r>
                      <a:endParaRPr lang="ro-RO" sz="700" b="1" dirty="0">
                        <a:effectLst/>
                        <a:latin typeface="Calibri"/>
                        <a:ea typeface="Calibri"/>
                        <a:cs typeface="Times New Roman"/>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2.594.307,53     </a:t>
                      </a:r>
                    </a:p>
                  </a:txBody>
                  <a:tcPr marL="9525" marR="9525" marT="9525" marB="0" anchor="b"/>
                </a:tc>
                <a:extLst>
                  <a:ext uri="{0D108BD9-81ED-4DB2-BD59-A6C34878D82A}">
                    <a16:rowId xmlns="" xmlns:a16="http://schemas.microsoft.com/office/drawing/2014/main" val="1001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l" fontAlgn="b"/>
                      <a:r>
                        <a:rPr lang="en-US" sz="1100" b="1" i="0" u="none" strike="noStrike" dirty="0">
                          <a:solidFill>
                            <a:srgbClr val="000000"/>
                          </a:solidFill>
                          <a:effectLst/>
                          <a:latin typeface="Calibri" panose="020F0502020204030204" pitchFamily="34" charset="0"/>
                        </a:rPr>
                        <a:t>          3.868.529.663,79     </a:t>
                      </a:r>
                    </a:p>
                  </a:txBody>
                  <a:tcPr marL="9525" marR="9525" marT="9525" marB="0" anchor="b"/>
                </a:tc>
                <a:extLst>
                  <a:ext uri="{0D108BD9-81ED-4DB2-BD59-A6C34878D82A}">
                    <a16:rowId xmlns=""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6" y="261467"/>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5706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480" y="294333"/>
            <a:ext cx="7647039" cy="644013"/>
          </a:xfrm>
        </p:spPr>
        <p:txBody>
          <a:bodyPr>
            <a:normAutofit fontScale="90000"/>
          </a:bodyPr>
          <a:lstStyle/>
          <a:p>
            <a:r>
              <a:rPr lang="it-IT" sz="2000" dirty="0"/>
              <a:t>Parametrii utilizati la stabilirea venitului OTS pentru perioada </a:t>
            </a:r>
            <a:r>
              <a:rPr lang="it-IT" sz="2000" dirty="0" smtClean="0"/>
              <a:t>01.10.2020-30.09.20</a:t>
            </a:r>
            <a:r>
              <a:rPr lang="ro-RO" sz="2000" dirty="0" smtClean="0"/>
              <a:t>2</a:t>
            </a:r>
            <a:r>
              <a:rPr lang="en-US" sz="2000" dirty="0" smtClean="0"/>
              <a:t>1</a:t>
            </a:r>
            <a:endParaRPr lang="ro-RO" sz="2000" dirty="0"/>
          </a:p>
        </p:txBody>
      </p:sp>
      <p:sp>
        <p:nvSpPr>
          <p:cNvPr id="4" name="Content Placeholder 3"/>
          <p:cNvSpPr>
            <a:spLocks noGrp="1"/>
          </p:cNvSpPr>
          <p:nvPr>
            <p:ph sz="quarter" idx="1"/>
          </p:nvPr>
        </p:nvSpPr>
        <p:spPr>
          <a:xfrm>
            <a:off x="1825752" y="1527048"/>
            <a:ext cx="8503920" cy="4797552"/>
          </a:xfrm>
        </p:spPr>
        <p:txBody>
          <a:bodyPr>
            <a:normAutofit/>
          </a:bodyPr>
          <a:lstStyle/>
          <a:p>
            <a:r>
              <a:rPr lang="ro-RO" sz="1400" i="1" u="sng" dirty="0" smtClean="0"/>
              <a:t>Structura </a:t>
            </a:r>
            <a:r>
              <a:rPr lang="ro-RO" sz="1400" i="1" u="sng" dirty="0"/>
              <a:t>costurilor de capital aprobate pentru </a:t>
            </a:r>
            <a:r>
              <a:rPr lang="en-US" sz="1400" i="1" u="sng" dirty="0" err="1"/>
              <a:t>perioada</a:t>
            </a:r>
            <a:r>
              <a:rPr lang="ro-RO" sz="1400" i="1" u="sng" dirty="0"/>
              <a:t> </a:t>
            </a:r>
            <a:r>
              <a:rPr lang="ro-RO" sz="1400" i="1" u="sng" dirty="0" smtClean="0"/>
              <a:t>oct.20</a:t>
            </a:r>
            <a:r>
              <a:rPr lang="en-US" sz="1400" i="1" u="sng" dirty="0" smtClean="0"/>
              <a:t>20</a:t>
            </a:r>
            <a:r>
              <a:rPr lang="ro-RO" sz="1400" i="1" u="sng" dirty="0" smtClean="0"/>
              <a:t>-sept.202</a:t>
            </a:r>
            <a:r>
              <a:rPr lang="en-US" sz="1400" i="1" u="sng" dirty="0" smtClean="0"/>
              <a:t>1</a:t>
            </a:r>
            <a:endParaRPr lang="en-US" sz="1400" i="1" u="sng" dirty="0"/>
          </a:p>
          <a:p>
            <a:endParaRPr lang="en-US" sz="1400" i="1" u="sng" dirty="0"/>
          </a:p>
          <a:p>
            <a:endParaRPr lang="ro-RO" sz="1400" i="1" u="sng" dirty="0" smtClean="0"/>
          </a:p>
          <a:p>
            <a:endParaRPr lang="ro-RO" sz="1400" i="1" u="sng" dirty="0"/>
          </a:p>
          <a:p>
            <a:endParaRPr lang="en-US" sz="1400" i="1" u="sng" dirty="0"/>
          </a:p>
          <a:p>
            <a:endParaRPr lang="en-US" sz="1400" i="1" u="sng" dirty="0"/>
          </a:p>
          <a:p>
            <a:endParaRPr lang="en-US" sz="1400" i="1" u="sng" dirty="0"/>
          </a:p>
          <a:p>
            <a:endParaRPr lang="en-US" sz="1400" i="1" u="sng" dirty="0"/>
          </a:p>
          <a:p>
            <a:endParaRPr lang="en-US" sz="1400" i="1" u="sng" dirty="0"/>
          </a:p>
          <a:p>
            <a:pPr marL="0" indent="0">
              <a:buNone/>
            </a:pPr>
            <a:endParaRPr lang="en-US" sz="1400" i="1" u="sng" dirty="0"/>
          </a:p>
          <a:p>
            <a:pPr algn="just">
              <a:lnSpc>
                <a:spcPct val="150000"/>
              </a:lnSpc>
            </a:pPr>
            <a:r>
              <a:rPr lang="en-US" sz="1300" dirty="0" err="1" smtClean="0"/>
              <a:t>Incepand</a:t>
            </a:r>
            <a:r>
              <a:rPr lang="en-US" sz="1300" dirty="0" smtClean="0"/>
              <a:t> cu 13.05.2020, </a:t>
            </a:r>
            <a:r>
              <a:rPr lang="ro-RO" sz="1300" dirty="0" smtClean="0"/>
              <a:t>rata </a:t>
            </a:r>
            <a:r>
              <a:rPr lang="ro-RO" sz="1300" dirty="0"/>
              <a:t>rentabilit</a:t>
            </a:r>
            <a:r>
              <a:rPr lang="vi-VN" sz="1300" dirty="0"/>
              <a:t>ăț</a:t>
            </a:r>
            <a:r>
              <a:rPr lang="ro-RO" sz="1300" dirty="0"/>
              <a:t>ii capitalului investit </a:t>
            </a:r>
            <a:r>
              <a:rPr lang="en-US" sz="1300" dirty="0" err="1" smtClean="0"/>
              <a:t>este</a:t>
            </a:r>
            <a:r>
              <a:rPr lang="en-US" sz="1300" dirty="0" smtClean="0"/>
              <a:t> </a:t>
            </a:r>
            <a:r>
              <a:rPr lang="ro-RO" sz="1300" dirty="0" smtClean="0"/>
              <a:t>stabilit</a:t>
            </a:r>
            <a:r>
              <a:rPr lang="vi-VN" sz="1300" dirty="0" smtClean="0"/>
              <a:t>ă</a:t>
            </a:r>
            <a:r>
              <a:rPr lang="ro-RO" sz="1300" dirty="0" smtClean="0"/>
              <a:t> </a:t>
            </a:r>
            <a:r>
              <a:rPr lang="ro-RO" sz="1300" dirty="0"/>
              <a:t>la nivelul de </a:t>
            </a:r>
            <a:r>
              <a:rPr lang="ro-RO" sz="1300" dirty="0" smtClean="0"/>
              <a:t>6,</a:t>
            </a:r>
            <a:r>
              <a:rPr lang="en-US" sz="1300" dirty="0" smtClean="0"/>
              <a:t>39</a:t>
            </a:r>
          </a:p>
          <a:p>
            <a:pPr algn="just">
              <a:lnSpc>
                <a:spcPct val="150000"/>
              </a:lnSpc>
            </a:pPr>
            <a:r>
              <a:rPr lang="en-US" sz="1300" dirty="0" smtClean="0"/>
              <a:t>Pentru </a:t>
            </a:r>
            <a:r>
              <a:rPr lang="en-US" sz="1300" dirty="0" err="1" smtClean="0"/>
              <a:t>capitalul</a:t>
            </a:r>
            <a:r>
              <a:rPr lang="en-US" sz="1300" dirty="0" smtClean="0"/>
              <a:t> </a:t>
            </a:r>
            <a:r>
              <a:rPr lang="en-US" sz="1300" dirty="0" err="1" smtClean="0"/>
              <a:t>investit</a:t>
            </a:r>
            <a:r>
              <a:rPr lang="en-US" sz="1300" dirty="0" smtClean="0"/>
              <a:t> in </a:t>
            </a:r>
            <a:r>
              <a:rPr lang="en-US" sz="1300" dirty="0" err="1" smtClean="0"/>
              <a:t>imobilizarile</a:t>
            </a:r>
            <a:r>
              <a:rPr lang="en-US" sz="1300" dirty="0" smtClean="0"/>
              <a:t> </a:t>
            </a:r>
            <a:r>
              <a:rPr lang="en-US" sz="1300" dirty="0" err="1" smtClean="0"/>
              <a:t>corporale</a:t>
            </a:r>
            <a:r>
              <a:rPr lang="en-US" sz="1300" dirty="0" smtClean="0"/>
              <a:t>/</a:t>
            </a:r>
            <a:r>
              <a:rPr lang="en-US" sz="1300" dirty="0" err="1" smtClean="0"/>
              <a:t>necorporale</a:t>
            </a:r>
            <a:r>
              <a:rPr lang="en-US" sz="1300" dirty="0" smtClean="0"/>
              <a:t> </a:t>
            </a:r>
            <a:r>
              <a:rPr lang="en-US" sz="1300" dirty="0" err="1" smtClean="0"/>
              <a:t>puse</a:t>
            </a:r>
            <a:r>
              <a:rPr lang="en-US" sz="1300" dirty="0" smtClean="0"/>
              <a:t> in </a:t>
            </a:r>
            <a:r>
              <a:rPr lang="en-US" sz="1300" dirty="0" err="1" smtClean="0"/>
              <a:t>functiune</a:t>
            </a:r>
            <a:r>
              <a:rPr lang="en-US" sz="1300" dirty="0" smtClean="0"/>
              <a:t> in </a:t>
            </a:r>
            <a:r>
              <a:rPr lang="en-US" sz="1300" dirty="0" err="1" smtClean="0"/>
              <a:t>cea</a:t>
            </a:r>
            <a:r>
              <a:rPr lang="en-US" sz="1300" dirty="0" smtClean="0"/>
              <a:t> de a </a:t>
            </a:r>
            <a:r>
              <a:rPr lang="en-US" sz="1300" dirty="0" err="1" smtClean="0"/>
              <a:t>patra</a:t>
            </a:r>
            <a:r>
              <a:rPr lang="en-US" sz="1300" dirty="0" smtClean="0"/>
              <a:t> </a:t>
            </a:r>
            <a:r>
              <a:rPr lang="en-US" sz="1300" dirty="0" err="1" smtClean="0"/>
              <a:t>perioada</a:t>
            </a:r>
            <a:r>
              <a:rPr lang="en-US" sz="1300" dirty="0" smtClean="0"/>
              <a:t> de </a:t>
            </a:r>
            <a:r>
              <a:rPr lang="en-US" sz="1300" dirty="0" err="1" smtClean="0"/>
              <a:t>reglementare</a:t>
            </a:r>
            <a:r>
              <a:rPr lang="en-US" sz="1300" dirty="0" smtClean="0"/>
              <a:t>, </a:t>
            </a:r>
            <a:r>
              <a:rPr lang="en-US" sz="1300" dirty="0" err="1" smtClean="0"/>
              <a:t>ce</a:t>
            </a:r>
            <a:r>
              <a:rPr lang="en-US" sz="1300" dirty="0" smtClean="0"/>
              <a:t> </a:t>
            </a:r>
            <a:r>
              <a:rPr lang="en-US" sz="1300" dirty="0" err="1" smtClean="0"/>
              <a:t>constiutuie</a:t>
            </a:r>
            <a:r>
              <a:rPr lang="en-US" sz="1300" dirty="0" smtClean="0"/>
              <a:t> </a:t>
            </a:r>
            <a:r>
              <a:rPr lang="en-US" sz="1300" dirty="0" err="1" smtClean="0"/>
              <a:t>obiective</a:t>
            </a:r>
            <a:r>
              <a:rPr lang="en-US" sz="1300" dirty="0" smtClean="0"/>
              <a:t> ale SNT, se </a:t>
            </a:r>
            <a:r>
              <a:rPr lang="en-US" sz="1300" dirty="0" err="1" smtClean="0"/>
              <a:t>constituie</a:t>
            </a:r>
            <a:r>
              <a:rPr lang="en-US" sz="1300" dirty="0" smtClean="0"/>
              <a:t> un </a:t>
            </a:r>
            <a:r>
              <a:rPr lang="en-US" sz="1300" dirty="0" err="1" smtClean="0"/>
              <a:t>stimulent</a:t>
            </a:r>
            <a:r>
              <a:rPr lang="en-US" sz="1300" dirty="0" smtClean="0"/>
              <a:t> in </a:t>
            </a:r>
            <a:r>
              <a:rPr lang="en-US" sz="1300" dirty="0" err="1" smtClean="0"/>
              <a:t>valoare</a:t>
            </a:r>
            <a:r>
              <a:rPr lang="en-US" sz="1300" dirty="0" smtClean="0"/>
              <a:t> de 1 </a:t>
            </a:r>
            <a:r>
              <a:rPr lang="en-US" sz="1300" dirty="0" err="1" smtClean="0"/>
              <a:t>punct</a:t>
            </a:r>
            <a:r>
              <a:rPr lang="en-US" sz="1300" dirty="0" smtClean="0"/>
              <a:t> </a:t>
            </a:r>
            <a:r>
              <a:rPr lang="en-US" sz="1300" dirty="0" err="1" smtClean="0"/>
              <a:t>procentual</a:t>
            </a:r>
            <a:r>
              <a:rPr lang="en-US" sz="1300" dirty="0" smtClean="0"/>
              <a:t> </a:t>
            </a:r>
            <a:r>
              <a:rPr lang="en-US" sz="1300" dirty="0" err="1" smtClean="0"/>
              <a:t>peste</a:t>
            </a:r>
            <a:r>
              <a:rPr lang="en-US" sz="1300" dirty="0" smtClean="0"/>
              <a:t> rata </a:t>
            </a:r>
            <a:r>
              <a:rPr lang="en-US" sz="1300" dirty="0" err="1" smtClean="0"/>
              <a:t>reglementata</a:t>
            </a:r>
            <a:r>
              <a:rPr lang="en-US" sz="1300" dirty="0" smtClean="0"/>
              <a:t> a </a:t>
            </a:r>
            <a:r>
              <a:rPr lang="en-US" sz="1300" dirty="0" err="1" smtClean="0"/>
              <a:t>rentabilitatii</a:t>
            </a:r>
            <a:endParaRPr lang="ro-RO" sz="1300" dirty="0"/>
          </a:p>
          <a:p>
            <a:pPr algn="just">
              <a:lnSpc>
                <a:spcPct val="150000"/>
              </a:lnSpc>
            </a:pPr>
            <a:r>
              <a:rPr lang="en-US" sz="1300" dirty="0" err="1" smtClean="0"/>
              <a:t>Metodologia</a:t>
            </a:r>
            <a:r>
              <a:rPr lang="en-US" sz="1300" dirty="0" smtClean="0"/>
              <a:t> </a:t>
            </a:r>
            <a:r>
              <a:rPr lang="en-US" sz="1300" dirty="0"/>
              <a:t>de </a:t>
            </a:r>
            <a:r>
              <a:rPr lang="en-US" sz="1300" dirty="0" err="1"/>
              <a:t>determinare</a:t>
            </a:r>
            <a:r>
              <a:rPr lang="en-US" sz="1300" dirty="0"/>
              <a:t> a </a:t>
            </a:r>
            <a:r>
              <a:rPr lang="en-US" sz="1300" dirty="0" err="1"/>
              <a:t>valorii</a:t>
            </a:r>
            <a:r>
              <a:rPr lang="en-US" sz="1300" dirty="0"/>
              <a:t> </a:t>
            </a:r>
            <a:r>
              <a:rPr lang="en-US" sz="1300" dirty="0" err="1"/>
              <a:t>initiale</a:t>
            </a:r>
            <a:r>
              <a:rPr lang="en-US" sz="1300" dirty="0"/>
              <a:t> a </a:t>
            </a:r>
            <a:r>
              <a:rPr lang="en-US" sz="1300" dirty="0" err="1"/>
              <a:t>activelor</a:t>
            </a:r>
            <a:r>
              <a:rPr lang="en-US" sz="1300" dirty="0"/>
              <a:t> se </a:t>
            </a:r>
            <a:r>
              <a:rPr lang="en-US" sz="1300" dirty="0" err="1"/>
              <a:t>regaseste</a:t>
            </a:r>
            <a:r>
              <a:rPr lang="en-US" sz="1300" dirty="0"/>
              <a:t> in </a:t>
            </a:r>
            <a:r>
              <a:rPr lang="en-US" sz="1300" dirty="0" err="1"/>
              <a:t>Anexa</a:t>
            </a:r>
            <a:r>
              <a:rPr lang="en-US" sz="1300" dirty="0"/>
              <a:t> nr.2 la </a:t>
            </a:r>
            <a:r>
              <a:rPr lang="en-US" sz="1300" dirty="0" err="1"/>
              <a:t>Metodologia</a:t>
            </a:r>
            <a:r>
              <a:rPr lang="en-US" sz="1300" dirty="0"/>
              <a:t> </a:t>
            </a:r>
            <a:r>
              <a:rPr lang="en-US" sz="1300" dirty="0" err="1"/>
              <a:t>aprobata</a:t>
            </a:r>
            <a:r>
              <a:rPr lang="en-US" sz="1300" dirty="0"/>
              <a:t> </a:t>
            </a:r>
            <a:r>
              <a:rPr lang="en-US" sz="1300" dirty="0" err="1"/>
              <a:t>prin</a:t>
            </a:r>
            <a:r>
              <a:rPr lang="en-US" sz="1300" dirty="0"/>
              <a:t> </a:t>
            </a:r>
            <a:r>
              <a:rPr lang="en-US" sz="1300" dirty="0" err="1"/>
              <a:t>Ordinul</a:t>
            </a:r>
            <a:r>
              <a:rPr lang="en-US" sz="1300" dirty="0"/>
              <a:t> ANRE </a:t>
            </a:r>
            <a:r>
              <a:rPr lang="en-US" sz="1300" dirty="0" err="1" smtClean="0"/>
              <a:t>nr</a:t>
            </a:r>
            <a:r>
              <a:rPr lang="en-US" sz="1300" dirty="0" smtClean="0"/>
              <a:t>.</a:t>
            </a:r>
            <a:r>
              <a:rPr lang="ro-RO" sz="1300" dirty="0" smtClean="0"/>
              <a:t>41</a:t>
            </a:r>
            <a:r>
              <a:rPr lang="en-US" sz="1300" dirty="0" smtClean="0"/>
              <a:t>/201</a:t>
            </a:r>
            <a:r>
              <a:rPr lang="ro-RO" sz="1300" dirty="0" smtClean="0"/>
              <a:t>9</a:t>
            </a:r>
            <a:r>
              <a:rPr lang="en-US" sz="1300" dirty="0" smtClean="0"/>
              <a:t>.</a:t>
            </a:r>
            <a:endParaRPr lang="en-US" sz="1300" dirty="0"/>
          </a:p>
          <a:p>
            <a:pPr algn="just">
              <a:lnSpc>
                <a:spcPct val="150000"/>
              </a:lnSpc>
            </a:pPr>
            <a:endParaRPr lang="en-US" sz="1400"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4242129273"/>
              </p:ext>
            </p:extLst>
          </p:nvPr>
        </p:nvGraphicFramePr>
        <p:xfrm>
          <a:off x="2743200" y="1904998"/>
          <a:ext cx="6629400" cy="1936956"/>
        </p:xfrm>
        <a:graphic>
          <a:graphicData uri="http://schemas.openxmlformats.org/drawingml/2006/table">
            <a:tbl>
              <a:tblPr firstRow="1" firstCol="1" bandRow="1">
                <a:tableStyleId>{F5AB1C69-6EDB-4FF4-983F-18BD219EF322}</a:tableStyleId>
              </a:tblPr>
              <a:tblGrid>
                <a:gridCol w="630559">
                  <a:extLst>
                    <a:ext uri="{9D8B030D-6E8A-4147-A177-3AD203B41FA5}">
                      <a16:colId xmlns="" xmlns:a16="http://schemas.microsoft.com/office/drawing/2014/main" val="20000"/>
                    </a:ext>
                  </a:extLst>
                </a:gridCol>
                <a:gridCol w="3867962">
                  <a:extLst>
                    <a:ext uri="{9D8B030D-6E8A-4147-A177-3AD203B41FA5}">
                      <a16:colId xmlns="" xmlns:a16="http://schemas.microsoft.com/office/drawing/2014/main" val="20001"/>
                    </a:ext>
                  </a:extLst>
                </a:gridCol>
                <a:gridCol w="2130879">
                  <a:extLst>
                    <a:ext uri="{9D8B030D-6E8A-4147-A177-3AD203B41FA5}">
                      <a16:colId xmlns="" xmlns:a16="http://schemas.microsoft.com/office/drawing/2014/main" val="20002"/>
                    </a:ext>
                  </a:extLst>
                </a:gridCol>
              </a:tblGrid>
              <a:tr h="730828">
                <a:tc>
                  <a:txBody>
                    <a:bodyPr/>
                    <a:lstStyle/>
                    <a:p>
                      <a:pPr algn="ctr">
                        <a:lnSpc>
                          <a:spcPct val="115000"/>
                        </a:lnSpc>
                        <a:spcAft>
                          <a:spcPts val="0"/>
                        </a:spcAft>
                      </a:pPr>
                      <a:r>
                        <a:rPr lang="ro-RO" sz="1200" dirty="0">
                          <a:effectLst/>
                        </a:rPr>
                        <a:t>Nr. Crt.</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Indicator</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Costuri de capital </a:t>
                      </a:r>
                      <a:r>
                        <a:rPr lang="ro-RO" sz="1200" dirty="0" smtClean="0">
                          <a:effectLst/>
                        </a:rPr>
                        <a:t>oct</a:t>
                      </a:r>
                      <a:r>
                        <a:rPr lang="en-US" sz="1200" dirty="0" smtClean="0">
                          <a:effectLst/>
                        </a:rPr>
                        <a:t>.</a:t>
                      </a:r>
                      <a:r>
                        <a:rPr lang="ro-RO" sz="1200" dirty="0" smtClean="0">
                          <a:effectLst/>
                        </a:rPr>
                        <a:t>2019-sept.2020</a:t>
                      </a:r>
                      <a:r>
                        <a:rPr lang="en-US" sz="1200" dirty="0" smtClean="0">
                          <a:effectLst/>
                        </a:rPr>
                        <a:t> </a:t>
                      </a:r>
                      <a:r>
                        <a:rPr lang="ro-RO" sz="1200" dirty="0" smtClean="0">
                          <a:effectLst/>
                        </a:rPr>
                        <a:t>(mii </a:t>
                      </a:r>
                      <a:r>
                        <a:rPr lang="ro-RO" sz="1200" dirty="0">
                          <a:effectLst/>
                        </a:rPr>
                        <a:t>lei)</a:t>
                      </a:r>
                      <a:endParaRPr lang="ro-RO" sz="1200" dirty="0">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0"/>
                  </a:ext>
                </a:extLst>
              </a:tr>
              <a:tr h="298728">
                <a:tc>
                  <a:txBody>
                    <a:bodyPr/>
                    <a:lstStyle/>
                    <a:p>
                      <a:pPr algn="ctr">
                        <a:lnSpc>
                          <a:spcPct val="115000"/>
                        </a:lnSpc>
                        <a:spcAft>
                          <a:spcPts val="0"/>
                        </a:spcAft>
                      </a:pPr>
                      <a:r>
                        <a:rPr lang="ro-RO" sz="1200">
                          <a:effectLst/>
                        </a:rPr>
                        <a:t>0</a:t>
                      </a:r>
                      <a:endParaRPr lang="ro-RO" sz="120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1</a:t>
                      </a:r>
                      <a:endParaRPr lang="ro-RO" sz="12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200" dirty="0">
                          <a:effectLst/>
                        </a:rPr>
                        <a:t>2</a:t>
                      </a:r>
                      <a:endParaRPr lang="ro-RO" sz="1200" dirty="0">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1"/>
                  </a:ext>
                </a:extLst>
              </a:tr>
              <a:tr h="298728">
                <a:tc>
                  <a:txBody>
                    <a:bodyPr/>
                    <a:lstStyle/>
                    <a:p>
                      <a:pPr algn="ctr">
                        <a:lnSpc>
                          <a:spcPct val="115000"/>
                        </a:lnSpc>
                        <a:spcAft>
                          <a:spcPts val="0"/>
                        </a:spcAft>
                      </a:pPr>
                      <a:r>
                        <a:rPr lang="ro-RO" sz="1200">
                          <a:effectLst/>
                        </a:rPr>
                        <a:t>1</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Amortizare</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190.326,80</a:t>
                      </a:r>
                    </a:p>
                  </a:txBody>
                  <a:tcPr marL="9525" marR="9525" marT="9525" marB="0" anchor="b"/>
                </a:tc>
                <a:extLst>
                  <a:ext uri="{0D108BD9-81ED-4DB2-BD59-A6C34878D82A}">
                    <a16:rowId xmlns="" xmlns:a16="http://schemas.microsoft.com/office/drawing/2014/main" val="10002"/>
                  </a:ext>
                </a:extLst>
              </a:tr>
              <a:tr h="298728">
                <a:tc>
                  <a:txBody>
                    <a:bodyPr/>
                    <a:lstStyle/>
                    <a:p>
                      <a:pPr algn="ctr">
                        <a:lnSpc>
                          <a:spcPct val="115000"/>
                        </a:lnSpc>
                        <a:spcAft>
                          <a:spcPts val="0"/>
                        </a:spcAft>
                      </a:pPr>
                      <a:r>
                        <a:rPr lang="ro-RO" sz="1200">
                          <a:effectLst/>
                        </a:rPr>
                        <a:t>2</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dirty="0">
                          <a:effectLst/>
                        </a:rPr>
                        <a:t>Profit</a:t>
                      </a:r>
                      <a:endParaRPr lang="ro-RO" sz="1200" dirty="0">
                        <a:effectLst/>
                        <a:latin typeface="Calibri"/>
                        <a:ea typeface="Calibri"/>
                        <a:cs typeface="Times New Roman"/>
                      </a:endParaRPr>
                    </a:p>
                  </a:txBody>
                  <a:tcPr marL="68580" marR="68580" marT="0" marB="0" anchor="b"/>
                </a:tc>
                <a:tc>
                  <a:txBody>
                    <a:bodyPr/>
                    <a:lstStyle/>
                    <a:p>
                      <a:pPr algn="r" rtl="0" fontAlgn="b"/>
                      <a:r>
                        <a:rPr lang="en-US" sz="1200" b="0" i="0" u="none" strike="noStrike" dirty="0">
                          <a:solidFill>
                            <a:srgbClr val="000000"/>
                          </a:solidFill>
                          <a:effectLst/>
                          <a:latin typeface="Calibri" panose="020F0502020204030204" pitchFamily="34" charset="0"/>
                        </a:rPr>
                        <a:t>256.210,37</a:t>
                      </a:r>
                    </a:p>
                  </a:txBody>
                  <a:tcPr marL="9525" marR="9525" marT="9525" marB="0" anchor="b"/>
                </a:tc>
                <a:extLst>
                  <a:ext uri="{0D108BD9-81ED-4DB2-BD59-A6C34878D82A}">
                    <a16:rowId xmlns="" xmlns:a16="http://schemas.microsoft.com/office/drawing/2014/main" val="10003"/>
                  </a:ext>
                </a:extLst>
              </a:tr>
              <a:tr h="309944">
                <a:tc>
                  <a:txBody>
                    <a:bodyPr/>
                    <a:lstStyle/>
                    <a:p>
                      <a:pPr algn="ctr">
                        <a:lnSpc>
                          <a:spcPct val="115000"/>
                        </a:lnSpc>
                        <a:spcAft>
                          <a:spcPts val="0"/>
                        </a:spcAft>
                      </a:pPr>
                      <a:r>
                        <a:rPr lang="ro-RO" sz="1200">
                          <a:effectLst/>
                        </a:rPr>
                        <a:t>*</a:t>
                      </a:r>
                      <a:endParaRPr lang="ro-RO" sz="12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200" b="1" dirty="0">
                          <a:effectLst/>
                        </a:rPr>
                        <a:t>TOTAL CAPEX</a:t>
                      </a:r>
                      <a:endParaRPr lang="ro-RO" sz="1200" b="1" dirty="0">
                        <a:effectLst/>
                        <a:latin typeface="Calibri"/>
                        <a:ea typeface="Calibri"/>
                        <a:cs typeface="Times New Roman"/>
                      </a:endParaRPr>
                    </a:p>
                  </a:txBody>
                  <a:tcPr marL="68580" marR="68580" marT="0" marB="0" anchor="b"/>
                </a:tc>
                <a:tc>
                  <a:txBody>
                    <a:bodyPr/>
                    <a:lstStyle/>
                    <a:p>
                      <a:pPr algn="r" rtl="0" fontAlgn="b"/>
                      <a:r>
                        <a:rPr lang="en-US" sz="1200" b="1" i="0" u="none" strike="noStrike" dirty="0">
                          <a:solidFill>
                            <a:srgbClr val="000000"/>
                          </a:solidFill>
                          <a:effectLst/>
                          <a:latin typeface="Calibri" panose="020F0502020204030204" pitchFamily="34" charset="0"/>
                        </a:rPr>
                        <a:t>446.537,17</a:t>
                      </a:r>
                    </a:p>
                  </a:txBody>
                  <a:tcPr marL="9525" marR="9525" marT="9525" marB="0" anchor="b"/>
                </a:tc>
                <a:extLst>
                  <a:ext uri="{0D108BD9-81ED-4DB2-BD59-A6C34878D82A}">
                    <a16:rowId xmlns="" xmlns:a16="http://schemas.microsoft.com/office/drawing/2014/main" val="10004"/>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5"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5870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19" y="458724"/>
            <a:ext cx="7288161" cy="457200"/>
          </a:xfrm>
        </p:spPr>
        <p:txBody>
          <a:bodyPr>
            <a:normAutofit fontScale="90000"/>
          </a:bodyPr>
          <a:lstStyle/>
          <a:p>
            <a:r>
              <a:rPr lang="it-IT" sz="2000" dirty="0"/>
              <a:t>Parametrii utilizati la stabilirea venitului OTS pentru perioada </a:t>
            </a:r>
            <a:r>
              <a:rPr lang="it-IT" sz="2000" dirty="0" smtClean="0"/>
              <a:t>01.10.2020-30.09.2021</a:t>
            </a:r>
            <a:endParaRPr lang="ro-RO" sz="2000" dirty="0"/>
          </a:p>
        </p:txBody>
      </p:sp>
      <p:sp>
        <p:nvSpPr>
          <p:cNvPr id="4" name="Content Placeholder 3"/>
          <p:cNvSpPr>
            <a:spLocks noGrp="1"/>
          </p:cNvSpPr>
          <p:nvPr>
            <p:ph sz="quarter" idx="1"/>
          </p:nvPr>
        </p:nvSpPr>
        <p:spPr/>
        <p:txBody>
          <a:bodyPr>
            <a:normAutofit/>
          </a:bodyPr>
          <a:lstStyle/>
          <a:p>
            <a:r>
              <a:rPr lang="en-US" sz="1400" i="1" u="sng" dirty="0" err="1"/>
              <a:t>Perioadele</a:t>
            </a:r>
            <a:r>
              <a:rPr lang="en-US" sz="1400" i="1" u="sng" dirty="0"/>
              <a:t> de </a:t>
            </a:r>
            <a:r>
              <a:rPr lang="en-US" sz="1400" i="1" u="sng" dirty="0" err="1"/>
              <a:t>amortizare</a:t>
            </a:r>
            <a:r>
              <a:rPr lang="en-US" sz="1400" i="1" u="sng" dirty="0"/>
              <a:t> </a:t>
            </a:r>
            <a:r>
              <a:rPr lang="en-US" sz="1400" i="1" u="sng" dirty="0" err="1"/>
              <a:t>și</a:t>
            </a:r>
            <a:r>
              <a:rPr lang="en-US" sz="1400" i="1" u="sng" dirty="0"/>
              <a:t> </a:t>
            </a:r>
            <a:r>
              <a:rPr lang="en-US" sz="1400" i="1" u="sng" dirty="0" err="1"/>
              <a:t>valoarea</a:t>
            </a:r>
            <a:r>
              <a:rPr lang="en-US" sz="1400" i="1" u="sng" dirty="0"/>
              <a:t> </a:t>
            </a:r>
            <a:r>
              <a:rPr lang="en-US" sz="1400" i="1" u="sng" dirty="0" err="1"/>
              <a:t>amortiz</a:t>
            </a:r>
            <a:r>
              <a:rPr lang="vi-VN" sz="1400" i="1" u="sng" dirty="0"/>
              <a:t>ă</a:t>
            </a:r>
            <a:r>
              <a:rPr lang="en-US" sz="1400" i="1" u="sng" dirty="0" err="1"/>
              <a:t>rii</a:t>
            </a:r>
            <a:r>
              <a:rPr lang="en-US" sz="1400" i="1" u="sng" dirty="0"/>
              <a:t> </a:t>
            </a:r>
            <a:r>
              <a:rPr lang="en-US" sz="1400" i="1" u="sng" dirty="0" err="1"/>
              <a:t>activelor</a:t>
            </a:r>
            <a:r>
              <a:rPr lang="en-US" sz="1400" i="1" u="sng" dirty="0"/>
              <a:t> </a:t>
            </a:r>
            <a:r>
              <a:rPr lang="en-US" sz="1400" i="1" u="sng" dirty="0" err="1"/>
              <a:t>incluse</a:t>
            </a:r>
            <a:r>
              <a:rPr lang="en-US" sz="1400" i="1" u="sng" dirty="0"/>
              <a:t> </a:t>
            </a:r>
            <a:r>
              <a:rPr lang="en-US" sz="1400" i="1" u="sng" dirty="0" err="1"/>
              <a:t>în</a:t>
            </a:r>
            <a:r>
              <a:rPr lang="en-US" sz="1400" i="1" u="sng" dirty="0"/>
              <a:t> </a:t>
            </a:r>
            <a:r>
              <a:rPr lang="en-US" sz="1400" i="1" u="sng" dirty="0" err="1"/>
              <a:t>baza</a:t>
            </a:r>
            <a:r>
              <a:rPr lang="en-US" sz="1400" i="1" u="sng" dirty="0"/>
              <a:t> de active </a:t>
            </a:r>
            <a:r>
              <a:rPr lang="ro-RO" sz="1400" i="1" u="sng" dirty="0"/>
              <a:t>determinat</a:t>
            </a:r>
            <a:r>
              <a:rPr lang="vi-VN" sz="1400" i="1" u="sng" dirty="0"/>
              <a:t>ă</a:t>
            </a:r>
            <a:r>
              <a:rPr lang="ro-RO" sz="1400" i="1" u="sng" dirty="0"/>
              <a:t> la inceputul celei de a </a:t>
            </a:r>
            <a:r>
              <a:rPr lang="ro-RO" sz="1400" i="1" u="sng" dirty="0" smtClean="0"/>
              <a:t>patra </a:t>
            </a:r>
            <a:r>
              <a:rPr lang="ro-RO" sz="1400" i="1" u="sng" dirty="0"/>
              <a:t>perioad</a:t>
            </a:r>
            <a:r>
              <a:rPr lang="en-US" sz="1400" i="1" u="sng" dirty="0"/>
              <a:t>e</a:t>
            </a:r>
            <a:r>
              <a:rPr lang="ro-RO" sz="1400" i="1" u="sng" dirty="0"/>
              <a:t> de reglementare conform anexei Nr.1 la Ordinul ANRE Nr. </a:t>
            </a:r>
            <a:r>
              <a:rPr lang="ro-RO" sz="1400" i="1" u="sng" dirty="0" smtClean="0"/>
              <a:t>41/2019</a:t>
            </a:r>
            <a:endParaRPr lang="en-US" sz="1400" i="1" u="sng"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2617558466"/>
              </p:ext>
            </p:extLst>
          </p:nvPr>
        </p:nvGraphicFramePr>
        <p:xfrm>
          <a:off x="2276169" y="2050025"/>
          <a:ext cx="7772399" cy="4278627"/>
        </p:xfrm>
        <a:graphic>
          <a:graphicData uri="http://schemas.openxmlformats.org/drawingml/2006/table">
            <a:tbl>
              <a:tblPr firstRow="1" firstCol="1" bandRow="1">
                <a:tableStyleId>{F5AB1C69-6EDB-4FF4-983F-18BD219EF322}</a:tableStyleId>
              </a:tblPr>
              <a:tblGrid>
                <a:gridCol w="1335711">
                  <a:extLst>
                    <a:ext uri="{9D8B030D-6E8A-4147-A177-3AD203B41FA5}">
                      <a16:colId xmlns="" xmlns:a16="http://schemas.microsoft.com/office/drawing/2014/main" val="20000"/>
                    </a:ext>
                  </a:extLst>
                </a:gridCol>
                <a:gridCol w="4007133">
                  <a:extLst>
                    <a:ext uri="{9D8B030D-6E8A-4147-A177-3AD203B41FA5}">
                      <a16:colId xmlns="" xmlns:a16="http://schemas.microsoft.com/office/drawing/2014/main" val="20001"/>
                    </a:ext>
                  </a:extLst>
                </a:gridCol>
                <a:gridCol w="1004798">
                  <a:extLst>
                    <a:ext uri="{9D8B030D-6E8A-4147-A177-3AD203B41FA5}">
                      <a16:colId xmlns="" xmlns:a16="http://schemas.microsoft.com/office/drawing/2014/main" val="20002"/>
                    </a:ext>
                  </a:extLst>
                </a:gridCol>
                <a:gridCol w="1424757">
                  <a:extLst>
                    <a:ext uri="{9D8B030D-6E8A-4147-A177-3AD203B41FA5}">
                      <a16:colId xmlns="" xmlns:a16="http://schemas.microsoft.com/office/drawing/2014/main" val="20003"/>
                    </a:ext>
                  </a:extLst>
                </a:gridCol>
              </a:tblGrid>
              <a:tr h="457200">
                <a:tc gridSpan="2">
                  <a:txBody>
                    <a:bodyPr/>
                    <a:lstStyle/>
                    <a:p>
                      <a:pPr>
                        <a:lnSpc>
                          <a:spcPct val="115000"/>
                        </a:lnSpc>
                        <a:spcAft>
                          <a:spcPts val="600"/>
                        </a:spcAft>
                      </a:pPr>
                      <a:r>
                        <a:rPr lang="ro-RO" sz="800" dirty="0" smtClean="0">
                          <a:effectLst/>
                        </a:rPr>
                        <a:t>Imobiliz</a:t>
                      </a:r>
                      <a:r>
                        <a:rPr lang="vi-VN" sz="800" dirty="0" smtClean="0">
                          <a:effectLst/>
                        </a:rPr>
                        <a:t>ă</a:t>
                      </a:r>
                      <a:r>
                        <a:rPr lang="ro-RO" sz="800" dirty="0" smtClean="0">
                          <a:effectLst/>
                        </a:rPr>
                        <a:t>ri </a:t>
                      </a:r>
                      <a:r>
                        <a:rPr lang="ro-RO" sz="800" dirty="0">
                          <a:effectLst/>
                        </a:rPr>
                        <a:t>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Durata </a:t>
                      </a:r>
                      <a:r>
                        <a:rPr lang="ro-RO" sz="800" dirty="0" smtClean="0">
                          <a:effectLst/>
                        </a:rPr>
                        <a:t>reglementat</a:t>
                      </a:r>
                      <a:r>
                        <a:rPr lang="vi-VN" sz="800" dirty="0" smtClean="0">
                          <a:effectLst/>
                        </a:rPr>
                        <a:t>ă</a:t>
                      </a:r>
                      <a:r>
                        <a:rPr lang="ro-RO" sz="800" dirty="0" smtClean="0">
                          <a:effectLst/>
                        </a:rPr>
                        <a:t> </a:t>
                      </a:r>
                      <a:r>
                        <a:rPr lang="ro-RO" sz="800" dirty="0">
                          <a:effectLst/>
                        </a:rPr>
                        <a:t>de amortizare</a:t>
                      </a:r>
                      <a:endParaRPr lang="ro-RO" sz="700" dirty="0">
                        <a:effectLst/>
                        <a:latin typeface="Calibri"/>
                        <a:ea typeface="Calibri"/>
                        <a:cs typeface="Times New Roman"/>
                      </a:endParaRPr>
                    </a:p>
                  </a:txBody>
                  <a:tcPr marL="46169" marR="46169" marT="0" marB="0"/>
                </a:tc>
                <a:tc>
                  <a:txBody>
                    <a:bodyPr/>
                    <a:lstStyle/>
                    <a:p>
                      <a:pPr>
                        <a:lnSpc>
                          <a:spcPct val="115000"/>
                        </a:lnSpc>
                        <a:spcAft>
                          <a:spcPts val="600"/>
                        </a:spcAft>
                      </a:pPr>
                      <a:r>
                        <a:rPr lang="ro-RO" sz="800" dirty="0">
                          <a:effectLst/>
                        </a:rPr>
                        <a:t>Amortizarea reglementata (lei)</a:t>
                      </a:r>
                      <a:endParaRPr lang="ro-RO" sz="700" dirty="0">
                        <a:effectLst/>
                        <a:latin typeface="Calibri"/>
                        <a:ea typeface="Calibri"/>
                        <a:cs typeface="Times New Roman"/>
                      </a:endParaRPr>
                    </a:p>
                  </a:txBody>
                  <a:tcPr marL="46169" marR="46169" marT="0" marB="0"/>
                </a:tc>
                <a:extLst>
                  <a:ext uri="{0D108BD9-81ED-4DB2-BD59-A6C34878D82A}">
                    <a16:rowId xmlns=""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Construcții</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152.410.173,08     </a:t>
                      </a:r>
                    </a:p>
                  </a:txBody>
                  <a:tcPr marL="9525" marR="9525" marT="9525" marB="0" anchor="b"/>
                </a:tc>
                <a:extLst>
                  <a:ext uri="{0D108BD9-81ED-4DB2-BD59-A6C34878D82A}">
                    <a16:rowId xmlns=""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Clădiri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4.604.552,05     </a:t>
                      </a:r>
                    </a:p>
                  </a:txBody>
                  <a:tcPr marL="9525" marR="9525" marT="9525" marB="0" anchor="b"/>
                </a:tc>
                <a:extLst>
                  <a:ext uri="{0D108BD9-81ED-4DB2-BD59-A6C34878D82A}">
                    <a16:rowId xmlns=""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Construcții ușoare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735.259,66     </a:t>
                      </a:r>
                    </a:p>
                  </a:txBody>
                  <a:tcPr marL="9525" marR="9525" marT="9525" marB="0" anchor="b"/>
                </a:tc>
                <a:extLst>
                  <a:ext uri="{0D108BD9-81ED-4DB2-BD59-A6C34878D82A}">
                    <a16:rowId xmlns=""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a:t>
                      </a:r>
                      <a:r>
                        <a:rPr lang="ro-RO" sz="800" dirty="0" smtClean="0">
                          <a:effectLst/>
                        </a:rPr>
                        <a:t>și </a:t>
                      </a:r>
                      <a:r>
                        <a:rPr lang="ro-RO" sz="800" dirty="0">
                          <a:effectLst/>
                        </a:rPr>
                        <a:t>magistrale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139.060.598,26     </a:t>
                      </a:r>
                    </a:p>
                  </a:txBody>
                  <a:tcPr marL="9525" marR="9525" marT="9525" marB="0" anchor="b"/>
                </a:tc>
                <a:extLst>
                  <a:ext uri="{0D108BD9-81ED-4DB2-BD59-A6C34878D82A}">
                    <a16:rowId xmlns=""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a:t>
                      </a:r>
                      <a:r>
                        <a:rPr lang="ro-RO" sz="800" dirty="0" smtClean="0">
                          <a:effectLst/>
                        </a:rPr>
                        <a:t>injecția/</a:t>
                      </a:r>
                      <a:r>
                        <a:rPr lang="ro-RO" sz="800" dirty="0" err="1" smtClean="0">
                          <a:effectLst/>
                        </a:rPr>
                        <a:t>extracţia</a:t>
                      </a:r>
                      <a:r>
                        <a:rPr lang="ro-RO" sz="800" dirty="0" smtClean="0">
                          <a:effectLst/>
                        </a:rPr>
                        <a:t> </a:t>
                      </a:r>
                      <a:r>
                        <a:rPr lang="ro-RO" sz="800" dirty="0">
                          <a:effectLst/>
                        </a:rPr>
                        <a:t>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25</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218.810,38     </a:t>
                      </a:r>
                    </a:p>
                  </a:txBody>
                  <a:tcPr marL="9525" marR="9525" marT="9525" marB="0" anchor="b"/>
                </a:tc>
                <a:extLst>
                  <a:ext uri="{0D108BD9-81ED-4DB2-BD59-A6C34878D82A}">
                    <a16:rowId xmlns=""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oțel</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30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3.776,05     </a:t>
                      </a:r>
                    </a:p>
                  </a:txBody>
                  <a:tcPr marL="9525" marR="9525" marT="9525" marB="0" anchor="b"/>
                </a:tc>
                <a:extLst>
                  <a:ext uri="{0D108BD9-81ED-4DB2-BD59-A6C34878D82A}">
                    <a16:rowId xmlns=""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polietilenă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53,28     </a:t>
                      </a:r>
                    </a:p>
                  </a:txBody>
                  <a:tcPr marL="9525" marR="9525" marT="9525" marB="0" anchor="b"/>
                </a:tc>
                <a:extLst>
                  <a:ext uri="{0D108BD9-81ED-4DB2-BD59-A6C34878D82A}">
                    <a16:rowId xmlns=""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a:t>
                      </a:r>
                      <a:r>
                        <a:rPr lang="ro-RO" sz="800" dirty="0" smtClean="0">
                          <a:effectLst/>
                        </a:rPr>
                        <a:t>construcții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7.787.123,40     </a:t>
                      </a:r>
                    </a:p>
                  </a:txBody>
                  <a:tcPr marL="9525" marR="9525" marT="9525" marB="0" anchor="b"/>
                </a:tc>
                <a:extLst>
                  <a:ext uri="{0D108BD9-81ED-4DB2-BD59-A6C34878D82A}">
                    <a16:rowId xmlns=""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Echipamente tehnologice, </a:t>
                      </a:r>
                      <a:r>
                        <a:rPr lang="ro-RO" sz="800" dirty="0" smtClean="0">
                          <a:effectLst/>
                        </a:rPr>
                        <a:t>mașini </a:t>
                      </a:r>
                      <a:r>
                        <a:rPr lang="ro-RO" sz="800" dirty="0">
                          <a:effectLst/>
                        </a:rPr>
                        <a:t>utilaje </a:t>
                      </a:r>
                      <a:r>
                        <a:rPr lang="ro-RO" sz="800" dirty="0" smtClean="0">
                          <a:effectLst/>
                        </a:rPr>
                        <a:t>și </a:t>
                      </a:r>
                      <a:r>
                        <a:rPr lang="ro-RO" sz="800" dirty="0">
                          <a:effectLst/>
                        </a:rPr>
                        <a:t>echipamente de lucru</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10.733.903,83     </a:t>
                      </a:r>
                    </a:p>
                  </a:txBody>
                  <a:tcPr marL="9525" marR="9525" marT="9525" marB="0" anchor="b"/>
                </a:tc>
                <a:extLst>
                  <a:ext uri="{0D108BD9-81ED-4DB2-BD59-A6C34878D82A}">
                    <a16:rowId xmlns=""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Aparate </a:t>
                      </a:r>
                      <a:r>
                        <a:rPr lang="ro-RO" sz="800" dirty="0" smtClean="0">
                          <a:effectLst/>
                        </a:rPr>
                        <a:t>și instalații </a:t>
                      </a:r>
                      <a:r>
                        <a:rPr lang="ro-RO" sz="800" dirty="0">
                          <a:effectLst/>
                        </a:rPr>
                        <a:t>de </a:t>
                      </a:r>
                      <a:r>
                        <a:rPr lang="ro-RO" sz="800" dirty="0" smtClean="0">
                          <a:effectLst/>
                        </a:rPr>
                        <a:t>măsurare, </a:t>
                      </a:r>
                      <a:r>
                        <a:rPr lang="ro-RO" sz="800" dirty="0">
                          <a:effectLst/>
                        </a:rPr>
                        <a:t>control </a:t>
                      </a:r>
                      <a:r>
                        <a:rPr lang="ro-RO" sz="800" dirty="0" smtClean="0">
                          <a:effectLst/>
                        </a:rPr>
                        <a:t>și </a:t>
                      </a:r>
                      <a:r>
                        <a:rPr lang="ro-RO" sz="800" dirty="0">
                          <a:effectLst/>
                        </a:rPr>
                        <a:t>reglare</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20.798.411,52     </a:t>
                      </a:r>
                    </a:p>
                  </a:txBody>
                  <a:tcPr marL="9525" marR="9525" marT="9525" marB="0" anchor="b"/>
                </a:tc>
                <a:extLst>
                  <a:ext uri="{0D108BD9-81ED-4DB2-BD59-A6C34878D82A}">
                    <a16:rowId xmlns=""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a:t>
                      </a:r>
                      <a:r>
                        <a:rPr lang="ro-RO" sz="800" dirty="0" smtClean="0">
                          <a:effectLst/>
                        </a:rPr>
                        <a:t>membrană, </a:t>
                      </a:r>
                      <a:r>
                        <a:rPr lang="ro-RO" sz="800" dirty="0">
                          <a:effectLst/>
                        </a:rPr>
                        <a:t>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191.380,56     </a:t>
                      </a:r>
                    </a:p>
                  </a:txBody>
                  <a:tcPr marL="9525" marR="9525" marT="9525" marB="0" anchor="b"/>
                </a:tc>
                <a:extLst>
                  <a:ext uri="{0D108BD9-81ED-4DB2-BD59-A6C34878D82A}">
                    <a16:rowId xmlns=""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a:t>
                      </a:r>
                      <a:r>
                        <a:rPr lang="ro-RO" sz="800" dirty="0" smtClean="0">
                          <a:effectLst/>
                        </a:rPr>
                        <a:t>turbină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15</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780.403,32     </a:t>
                      </a:r>
                    </a:p>
                  </a:txBody>
                  <a:tcPr marL="9525" marR="9525" marT="9525" marB="0" anchor="b"/>
                </a:tc>
                <a:extLst>
                  <a:ext uri="{0D108BD9-81ED-4DB2-BD59-A6C34878D82A}">
                    <a16:rowId xmlns=""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a:t>
                      </a:r>
                      <a:r>
                        <a:rPr lang="ro-RO" sz="800" dirty="0" smtClean="0">
                          <a:effectLst/>
                        </a:rPr>
                        <a:t>și instalații </a:t>
                      </a:r>
                      <a:r>
                        <a:rPr lang="ro-RO" sz="800" dirty="0">
                          <a:effectLst/>
                        </a:rPr>
                        <a:t>de </a:t>
                      </a:r>
                      <a:r>
                        <a:rPr lang="ro-RO" sz="800" dirty="0" smtClean="0">
                          <a:effectLst/>
                        </a:rPr>
                        <a:t>măsurare, </a:t>
                      </a:r>
                      <a:r>
                        <a:rPr lang="ro-RO" sz="800" dirty="0">
                          <a:effectLst/>
                        </a:rPr>
                        <a:t>control </a:t>
                      </a:r>
                      <a:r>
                        <a:rPr lang="ro-RO" sz="800" dirty="0" smtClean="0">
                          <a:effectLst/>
                        </a:rPr>
                        <a:t>și </a:t>
                      </a:r>
                      <a:r>
                        <a:rPr lang="ro-RO" sz="800" dirty="0">
                          <a:effectLst/>
                        </a:rPr>
                        <a:t>reglare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dirty="0">
                          <a:solidFill>
                            <a:srgbClr val="000000"/>
                          </a:solidFill>
                          <a:effectLst/>
                          <a:latin typeface="Calibri" panose="020F0502020204030204" pitchFamily="34" charset="0"/>
                        </a:rPr>
                        <a:t>          19.826.627,64     </a:t>
                      </a:r>
                    </a:p>
                  </a:txBody>
                  <a:tcPr marL="9525" marR="9525" marT="9525" marB="0" anchor="b"/>
                </a:tc>
                <a:extLst>
                  <a:ext uri="{0D108BD9-81ED-4DB2-BD59-A6C34878D82A}">
                    <a16:rowId xmlns=""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Mijloace de transport</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7</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3.847.360,54     </a:t>
                      </a:r>
                    </a:p>
                  </a:txBody>
                  <a:tcPr marL="9525" marR="9525" marT="9525" marB="0" anchor="b"/>
                </a:tc>
                <a:extLst>
                  <a:ext uri="{0D108BD9-81ED-4DB2-BD59-A6C34878D82A}">
                    <a16:rowId xmlns="" xmlns:a16="http://schemas.microsoft.com/office/drawing/2014/main" val="10014"/>
                  </a:ext>
                </a:extLst>
              </a:tr>
              <a:tr h="260829">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a:t>
                      </a:r>
                      <a:r>
                        <a:rPr lang="ro-RO" sz="800" dirty="0" smtClean="0">
                          <a:effectLst/>
                        </a:rPr>
                        <a:t>imobilizări </a:t>
                      </a:r>
                      <a:r>
                        <a:rPr lang="ro-RO" sz="800" dirty="0">
                          <a:effectLst/>
                        </a:rPr>
                        <a:t>corporale </a:t>
                      </a:r>
                      <a:r>
                        <a:rPr lang="ro-RO" sz="800" dirty="0" smtClean="0">
                          <a:effectLst/>
                        </a:rPr>
                        <a:t>și </a:t>
                      </a:r>
                      <a:r>
                        <a:rPr lang="ro-RO" sz="800" dirty="0">
                          <a:effectLst/>
                        </a:rPr>
                        <a:t>necorporale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7</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2.518.248,95     </a:t>
                      </a:r>
                    </a:p>
                  </a:txBody>
                  <a:tcPr marL="9525" marR="9525" marT="9525" marB="0" anchor="b"/>
                </a:tc>
                <a:extLst>
                  <a:ext uri="{0D108BD9-81ED-4DB2-BD59-A6C34878D82A}">
                    <a16:rowId xmlns=""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Terenuri</a:t>
                      </a:r>
                      <a:endParaRPr lang="ro-RO" sz="70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18.702,08     </a:t>
                      </a:r>
                    </a:p>
                  </a:txBody>
                  <a:tcPr marL="9525" marR="9525" marT="9525" marB="0" anchor="b"/>
                </a:tc>
                <a:extLst>
                  <a:ext uri="{0D108BD9-81ED-4DB2-BD59-A6C34878D82A}">
                    <a16:rowId xmlns="" xmlns:a16="http://schemas.microsoft.com/office/drawing/2014/main" val="10016"/>
                  </a:ext>
                </a:extLst>
              </a:tr>
              <a:tr h="141584">
                <a:tc gridSpan="2">
                  <a:txBody>
                    <a:bodyPr/>
                    <a:lstStyle/>
                    <a:p>
                      <a:pPr algn="ctr">
                        <a:lnSpc>
                          <a:spcPct val="115000"/>
                        </a:lnSpc>
                        <a:spcAft>
                          <a:spcPts val="600"/>
                        </a:spcAft>
                      </a:pPr>
                      <a:r>
                        <a:rPr lang="ro-RO" sz="800">
                          <a:effectLst/>
                        </a:rPr>
                        <a:t>TOTAL</a:t>
                      </a:r>
                      <a:endParaRPr lang="ro-RO" sz="700">
                        <a:effectLst/>
                        <a:latin typeface="Calibri"/>
                        <a:ea typeface="Calibri"/>
                        <a:cs typeface="Times New Roman"/>
                      </a:endParaRPr>
                    </a:p>
                  </a:txBody>
                  <a:tcPr marL="46169" marR="46169" marT="0" marB="0" anchor="ctr"/>
                </a:tc>
                <a:tc hMerge="1">
                  <a:txBody>
                    <a:bodyPr/>
                    <a:lstStyle/>
                    <a:p>
                      <a:endParaRPr lang="ro-RO"/>
                    </a:p>
                  </a:txBody>
                  <a:tcP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190.326.800,00     </a:t>
                      </a:r>
                    </a:p>
                  </a:txBody>
                  <a:tcPr marL="9525" marR="9525" marT="9525" marB="0" anchor="b"/>
                </a:tc>
                <a:extLst>
                  <a:ext uri="{0D108BD9-81ED-4DB2-BD59-A6C34878D82A}">
                    <a16:rowId xmlns=""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0"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4671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658" y="547513"/>
            <a:ext cx="7462684" cy="457200"/>
          </a:xfrm>
        </p:spPr>
        <p:txBody>
          <a:bodyPr>
            <a:normAutofit fontScale="90000"/>
          </a:bodyPr>
          <a:lstStyle/>
          <a:p>
            <a:r>
              <a:rPr lang="it-IT" sz="2000" dirty="0"/>
              <a:t>Parametrii utilizati la stabilirea venitului OTS pentru perioada </a:t>
            </a:r>
            <a:r>
              <a:rPr lang="it-IT" sz="2000" dirty="0" smtClean="0"/>
              <a:t>01.10.2020-30.09.20</a:t>
            </a:r>
            <a:r>
              <a:rPr lang="ro-RO" sz="2000" dirty="0" smtClean="0"/>
              <a:t>2</a:t>
            </a:r>
            <a:r>
              <a:rPr lang="en-US" sz="2000" dirty="0" smtClean="0"/>
              <a:t>1</a:t>
            </a:r>
            <a:endParaRPr lang="ro-RO" sz="2000" dirty="0"/>
          </a:p>
        </p:txBody>
      </p:sp>
      <p:sp>
        <p:nvSpPr>
          <p:cNvPr id="4" name="Content Placeholder 3"/>
          <p:cNvSpPr>
            <a:spLocks noGrp="1"/>
          </p:cNvSpPr>
          <p:nvPr>
            <p:ph sz="quarter" idx="1"/>
          </p:nvPr>
        </p:nvSpPr>
        <p:spPr>
          <a:xfrm>
            <a:off x="1825752" y="1447800"/>
            <a:ext cx="8503920" cy="4876800"/>
          </a:xfrm>
        </p:spPr>
        <p:txBody>
          <a:bodyPr>
            <a:normAutofit/>
          </a:bodyPr>
          <a:lstStyle/>
          <a:p>
            <a:pPr algn="just"/>
            <a:r>
              <a:rPr lang="ro-RO" sz="1300" i="1" u="sng" dirty="0" smtClean="0"/>
              <a:t>Costurile </a:t>
            </a:r>
            <a:r>
              <a:rPr lang="ro-RO" sz="1300" i="1" u="sng" dirty="0" err="1"/>
              <a:t>operaţionale</a:t>
            </a:r>
            <a:r>
              <a:rPr lang="ro-RO" sz="1300" i="1" u="sng" dirty="0"/>
              <a:t> (OPEX) </a:t>
            </a:r>
            <a:r>
              <a:rPr lang="ro-RO" sz="1300" dirty="0"/>
              <a:t>aprobate pentru </a:t>
            </a:r>
            <a:r>
              <a:rPr lang="en-US" sz="1300" dirty="0" err="1"/>
              <a:t>perioada</a:t>
            </a:r>
            <a:r>
              <a:rPr lang="ro-RO" sz="1300" dirty="0"/>
              <a:t> </a:t>
            </a:r>
            <a:r>
              <a:rPr lang="ro-RO" sz="1300" dirty="0" smtClean="0"/>
              <a:t>oct.20</a:t>
            </a:r>
            <a:r>
              <a:rPr lang="en-US" sz="1300" dirty="0" smtClean="0"/>
              <a:t>20</a:t>
            </a:r>
            <a:r>
              <a:rPr lang="ro-RO" sz="1300" dirty="0" smtClean="0"/>
              <a:t>-sept.202</a:t>
            </a:r>
            <a:r>
              <a:rPr lang="en-US" sz="1300" dirty="0" smtClean="0"/>
              <a:t>1</a:t>
            </a:r>
            <a:r>
              <a:rPr lang="ro-RO" sz="1300" dirty="0"/>
              <a:t>  sunt în valoare de </a:t>
            </a:r>
            <a:r>
              <a:rPr lang="en-US" sz="1300" dirty="0" smtClean="0"/>
              <a:t>695.505,65 </a:t>
            </a:r>
            <a:r>
              <a:rPr lang="ro-RO" sz="1300" dirty="0" smtClean="0"/>
              <a:t>mii</a:t>
            </a:r>
            <a:r>
              <a:rPr lang="en-US" sz="1300" dirty="0" smtClean="0"/>
              <a:t> </a:t>
            </a:r>
            <a:r>
              <a:rPr lang="ro-RO" sz="1300" dirty="0"/>
              <a:t>le</a:t>
            </a:r>
            <a:r>
              <a:rPr lang="en-US" sz="1300" dirty="0" err="1" smtClean="0"/>
              <a:t>i</a:t>
            </a:r>
            <a:endParaRPr lang="ro-RO" sz="1300" dirty="0" smtClean="0"/>
          </a:p>
          <a:p>
            <a:pPr algn="just"/>
            <a:r>
              <a:rPr lang="ro-RO" sz="1300" dirty="0" smtClean="0"/>
              <a:t>Costurile </a:t>
            </a:r>
            <a:r>
              <a:rPr lang="ro-RO" sz="1300" dirty="0"/>
              <a:t>preluate direct (CPD) aprobate pentru </a:t>
            </a:r>
            <a:r>
              <a:rPr lang="en-US" sz="1300" dirty="0" err="1"/>
              <a:t>perioada</a:t>
            </a:r>
            <a:r>
              <a:rPr lang="ro-RO" sz="1300" dirty="0"/>
              <a:t> </a:t>
            </a:r>
            <a:r>
              <a:rPr lang="ro-RO" sz="1300" dirty="0" smtClean="0"/>
              <a:t>oct.20</a:t>
            </a:r>
            <a:r>
              <a:rPr lang="en-US" sz="1300" dirty="0" smtClean="0"/>
              <a:t>20</a:t>
            </a:r>
            <a:r>
              <a:rPr lang="ro-RO" sz="1300" dirty="0" smtClean="0"/>
              <a:t>-sept.202</a:t>
            </a:r>
            <a:r>
              <a:rPr lang="en-US" sz="1300" dirty="0" smtClean="0"/>
              <a:t>1</a:t>
            </a:r>
            <a:r>
              <a:rPr lang="ro-RO" sz="1300" dirty="0" smtClean="0"/>
              <a:t> </a:t>
            </a:r>
            <a:r>
              <a:rPr lang="ro-RO" sz="1300" dirty="0"/>
              <a:t>sunt în valo</a:t>
            </a:r>
            <a:r>
              <a:rPr lang="en-US" sz="1300" dirty="0"/>
              <a:t>a</a:t>
            </a:r>
            <a:r>
              <a:rPr lang="ro-RO" sz="1300" dirty="0"/>
              <a:t>re de </a:t>
            </a:r>
            <a:r>
              <a:rPr lang="en-US" sz="1300" dirty="0" smtClean="0"/>
              <a:t>147.047,66</a:t>
            </a:r>
            <a:r>
              <a:rPr lang="ro-RO" sz="1300" dirty="0" smtClean="0"/>
              <a:t> </a:t>
            </a:r>
            <a:r>
              <a:rPr lang="ro-RO" sz="1300" dirty="0"/>
              <a:t>mii lei </a:t>
            </a:r>
          </a:p>
          <a:p>
            <a:pPr algn="just"/>
            <a:r>
              <a:rPr lang="ro-RO" sz="1300" i="1" u="sng" dirty="0" smtClean="0"/>
              <a:t>Mecanismele </a:t>
            </a:r>
            <a:r>
              <a:rPr lang="ro-RO" sz="1300" i="1" u="sng" dirty="0"/>
              <a:t>de stimulare şi obiectivele în materie de eficienţă</a:t>
            </a:r>
            <a:r>
              <a:rPr lang="ro-RO" sz="1300" dirty="0"/>
              <a:t> </a:t>
            </a:r>
          </a:p>
          <a:p>
            <a:pPr marL="0" indent="0" algn="just">
              <a:buNone/>
            </a:pPr>
            <a:endParaRPr lang="ro-RO" sz="1300" dirty="0" smtClean="0"/>
          </a:p>
          <a:p>
            <a:pPr marL="0" indent="0" algn="just">
              <a:buNone/>
            </a:pPr>
            <a:r>
              <a:rPr lang="ro-RO" sz="1300" dirty="0" smtClean="0"/>
              <a:t>Stimularea </a:t>
            </a:r>
            <a:r>
              <a:rPr lang="ro-RO" sz="1300" dirty="0"/>
              <a:t>în materie de eficienţă se realizează prin intermediul elementelor de ajustare a costurilor operaţionale. Conform metodologiei, costurile operaţionale se stabilesc în primul an al unei perioade de reglementare şi se ajustează în următorii ani ai perioadei de reglementare cu diferenţa dintre indicele de inflaţie şi rata anuală de creştere a eficienţei </a:t>
            </a:r>
            <a:r>
              <a:rPr lang="en-US" sz="1300" dirty="0" err="1"/>
              <a:t>economice</a:t>
            </a:r>
            <a:r>
              <a:rPr lang="en-US" sz="1300" dirty="0"/>
              <a:t> a </a:t>
            </a:r>
            <a:r>
              <a:rPr lang="ro-RO" sz="1300" dirty="0"/>
              <a:t>activităţii </a:t>
            </a:r>
            <a:r>
              <a:rPr lang="en-US" sz="1300" dirty="0"/>
              <a:t>de transport al </a:t>
            </a:r>
            <a:r>
              <a:rPr lang="en-US" sz="1300" dirty="0" err="1"/>
              <a:t>gazelor</a:t>
            </a:r>
            <a:r>
              <a:rPr lang="en-US" sz="1300" dirty="0"/>
              <a:t> </a:t>
            </a:r>
            <a:r>
              <a:rPr lang="en-US" sz="1300" dirty="0" err="1"/>
              <a:t>naturale</a:t>
            </a:r>
            <a:r>
              <a:rPr lang="ro-RO" sz="1300" dirty="0"/>
              <a:t>.</a:t>
            </a:r>
          </a:p>
          <a:p>
            <a:pPr marL="0" indent="0" algn="just">
              <a:buNone/>
            </a:pPr>
            <a:endParaRPr lang="ro-RO" sz="1300" i="1" u="sng" dirty="0" smtClean="0"/>
          </a:p>
          <a:p>
            <a:pPr marL="0" indent="0" algn="just">
              <a:buNone/>
            </a:pPr>
            <a:r>
              <a:rPr lang="ro-RO" sz="1300" i="1" u="sng" dirty="0" smtClean="0"/>
              <a:t>Rata </a:t>
            </a:r>
            <a:r>
              <a:rPr lang="ro-RO" sz="1300" i="1" u="sng" dirty="0"/>
              <a:t>de creştere a eficienţei</a:t>
            </a:r>
            <a:r>
              <a:rPr lang="en-US" sz="1300" i="1" u="sng" dirty="0"/>
              <a:t> </a:t>
            </a:r>
            <a:r>
              <a:rPr lang="en-US" sz="1300" i="1" u="sng" dirty="0" err="1"/>
              <a:t>economice</a:t>
            </a:r>
            <a:r>
              <a:rPr lang="en-US" sz="1300" i="1" u="sng" dirty="0"/>
              <a:t> a</a:t>
            </a:r>
            <a:r>
              <a:rPr lang="ro-RO" sz="1300" i="1" u="sng" dirty="0"/>
              <a:t> activităţii </a:t>
            </a:r>
            <a:r>
              <a:rPr lang="en-US" sz="1300" i="1" u="sng" dirty="0"/>
              <a:t>de transport al </a:t>
            </a:r>
            <a:r>
              <a:rPr lang="en-US" sz="1300" i="1" u="sng" dirty="0" err="1"/>
              <a:t>gazelor</a:t>
            </a:r>
            <a:r>
              <a:rPr lang="en-US" sz="1300" i="1" u="sng" dirty="0"/>
              <a:t> </a:t>
            </a:r>
            <a:r>
              <a:rPr lang="en-US" sz="1300" i="1" u="sng" dirty="0" err="1"/>
              <a:t>naturale</a:t>
            </a:r>
            <a:r>
              <a:rPr lang="ro-RO" sz="1300" dirty="0"/>
              <a:t> reflectă estimările ANRE privind potenţialele economii de costuri operaţionale (OPEX), exclusiv costurile aferente consumului </a:t>
            </a:r>
            <a:r>
              <a:rPr lang="ro-RO" sz="1300" dirty="0" smtClean="0"/>
              <a:t>tehnologic</a:t>
            </a:r>
            <a:r>
              <a:rPr lang="en-US" sz="1300" dirty="0" smtClean="0"/>
              <a:t> </a:t>
            </a:r>
            <a:r>
              <a:rPr lang="ro-RO" sz="1300" dirty="0" smtClean="0"/>
              <a:t>și cheltuielilor cu personalul, </a:t>
            </a:r>
            <a:r>
              <a:rPr lang="ro-RO" sz="1300" dirty="0"/>
              <a:t>ce pot fi realizate într-un an al perioadei de reglementare pentru îmbunătăţirea performanţelor economice ale titularului de licenţă şi se determină în funcţie de ţinta de eficienţă stabilită pentru o perioadă de reglementare.</a:t>
            </a:r>
          </a:p>
          <a:p>
            <a:pPr marL="0" indent="0" algn="just">
              <a:buNone/>
            </a:pPr>
            <a:r>
              <a:rPr lang="ro-RO" sz="1300" dirty="0"/>
              <a:t>Rata creşterii eficienţei</a:t>
            </a:r>
            <a:r>
              <a:rPr lang="en-US" sz="1300" dirty="0"/>
              <a:t> </a:t>
            </a:r>
            <a:r>
              <a:rPr lang="en-US" sz="1300" dirty="0" err="1"/>
              <a:t>economice</a:t>
            </a:r>
            <a:r>
              <a:rPr lang="en-US" sz="1300" dirty="0"/>
              <a:t> a </a:t>
            </a:r>
            <a:r>
              <a:rPr lang="ro-RO" sz="1300" dirty="0"/>
              <a:t>activităţii de transport al gazelor naturale asigură o cedare de eficienţă economică în favoarea consumatorilor.</a:t>
            </a:r>
          </a:p>
          <a:p>
            <a:pPr marL="0" indent="0" algn="just">
              <a:buNone/>
            </a:pPr>
            <a:endParaRPr lang="ro-RO" sz="1300" i="1" u="sng" dirty="0" smtClean="0"/>
          </a:p>
          <a:p>
            <a:pPr marL="0" indent="0" algn="just">
              <a:buNone/>
            </a:pPr>
            <a:r>
              <a:rPr lang="ro-RO" sz="1300" i="1" u="sng" dirty="0" smtClean="0"/>
              <a:t>Rata </a:t>
            </a:r>
            <a:r>
              <a:rPr lang="ro-RO" sz="1300" i="1" u="sng" dirty="0"/>
              <a:t>de creştere a eficienţei </a:t>
            </a:r>
            <a:r>
              <a:rPr lang="en-US" sz="1300" i="1" u="sng" dirty="0" err="1"/>
              <a:t>economice</a:t>
            </a:r>
            <a:r>
              <a:rPr lang="en-US" sz="1300" i="1" u="sng" dirty="0"/>
              <a:t> a </a:t>
            </a:r>
            <a:r>
              <a:rPr lang="ro-RO" sz="1300" i="1" u="sng" dirty="0"/>
              <a:t>activităţii </a:t>
            </a:r>
            <a:r>
              <a:rPr lang="en-US" sz="1300" i="1" u="sng" dirty="0"/>
              <a:t>de transport al </a:t>
            </a:r>
            <a:r>
              <a:rPr lang="en-US" sz="1300" i="1" u="sng" dirty="0" err="1"/>
              <a:t>gazelor</a:t>
            </a:r>
            <a:r>
              <a:rPr lang="en-US" sz="1300" i="1" u="sng" dirty="0"/>
              <a:t> </a:t>
            </a:r>
            <a:r>
              <a:rPr lang="en-US" sz="1300" i="1" u="sng" dirty="0" err="1"/>
              <a:t>naturale</a:t>
            </a:r>
            <a:r>
              <a:rPr lang="en-US" sz="1300" i="1" u="sng" dirty="0"/>
              <a:t> </a:t>
            </a:r>
            <a:r>
              <a:rPr lang="ro-RO" sz="1300" dirty="0"/>
              <a:t>stabilită </a:t>
            </a:r>
            <a:r>
              <a:rPr lang="en-US" sz="1300" dirty="0" err="1"/>
              <a:t>prin</a:t>
            </a:r>
            <a:r>
              <a:rPr lang="en-US" sz="1300" dirty="0"/>
              <a:t> </a:t>
            </a:r>
            <a:r>
              <a:rPr lang="en-US" sz="1300" dirty="0" err="1"/>
              <a:t>Ordinul</a:t>
            </a:r>
            <a:r>
              <a:rPr lang="ro-RO" sz="1300" dirty="0"/>
              <a:t> ANRE </a:t>
            </a:r>
            <a:r>
              <a:rPr lang="en-US" sz="1300" dirty="0" err="1" smtClean="0"/>
              <a:t>Nr</a:t>
            </a:r>
            <a:r>
              <a:rPr lang="en-US" sz="1300" dirty="0" smtClean="0"/>
              <a:t>.</a:t>
            </a:r>
            <a:r>
              <a:rPr lang="ro-RO" sz="1300" dirty="0" smtClean="0"/>
              <a:t>6</a:t>
            </a:r>
            <a:r>
              <a:rPr lang="en-US" sz="1300" dirty="0" smtClean="0"/>
              <a:t>4/201</a:t>
            </a:r>
            <a:r>
              <a:rPr lang="ro-RO" sz="1300" dirty="0" smtClean="0"/>
              <a:t>9</a:t>
            </a:r>
            <a:r>
              <a:rPr lang="en-US" sz="1300" dirty="0" smtClean="0"/>
              <a:t> </a:t>
            </a:r>
            <a:r>
              <a:rPr lang="en-US" sz="1300" dirty="0"/>
              <a:t>pentru </a:t>
            </a:r>
            <a:r>
              <a:rPr lang="en-US" sz="1300" dirty="0" err="1"/>
              <a:t>fiecare</a:t>
            </a:r>
            <a:r>
              <a:rPr lang="en-US" sz="1300" dirty="0"/>
              <a:t> an al </a:t>
            </a:r>
            <a:r>
              <a:rPr lang="en-US" sz="1300" dirty="0" err="1"/>
              <a:t>celei</a:t>
            </a:r>
            <a:r>
              <a:rPr lang="en-US" sz="1300" dirty="0"/>
              <a:t> de a </a:t>
            </a:r>
            <a:r>
              <a:rPr lang="ro-RO" sz="1300" dirty="0" smtClean="0"/>
              <a:t>patra</a:t>
            </a:r>
            <a:r>
              <a:rPr lang="en-US" sz="1300" dirty="0" smtClean="0"/>
              <a:t> </a:t>
            </a:r>
            <a:r>
              <a:rPr lang="en-US" sz="1300" dirty="0" err="1"/>
              <a:t>perioade</a:t>
            </a:r>
            <a:r>
              <a:rPr lang="en-US" sz="1300" dirty="0"/>
              <a:t> de </a:t>
            </a:r>
            <a:r>
              <a:rPr lang="en-US" sz="1300" dirty="0" err="1"/>
              <a:t>reglementare</a:t>
            </a:r>
            <a:r>
              <a:rPr lang="en-US" sz="1300" dirty="0"/>
              <a:t>, </a:t>
            </a:r>
            <a:r>
              <a:rPr lang="ro-RO" sz="1300" dirty="0" smtClean="0"/>
              <a:t>este </a:t>
            </a:r>
            <a:r>
              <a:rPr lang="ro-RO" sz="1300" dirty="0"/>
              <a:t>de </a:t>
            </a:r>
            <a:r>
              <a:rPr lang="ro-RO" sz="1300" dirty="0" smtClean="0"/>
              <a:t>1,5</a:t>
            </a:r>
            <a:r>
              <a:rPr lang="ro-RO" sz="1300" dirty="0"/>
              <a:t>%</a:t>
            </a:r>
            <a:r>
              <a:rPr lang="en-US" sz="1300" dirty="0" smtClean="0"/>
              <a:t>.</a:t>
            </a:r>
          </a:p>
          <a:p>
            <a:pPr marL="0" indent="0" algn="just">
              <a:buNone/>
            </a:pPr>
            <a:r>
              <a:rPr lang="en-US" sz="1300" dirty="0" err="1" smtClean="0"/>
              <a:t>Indicele</a:t>
            </a:r>
            <a:r>
              <a:rPr lang="en-US" sz="1300" dirty="0" smtClean="0"/>
              <a:t> de </a:t>
            </a:r>
            <a:r>
              <a:rPr lang="en-US" sz="1300" dirty="0" err="1" smtClean="0"/>
              <a:t>inflatie</a:t>
            </a:r>
            <a:r>
              <a:rPr lang="en-US" sz="1300" dirty="0" smtClean="0"/>
              <a:t> </a:t>
            </a:r>
            <a:r>
              <a:rPr lang="en-US" sz="1300" dirty="0" err="1" smtClean="0"/>
              <a:t>aprobat</a:t>
            </a:r>
            <a:r>
              <a:rPr lang="en-US" sz="1300" dirty="0" smtClean="0"/>
              <a:t> pentru </a:t>
            </a:r>
            <a:r>
              <a:rPr lang="en-US" sz="1300" dirty="0" err="1" smtClean="0"/>
              <a:t>perioada</a:t>
            </a:r>
            <a:r>
              <a:rPr lang="en-US" sz="1300" dirty="0" smtClean="0"/>
              <a:t> </a:t>
            </a:r>
            <a:r>
              <a:rPr lang="ro-RO" sz="1300" dirty="0" smtClean="0"/>
              <a:t>oct.20</a:t>
            </a:r>
            <a:r>
              <a:rPr lang="en-US" sz="1300" dirty="0" smtClean="0"/>
              <a:t>20</a:t>
            </a:r>
            <a:r>
              <a:rPr lang="ro-RO" sz="1300" dirty="0" smtClean="0"/>
              <a:t>-sept.202</a:t>
            </a:r>
            <a:r>
              <a:rPr lang="en-US" sz="1300" dirty="0" smtClean="0"/>
              <a:t>1 </a:t>
            </a:r>
            <a:r>
              <a:rPr lang="en-US" sz="1300" dirty="0" err="1" smtClean="0"/>
              <a:t>este</a:t>
            </a:r>
            <a:r>
              <a:rPr lang="en-US" sz="1300" dirty="0" smtClean="0"/>
              <a:t> 2,95.</a:t>
            </a:r>
            <a:endParaRPr lang="ro-RO" sz="1300" dirty="0"/>
          </a:p>
          <a:p>
            <a:pPr marL="0" indent="0">
              <a:buNone/>
            </a:pPr>
            <a:endParaRPr lang="ro-RO" sz="1600" dirty="0"/>
          </a:p>
          <a:p>
            <a:endParaRPr lang="ro-RO" sz="1600" dirty="0"/>
          </a:p>
          <a:p>
            <a:endParaRPr lang="ro-RO" sz="16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154"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572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620</Words>
  <Application>Microsoft Office PowerPoint</Application>
  <PresentationFormat>Widescreen</PresentationFormat>
  <Paragraphs>165</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Georgia</vt:lpstr>
      <vt:lpstr>Times New Roman</vt:lpstr>
      <vt:lpstr>Wingdings</vt:lpstr>
      <vt:lpstr>Wingdings 2</vt:lpstr>
      <vt:lpstr>Civic</vt:lpstr>
      <vt:lpstr>Parametrii utilizati la stabilirea venitului OTS pentru perioada 01.10.2020-30.09.2021</vt:lpstr>
      <vt:lpstr>Parametrii utilizati la stabilirea venitului OTS pentru perioada 01.10.2020-30.09.2021</vt:lpstr>
      <vt:lpstr>Parametrii utilizati la stabilirea venitului OTS pentru perioada 01.10.2020-30.09.2021</vt:lpstr>
      <vt:lpstr>Parametrii utilizati la stabilirea venitului OTS pentru perioada 01.10.2020-30.09.2021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Parametrii utilizati la stabilirea venitului OTS pentru perioada 01.10.2018-30.09.2019</dc:title>
  <dc:creator>Marius Adrian Ionita</dc:creator>
  <cp:lastModifiedBy>Marius Adrian Ionita</cp:lastModifiedBy>
  <cp:revision>21</cp:revision>
  <cp:lastPrinted>2019-08-30T05:05:20Z</cp:lastPrinted>
  <dcterms:created xsi:type="dcterms:W3CDTF">2018-07-31T10:34:25Z</dcterms:created>
  <dcterms:modified xsi:type="dcterms:W3CDTF">2020-08-27T08:14:45Z</dcterms:modified>
</cp:coreProperties>
</file>