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9/16/2019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9/16/2019</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9/16/2019</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9/16/2019</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9/16/2019</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9/16/2019</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smtClean="0"/>
              <a:t>Parametrii </a:t>
            </a:r>
            <a:r>
              <a:rPr lang="it-IT" sz="2000" dirty="0"/>
              <a:t>utilizati la stabilirea venitului </a:t>
            </a:r>
            <a:r>
              <a:rPr lang="it-IT" sz="2000" dirty="0" smtClean="0"/>
              <a:t>OTS pentru perioada 01.10.2019-30.09.2020</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smtClean="0"/>
          </a:p>
          <a:p>
            <a:pPr marL="0" indent="0">
              <a:buNone/>
            </a:pPr>
            <a:r>
              <a:rPr lang="en-US" sz="1200" i="1" u="sng" dirty="0" err="1" smtClean="0"/>
              <a:t>Tipurile</a:t>
            </a:r>
            <a:r>
              <a:rPr lang="en-US" sz="1200" i="1" u="sng" dirty="0" smtClean="0"/>
              <a:t> </a:t>
            </a:r>
            <a:r>
              <a:rPr lang="en-US" sz="1200" i="1" u="sng" dirty="0"/>
              <a:t>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celei de a </a:t>
            </a:r>
            <a:r>
              <a:rPr lang="en-US" sz="1200" i="1" u="sng" dirty="0" err="1" smtClean="0"/>
              <a:t>patra</a:t>
            </a:r>
            <a:r>
              <a:rPr lang="ro-RO" sz="1200" i="1" u="sng" dirty="0" smtClean="0"/>
              <a:t> </a:t>
            </a:r>
            <a:r>
              <a:rPr lang="ro-RO" sz="1200" i="1" u="sng" dirty="0"/>
              <a:t>perioad</a:t>
            </a:r>
            <a:r>
              <a:rPr lang="en-US" sz="1200" i="1" u="sng" dirty="0"/>
              <a:t>e</a:t>
            </a:r>
            <a:r>
              <a:rPr lang="ro-RO" sz="1200" i="1" u="sng" dirty="0"/>
              <a:t> de reglementare conform anexei Nr.1 la Ordinul ANRE Nr. </a:t>
            </a:r>
            <a:r>
              <a:rPr lang="en-US" sz="1200" i="1" u="sng" dirty="0" smtClean="0"/>
              <a:t>41</a:t>
            </a:r>
            <a:r>
              <a:rPr lang="ro-RO" sz="1200" i="1" u="sng" dirty="0" smtClean="0"/>
              <a:t>/201</a:t>
            </a:r>
            <a:r>
              <a:rPr lang="en-US" sz="1200" i="1" u="sng" smtClean="0"/>
              <a:t>9</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1025940449"/>
              </p:ext>
            </p:extLst>
          </p:nvPr>
        </p:nvGraphicFramePr>
        <p:xfrm>
          <a:off x="2285998" y="2009976"/>
          <a:ext cx="7467601" cy="4253345"/>
        </p:xfrm>
        <a:graphic>
          <a:graphicData uri="http://schemas.openxmlformats.org/drawingml/2006/table">
            <a:tbl>
              <a:tblPr firstRow="1" firstCol="1" bandRow="1">
                <a:tableStyleId>{F5AB1C69-6EDB-4FF4-983F-18BD219EF322}</a:tableStyleId>
              </a:tblPr>
              <a:tblGrid>
                <a:gridCol w="1354198">
                  <a:extLst>
                    <a:ext uri="{9D8B030D-6E8A-4147-A177-3AD203B41FA5}">
                      <a16:colId xmlns="" xmlns:a16="http://schemas.microsoft.com/office/drawing/2014/main" val="20000"/>
                    </a:ext>
                  </a:extLst>
                </a:gridCol>
                <a:gridCol w="4284602">
                  <a:extLst>
                    <a:ext uri="{9D8B030D-6E8A-4147-A177-3AD203B41FA5}">
                      <a16:colId xmlns="" xmlns:a16="http://schemas.microsoft.com/office/drawing/2014/main" val="20001"/>
                    </a:ext>
                  </a:extLst>
                </a:gridCol>
                <a:gridCol w="1828801">
                  <a:extLst>
                    <a:ext uri="{9D8B030D-6E8A-4147-A177-3AD203B41FA5}">
                      <a16:colId xmlns="" xmlns:a16="http://schemas.microsoft.com/office/drawing/2014/main" val="20002"/>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a:t>
                      </a:r>
                      <a:r>
                        <a:rPr lang="ro-RO" sz="800" dirty="0" smtClean="0">
                          <a:effectLst/>
                        </a:rPr>
                        <a:t>reglementat</a:t>
                      </a:r>
                      <a:r>
                        <a:rPr lang="vi-VN" sz="800" dirty="0" smtClean="0">
                          <a:effectLst/>
                        </a:rPr>
                        <a:t>ă</a:t>
                      </a:r>
                      <a:r>
                        <a:rPr lang="ro-RO" sz="800" dirty="0" smtClean="0">
                          <a:effectLst/>
                        </a:rPr>
                        <a:t> aferent</a:t>
                      </a:r>
                      <a:r>
                        <a:rPr lang="vi-VN" sz="800" dirty="0" smtClean="0">
                          <a:effectLst/>
                        </a:rPr>
                        <a:t>ă</a:t>
                      </a:r>
                      <a:r>
                        <a:rPr lang="ro-RO" sz="800" dirty="0" smtClean="0">
                          <a:effectLst/>
                        </a:rPr>
                        <a:t> activit</a:t>
                      </a:r>
                      <a:r>
                        <a:rPr lang="vi-VN" sz="800" dirty="0" smtClean="0">
                          <a:effectLst/>
                        </a:rPr>
                        <a:t>ăț</a:t>
                      </a:r>
                      <a:r>
                        <a:rPr lang="ro-RO" sz="800" dirty="0" smtClean="0">
                          <a:effectLst/>
                        </a:rPr>
                        <a:t>ii </a:t>
                      </a:r>
                      <a:r>
                        <a:rPr lang="ro-RO" sz="800" dirty="0">
                          <a:effectLst/>
                        </a:rPr>
                        <a:t>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smtClean="0">
                          <a:effectLst/>
                        </a:rPr>
                        <a:t>Construcții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2.959.628.325,97     </a:t>
                      </a:r>
                    </a:p>
                  </a:txBody>
                  <a:tcPr marL="4763" marR="4763" marT="4763" marB="0" anchor="b"/>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88.689.713,59     </a:t>
                      </a:r>
                    </a:p>
                  </a:txBody>
                  <a:tcPr marL="4763" marR="4763" marT="4763" marB="0" anchor="b"/>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3.929.328,18     </a:t>
                      </a:r>
                    </a:p>
                  </a:txBody>
                  <a:tcPr marL="4763" marR="4763" marT="4763" marB="0" anchor="b"/>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2.803.140.176,72     </a:t>
                      </a:r>
                    </a:p>
                  </a:txBody>
                  <a:tcPr marL="4763" marR="4763" marT="4763" marB="0" anchor="b"/>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                 2.914.114,51     </a:t>
                      </a:r>
                    </a:p>
                  </a:txBody>
                  <a:tcPr marL="4763" marR="4763" marT="4763" marB="0" anchor="b"/>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a:solidFill>
                            <a:srgbClr val="000000"/>
                          </a:solidFill>
                          <a:effectLst/>
                          <a:latin typeface="Calibri" panose="020F0502020204030204" pitchFamily="34" charset="0"/>
                        </a:rPr>
                        <a:t>                       84.283,93     </a:t>
                      </a:r>
                    </a:p>
                  </a:txBody>
                  <a:tcPr marL="4763" marR="4763" marT="4763" marB="0" anchor="b"/>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1.642,47     </a:t>
                      </a:r>
                    </a:p>
                  </a:txBody>
                  <a:tcPr marL="4763" marR="4763" marT="4763" marB="0" anchor="b"/>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60.869.066,57     </a:t>
                      </a:r>
                    </a:p>
                  </a:txBody>
                  <a:tcPr marL="4763" marR="4763" marT="4763" marB="0" anchor="b"/>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a:t>
                      </a:r>
                      <a:r>
                        <a:rPr lang="ro-RO" sz="800" b="1" dirty="0" smtClean="0">
                          <a:effectLst/>
                        </a:rPr>
                        <a:t>mașini </a:t>
                      </a:r>
                      <a:r>
                        <a:rPr lang="ro-RO" sz="800" b="1" dirty="0">
                          <a:effectLst/>
                        </a:rPr>
                        <a:t>utilaje </a:t>
                      </a:r>
                      <a:r>
                        <a:rPr lang="ro-RO" sz="800" b="1" dirty="0" smtClean="0">
                          <a:effectLst/>
                        </a:rPr>
                        <a:t>și </a:t>
                      </a:r>
                      <a:r>
                        <a:rPr lang="ro-RO" sz="800" b="1" dirty="0">
                          <a:effectLst/>
                        </a:rPr>
                        <a:t>echipamente de lucru</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68.517.501,19     </a:t>
                      </a:r>
                    </a:p>
                  </a:txBody>
                  <a:tcPr marL="4763" marR="4763" marT="4763" marB="0" anchor="b"/>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a:t>
                      </a:r>
                      <a:r>
                        <a:rPr lang="ro-RO" sz="800" b="1" dirty="0" smtClean="0">
                          <a:effectLst/>
                        </a:rPr>
                        <a:t>și instalații </a:t>
                      </a:r>
                      <a:r>
                        <a:rPr lang="ro-RO" sz="800" b="1" dirty="0">
                          <a:effectLst/>
                        </a:rPr>
                        <a:t>de </a:t>
                      </a:r>
                      <a:r>
                        <a:rPr lang="ro-RO" sz="800" b="1" dirty="0" smtClean="0">
                          <a:effectLst/>
                        </a:rPr>
                        <a:t>măsurare, </a:t>
                      </a:r>
                      <a:r>
                        <a:rPr lang="ro-RO" sz="800" b="1" dirty="0">
                          <a:effectLst/>
                        </a:rPr>
                        <a:t>control </a:t>
                      </a:r>
                      <a:r>
                        <a:rPr lang="ro-RO" sz="800" b="1" dirty="0" smtClean="0">
                          <a:effectLst/>
                        </a:rPr>
                        <a:t>și </a:t>
                      </a:r>
                      <a:r>
                        <a:rPr lang="ro-RO" sz="800" b="1" dirty="0">
                          <a:effectLst/>
                        </a:rPr>
                        <a:t>reglare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117.903.763,42     </a:t>
                      </a:r>
                    </a:p>
                  </a:txBody>
                  <a:tcPr marL="4763" marR="4763" marT="4763" marB="0" anchor="b"/>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2.512.309,29     </a:t>
                      </a:r>
                    </a:p>
                  </a:txBody>
                  <a:tcPr marL="4763" marR="4763" marT="4763" marB="0" anchor="b"/>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8.201.266,29     </a:t>
                      </a:r>
                    </a:p>
                  </a:txBody>
                  <a:tcPr marL="4763" marR="4763" marT="4763" marB="0" anchor="b"/>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107.190.187,84     </a:t>
                      </a:r>
                    </a:p>
                  </a:txBody>
                  <a:tcPr marL="4763" marR="4763" marT="4763" marB="0" anchor="b"/>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15.500.686,53     </a:t>
                      </a:r>
                    </a:p>
                  </a:txBody>
                  <a:tcPr marL="4763" marR="4763" marT="4763" marB="0" anchor="b"/>
                </a:tc>
                <a:extLst>
                  <a:ext uri="{0D108BD9-81ED-4DB2-BD59-A6C34878D82A}">
                    <a16:rowId xmlns=""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a:t>
                      </a:r>
                      <a:r>
                        <a:rPr lang="ro-RO" sz="800" b="1" dirty="0" smtClean="0">
                          <a:effectLst/>
                        </a:rPr>
                        <a:t>imobilizări </a:t>
                      </a:r>
                      <a:r>
                        <a:rPr lang="ro-RO" sz="800" b="1" dirty="0">
                          <a:effectLst/>
                        </a:rPr>
                        <a:t>corporale </a:t>
                      </a:r>
                      <a:r>
                        <a:rPr lang="ro-RO" sz="800" b="1" dirty="0" err="1" smtClean="0">
                          <a:effectLst/>
                        </a:rPr>
                        <a:t>şi</a:t>
                      </a:r>
                      <a:r>
                        <a:rPr lang="ro-RO" sz="800" b="1" dirty="0" smtClean="0">
                          <a:effectLst/>
                        </a:rPr>
                        <a:t> </a:t>
                      </a:r>
                      <a:r>
                        <a:rPr lang="ro-RO" sz="800" b="1" dirty="0">
                          <a:effectLst/>
                        </a:rPr>
                        <a:t>necorporale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24.824.681,44     </a:t>
                      </a:r>
                    </a:p>
                  </a:txBody>
                  <a:tcPr marL="4763" marR="4763" marT="4763" marB="0" anchor="b"/>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2.441.197,53     </a:t>
                      </a:r>
                    </a:p>
                  </a:txBody>
                  <a:tcPr marL="4763" marR="4763" marT="4763" marB="0" anchor="b"/>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en-US" sz="1100" b="1" i="0" u="none" strike="noStrike" dirty="0">
                          <a:solidFill>
                            <a:srgbClr val="000000"/>
                          </a:solidFill>
                          <a:effectLst/>
                          <a:latin typeface="Calibri" panose="020F0502020204030204" pitchFamily="34" charset="0"/>
                        </a:rPr>
                        <a:t>          3.188.816.156,08     </a:t>
                      </a:r>
                    </a:p>
                  </a:txBody>
                  <a:tcPr marL="4763" marR="4763" marT="4763" marB="0" anchor="b"/>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a:t>
            </a:r>
            <a:r>
              <a:rPr lang="it-IT" sz="2000" dirty="0" smtClean="0"/>
              <a:t>01.10.201</a:t>
            </a:r>
            <a:r>
              <a:rPr lang="ro-RO" sz="2000" dirty="0" smtClean="0"/>
              <a:t>9</a:t>
            </a:r>
            <a:r>
              <a:rPr lang="it-IT" sz="2000" dirty="0" smtClean="0"/>
              <a:t>-30.09.20</a:t>
            </a:r>
            <a:r>
              <a:rPr lang="ro-RO" sz="2000" dirty="0" smtClean="0"/>
              <a:t>20</a:t>
            </a:r>
            <a:endParaRPr lang="ro-RO" sz="2000" dirty="0"/>
          </a:p>
        </p:txBody>
      </p:sp>
      <p:sp>
        <p:nvSpPr>
          <p:cNvPr id="4" name="Content Placeholder 3"/>
          <p:cNvSpPr>
            <a:spLocks noGrp="1"/>
          </p:cNvSpPr>
          <p:nvPr>
            <p:ph sz="quarter" idx="1"/>
          </p:nvPr>
        </p:nvSpPr>
        <p:spPr>
          <a:xfrm>
            <a:off x="1825752" y="1527048"/>
            <a:ext cx="8503920" cy="4797552"/>
          </a:xfrm>
        </p:spPr>
        <p:txBody>
          <a:bodyPr>
            <a:normAutofit/>
          </a:bodyPr>
          <a:lstStyle/>
          <a:p>
            <a:r>
              <a:rPr lang="ro-RO" sz="1400" i="1" u="sng" dirty="0" smtClean="0"/>
              <a:t>Structura </a:t>
            </a:r>
            <a:r>
              <a:rPr lang="ro-RO" sz="1400" i="1" u="sng" dirty="0"/>
              <a:t>costurilor de capital aprobate pentru </a:t>
            </a:r>
            <a:r>
              <a:rPr lang="en-US" sz="1400" i="1" u="sng" dirty="0" err="1"/>
              <a:t>perioada</a:t>
            </a:r>
            <a:r>
              <a:rPr lang="ro-RO" sz="1400" i="1" u="sng" dirty="0"/>
              <a:t> </a:t>
            </a:r>
            <a:r>
              <a:rPr lang="ro-RO" sz="1400" i="1" u="sng" dirty="0" smtClean="0"/>
              <a:t>oct.2019-sept.2020</a:t>
            </a:r>
            <a:endParaRPr lang="en-US" sz="1400" i="1" u="sng" dirty="0"/>
          </a:p>
          <a:p>
            <a:endParaRPr lang="en-US" sz="1400" i="1" u="sng" dirty="0"/>
          </a:p>
          <a:p>
            <a:endParaRPr lang="ro-RO" sz="1400" i="1" u="sng" dirty="0" smtClean="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en-US" sz="1400" i="1" u="sng" dirty="0"/>
          </a:p>
          <a:p>
            <a:pPr algn="just">
              <a:lnSpc>
                <a:spcPct val="150000"/>
              </a:lnSpc>
            </a:pPr>
            <a:r>
              <a:rPr lang="ro-RO" sz="1300" dirty="0"/>
              <a:t>Pentru cea de a treia perioadă</a:t>
            </a:r>
            <a:r>
              <a:rPr lang="en-US" sz="1300" dirty="0"/>
              <a:t> </a:t>
            </a:r>
            <a:r>
              <a:rPr lang="ro-RO" sz="1300" dirty="0"/>
              <a:t>de reglementare, rata rentabilit</a:t>
            </a:r>
            <a:r>
              <a:rPr lang="vi-VN" sz="1300" dirty="0"/>
              <a:t>ăț</a:t>
            </a:r>
            <a:r>
              <a:rPr lang="ro-RO" sz="1300" dirty="0"/>
              <a:t>ii capitalului investit a fost stabilit</a:t>
            </a:r>
            <a:r>
              <a:rPr lang="vi-VN" sz="1300" dirty="0"/>
              <a:t>ă</a:t>
            </a:r>
            <a:r>
              <a:rPr lang="ro-RO" sz="1300" dirty="0"/>
              <a:t> prin </a:t>
            </a:r>
            <a:r>
              <a:rPr lang="en-US" sz="1300" dirty="0" err="1" smtClean="0"/>
              <a:t>Legea</a:t>
            </a:r>
            <a:r>
              <a:rPr lang="en-US" sz="1300" dirty="0" smtClean="0"/>
              <a:t> nr.123 cu </a:t>
            </a:r>
            <a:r>
              <a:rPr lang="en-US" sz="1300" dirty="0" err="1" smtClean="0"/>
              <a:t>modific</a:t>
            </a:r>
            <a:r>
              <a:rPr lang="ro-RO" sz="1300" dirty="0" err="1" smtClean="0"/>
              <a:t>ările</a:t>
            </a:r>
            <a:r>
              <a:rPr lang="ro-RO" sz="1300" dirty="0" smtClean="0"/>
              <a:t> și completările ulterioare, </a:t>
            </a:r>
            <a:r>
              <a:rPr lang="ro-RO" sz="1300" dirty="0"/>
              <a:t>la nivelul de </a:t>
            </a:r>
            <a:r>
              <a:rPr lang="ro-RO" sz="1300" dirty="0" smtClean="0"/>
              <a:t>6,90%</a:t>
            </a:r>
            <a:endParaRPr lang="ro-RO" sz="1300" dirty="0"/>
          </a:p>
          <a:p>
            <a:pPr algn="just">
              <a:lnSpc>
                <a:spcPct val="150000"/>
              </a:lnSpc>
            </a:pPr>
            <a:r>
              <a:rPr lang="en-US" sz="1300" dirty="0" err="1" smtClean="0"/>
              <a:t>Metodologia</a:t>
            </a:r>
            <a:r>
              <a:rPr lang="en-US" sz="1300" dirty="0" smtClean="0"/>
              <a:t> </a:t>
            </a:r>
            <a:r>
              <a:rPr lang="en-US" sz="1300" dirty="0"/>
              <a:t>de </a:t>
            </a:r>
            <a:r>
              <a:rPr lang="en-US" sz="1300" dirty="0" err="1"/>
              <a:t>determinare</a:t>
            </a:r>
            <a:r>
              <a:rPr lang="en-US" sz="1300" dirty="0"/>
              <a:t> a </a:t>
            </a:r>
            <a:r>
              <a:rPr lang="en-US" sz="1300" dirty="0" err="1"/>
              <a:t>valorii</a:t>
            </a:r>
            <a:r>
              <a:rPr lang="en-US" sz="1300" dirty="0"/>
              <a:t> </a:t>
            </a:r>
            <a:r>
              <a:rPr lang="en-US" sz="1300" dirty="0" err="1"/>
              <a:t>initiale</a:t>
            </a:r>
            <a:r>
              <a:rPr lang="en-US" sz="1300" dirty="0"/>
              <a:t> a </a:t>
            </a:r>
            <a:r>
              <a:rPr lang="en-US" sz="1300" dirty="0" err="1"/>
              <a:t>activelor</a:t>
            </a:r>
            <a:r>
              <a:rPr lang="en-US" sz="1300" dirty="0"/>
              <a:t> se </a:t>
            </a:r>
            <a:r>
              <a:rPr lang="en-US" sz="1300" dirty="0" err="1"/>
              <a:t>regaseste</a:t>
            </a:r>
            <a:r>
              <a:rPr lang="en-US" sz="1300" dirty="0"/>
              <a:t> in </a:t>
            </a:r>
            <a:r>
              <a:rPr lang="en-US" sz="1300" dirty="0" err="1"/>
              <a:t>Anexa</a:t>
            </a:r>
            <a:r>
              <a:rPr lang="en-US" sz="1300" dirty="0"/>
              <a:t> nr.2 la </a:t>
            </a:r>
            <a:r>
              <a:rPr lang="en-US" sz="1300" dirty="0" err="1"/>
              <a:t>Metodologia</a:t>
            </a:r>
            <a:r>
              <a:rPr lang="en-US" sz="1300" dirty="0"/>
              <a:t> </a:t>
            </a:r>
            <a:r>
              <a:rPr lang="en-US" sz="1300" dirty="0" err="1"/>
              <a:t>aprobata</a:t>
            </a:r>
            <a:r>
              <a:rPr lang="en-US" sz="1300" dirty="0"/>
              <a:t> </a:t>
            </a:r>
            <a:r>
              <a:rPr lang="en-US" sz="1300" dirty="0" err="1"/>
              <a:t>prin</a:t>
            </a:r>
            <a:r>
              <a:rPr lang="en-US" sz="1300" dirty="0"/>
              <a:t> </a:t>
            </a:r>
            <a:r>
              <a:rPr lang="en-US" sz="1300" dirty="0" err="1"/>
              <a:t>Ordinul</a:t>
            </a:r>
            <a:r>
              <a:rPr lang="en-US" sz="1300" dirty="0"/>
              <a:t> ANRE </a:t>
            </a:r>
            <a:r>
              <a:rPr lang="en-US" sz="1300" dirty="0" err="1" smtClean="0"/>
              <a:t>nr</a:t>
            </a:r>
            <a:r>
              <a:rPr lang="en-US" sz="1300" dirty="0" smtClean="0"/>
              <a:t>.</a:t>
            </a:r>
            <a:r>
              <a:rPr lang="ro-RO" sz="1300" dirty="0" smtClean="0"/>
              <a:t>41</a:t>
            </a:r>
            <a:r>
              <a:rPr lang="en-US" sz="1300" dirty="0" smtClean="0"/>
              <a:t>/201</a:t>
            </a:r>
            <a:r>
              <a:rPr lang="ro-RO" sz="1300" dirty="0" smtClean="0"/>
              <a:t>9</a:t>
            </a:r>
            <a:r>
              <a:rPr lang="en-US" sz="1300" dirty="0" smtClean="0"/>
              <a:t>.</a:t>
            </a:r>
            <a:endParaRPr lang="en-US" sz="1300" dirty="0"/>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2408642474"/>
              </p:ext>
            </p:extLst>
          </p:nvPr>
        </p:nvGraphicFramePr>
        <p:xfrm>
          <a:off x="2743200" y="1904998"/>
          <a:ext cx="6629400" cy="1936956"/>
        </p:xfrm>
        <a:graphic>
          <a:graphicData uri="http://schemas.openxmlformats.org/drawingml/2006/table">
            <a:tbl>
              <a:tblPr firstRow="1" firstCol="1" bandRow="1">
                <a:tableStyleId>{F5AB1C69-6EDB-4FF4-983F-18BD219EF322}</a:tableStyleId>
              </a:tblPr>
              <a:tblGrid>
                <a:gridCol w="630559">
                  <a:extLst>
                    <a:ext uri="{9D8B030D-6E8A-4147-A177-3AD203B41FA5}">
                      <a16:colId xmlns="" xmlns:a16="http://schemas.microsoft.com/office/drawing/2014/main" val="20000"/>
                    </a:ext>
                  </a:extLst>
                </a:gridCol>
                <a:gridCol w="3867962">
                  <a:extLst>
                    <a:ext uri="{9D8B030D-6E8A-4147-A177-3AD203B41FA5}">
                      <a16:colId xmlns="" xmlns:a16="http://schemas.microsoft.com/office/drawing/2014/main" val="20001"/>
                    </a:ext>
                  </a:extLst>
                </a:gridCol>
                <a:gridCol w="2130879">
                  <a:extLst>
                    <a:ext uri="{9D8B030D-6E8A-4147-A177-3AD203B41FA5}">
                      <a16:colId xmlns="" xmlns:a16="http://schemas.microsoft.com/office/drawing/2014/main" val="20002"/>
                    </a:ext>
                  </a:extLst>
                </a:gridCol>
              </a:tblGrid>
              <a:tr h="73082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a:t>
                      </a:r>
                      <a:r>
                        <a:rPr lang="ro-RO" sz="1200" dirty="0" smtClean="0">
                          <a:effectLst/>
                        </a:rPr>
                        <a:t>oct</a:t>
                      </a:r>
                      <a:r>
                        <a:rPr lang="en-US" sz="1200" dirty="0" smtClean="0">
                          <a:effectLst/>
                        </a:rPr>
                        <a:t>.</a:t>
                      </a:r>
                      <a:r>
                        <a:rPr lang="ro-RO" sz="1200" dirty="0" smtClean="0">
                          <a:effectLst/>
                        </a:rPr>
                        <a:t>2019-sept.2020</a:t>
                      </a:r>
                      <a:r>
                        <a:rPr lang="en-US" sz="1200" dirty="0" smtClean="0">
                          <a:effectLst/>
                        </a:rPr>
                        <a:t> </a:t>
                      </a:r>
                      <a:r>
                        <a:rPr lang="ro-RO" sz="1200" dirty="0" smtClean="0">
                          <a:effectLst/>
                        </a:rPr>
                        <a:t>(mii </a:t>
                      </a:r>
                      <a:r>
                        <a:rPr lang="ro-RO" sz="1200" dirty="0">
                          <a:effectLst/>
                        </a:rPr>
                        <a:t>lei)</a:t>
                      </a:r>
                      <a:endParaRPr lang="ro-RO" sz="12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0"/>
                  </a:ext>
                </a:extLst>
              </a:tr>
              <a:tr h="298728">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1"/>
                  </a:ext>
                </a:extLst>
              </a:tr>
              <a:tr h="298728">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166.974,26</a:t>
                      </a:r>
                    </a:p>
                  </a:txBody>
                  <a:tcPr marL="4763" marR="4763" marT="4763" marB="0" anchor="b"/>
                </a:tc>
                <a:extLst>
                  <a:ext uri="{0D108BD9-81ED-4DB2-BD59-A6C34878D82A}">
                    <a16:rowId xmlns="" xmlns:a16="http://schemas.microsoft.com/office/drawing/2014/main" val="10002"/>
                  </a:ext>
                </a:extLst>
              </a:tr>
              <a:tr h="298728">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226.408,81</a:t>
                      </a:r>
                    </a:p>
                  </a:txBody>
                  <a:tcPr marL="4763" marR="4763" marT="4763" marB="0" anchor="b"/>
                </a:tc>
                <a:extLst>
                  <a:ext uri="{0D108BD9-81ED-4DB2-BD59-A6C34878D82A}">
                    <a16:rowId xmlns="" xmlns:a16="http://schemas.microsoft.com/office/drawing/2014/main" val="10003"/>
                  </a:ext>
                </a:extLst>
              </a:tr>
              <a:tr h="309944">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393.383,07</a:t>
                      </a:r>
                    </a:p>
                  </a:txBody>
                  <a:tcPr marL="4763" marR="4763" marT="4763" marB="0" anchor="b"/>
                </a:tc>
                <a:extLst>
                  <a:ext uri="{0D108BD9-81ED-4DB2-BD59-A6C34878D82A}">
                    <a16:rowId xmlns=""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01.10.2018-30.09.2019</a:t>
            </a:r>
            <a:endParaRPr lang="ro-RO" sz="2000" dirty="0"/>
          </a:p>
        </p:txBody>
      </p:sp>
      <p:sp>
        <p:nvSpPr>
          <p:cNvPr id="4" name="Content Placeholder 3"/>
          <p:cNvSpPr>
            <a:spLocks noGrp="1"/>
          </p:cNvSpPr>
          <p:nvPr>
            <p:ph sz="quarter" idx="1"/>
          </p:nvPr>
        </p:nvSpPr>
        <p:spPr/>
        <p:txBody>
          <a:bodyPr>
            <a:normAutofit/>
          </a:bodyPr>
          <a:lstStyle/>
          <a:p>
            <a:r>
              <a:rPr lang="en-US" sz="1400" i="1" u="sng" dirty="0" err="1"/>
              <a:t>Perioadele</a:t>
            </a:r>
            <a:r>
              <a:rPr lang="en-US" sz="1400" i="1" u="sng" dirty="0"/>
              <a:t> de </a:t>
            </a:r>
            <a:r>
              <a:rPr lang="en-US" sz="1400" i="1" u="sng" dirty="0" err="1"/>
              <a:t>amortizare</a:t>
            </a:r>
            <a:r>
              <a:rPr lang="en-US" sz="1400" i="1" u="sng" dirty="0"/>
              <a:t> </a:t>
            </a:r>
            <a:r>
              <a:rPr lang="en-US" sz="1400" i="1" u="sng" dirty="0" err="1"/>
              <a:t>și</a:t>
            </a:r>
            <a:r>
              <a:rPr lang="en-US" sz="1400" i="1" u="sng" dirty="0"/>
              <a:t> </a:t>
            </a:r>
            <a:r>
              <a:rPr lang="en-US" sz="1400" i="1" u="sng" dirty="0" err="1"/>
              <a:t>valoarea</a:t>
            </a:r>
            <a:r>
              <a:rPr lang="en-US" sz="1400" i="1" u="sng" dirty="0"/>
              <a:t> </a:t>
            </a:r>
            <a:r>
              <a:rPr lang="en-US" sz="1400" i="1" u="sng" dirty="0" err="1"/>
              <a:t>amortiz</a:t>
            </a:r>
            <a:r>
              <a:rPr lang="vi-VN" sz="1400" i="1" u="sng" dirty="0"/>
              <a:t>ă</a:t>
            </a:r>
            <a:r>
              <a:rPr lang="en-US" sz="1400" i="1" u="sng" dirty="0" err="1"/>
              <a:t>rii</a:t>
            </a:r>
            <a:r>
              <a:rPr lang="en-US" sz="1400" i="1" u="sng" dirty="0"/>
              <a:t> </a:t>
            </a:r>
            <a:r>
              <a:rPr lang="en-US" sz="1400" i="1" u="sng" dirty="0" err="1"/>
              <a:t>activelor</a:t>
            </a:r>
            <a:r>
              <a:rPr lang="en-US" sz="1400" i="1" u="sng" dirty="0"/>
              <a:t> </a:t>
            </a:r>
            <a:r>
              <a:rPr lang="en-US" sz="1400" i="1" u="sng" dirty="0" err="1"/>
              <a:t>incluse</a:t>
            </a:r>
            <a:r>
              <a:rPr lang="en-US" sz="1400" i="1" u="sng" dirty="0"/>
              <a:t> </a:t>
            </a:r>
            <a:r>
              <a:rPr lang="en-US" sz="1400" i="1" u="sng" dirty="0" err="1"/>
              <a:t>în</a:t>
            </a:r>
            <a:r>
              <a:rPr lang="en-US" sz="1400" i="1" u="sng" dirty="0"/>
              <a:t> </a:t>
            </a:r>
            <a:r>
              <a:rPr lang="en-US" sz="1400" i="1" u="sng" dirty="0" err="1"/>
              <a:t>baza</a:t>
            </a:r>
            <a:r>
              <a:rPr lang="en-US" sz="1400" i="1" u="sng" dirty="0"/>
              <a:t> de active </a:t>
            </a:r>
            <a:r>
              <a:rPr lang="ro-RO" sz="1400" i="1" u="sng" dirty="0"/>
              <a:t>determinat</a:t>
            </a:r>
            <a:r>
              <a:rPr lang="vi-VN" sz="1400" i="1" u="sng" dirty="0"/>
              <a:t>ă</a:t>
            </a:r>
            <a:r>
              <a:rPr lang="ro-RO" sz="1400" i="1" u="sng" dirty="0"/>
              <a:t> la inceputul celei de a </a:t>
            </a:r>
            <a:r>
              <a:rPr lang="ro-RO" sz="1400" i="1" u="sng" dirty="0" smtClean="0"/>
              <a:t>patra </a:t>
            </a:r>
            <a:r>
              <a:rPr lang="ro-RO" sz="1400" i="1" u="sng" dirty="0"/>
              <a:t>perioad</a:t>
            </a:r>
            <a:r>
              <a:rPr lang="en-US" sz="1400" i="1" u="sng" dirty="0"/>
              <a:t>e</a:t>
            </a:r>
            <a:r>
              <a:rPr lang="ro-RO" sz="1400" i="1" u="sng" dirty="0"/>
              <a:t> de reglementare conform anexei Nr.1 la Ordinul ANRE Nr. </a:t>
            </a:r>
            <a:r>
              <a:rPr lang="ro-RO" sz="1400" i="1" u="sng" dirty="0" smtClean="0"/>
              <a:t>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2029536201"/>
              </p:ext>
            </p:extLst>
          </p:nvPr>
        </p:nvGraphicFramePr>
        <p:xfrm>
          <a:off x="2276169" y="2050025"/>
          <a:ext cx="7772399" cy="4231007"/>
        </p:xfrm>
        <a:graphic>
          <a:graphicData uri="http://schemas.openxmlformats.org/drawingml/2006/table">
            <a:tbl>
              <a:tblPr firstRow="1" firstCol="1" bandRow="1">
                <a:tableStyleId>{F5AB1C69-6EDB-4FF4-983F-18BD219EF322}</a:tableStyleId>
              </a:tblPr>
              <a:tblGrid>
                <a:gridCol w="1335711">
                  <a:extLst>
                    <a:ext uri="{9D8B030D-6E8A-4147-A177-3AD203B41FA5}">
                      <a16:colId xmlns="" xmlns:a16="http://schemas.microsoft.com/office/drawing/2014/main" val="20000"/>
                    </a:ext>
                  </a:extLst>
                </a:gridCol>
                <a:gridCol w="4007133">
                  <a:extLst>
                    <a:ext uri="{9D8B030D-6E8A-4147-A177-3AD203B41FA5}">
                      <a16:colId xmlns="" xmlns:a16="http://schemas.microsoft.com/office/drawing/2014/main" val="20001"/>
                    </a:ext>
                  </a:extLst>
                </a:gridCol>
                <a:gridCol w="1004798">
                  <a:extLst>
                    <a:ext uri="{9D8B030D-6E8A-4147-A177-3AD203B41FA5}">
                      <a16:colId xmlns="" xmlns:a16="http://schemas.microsoft.com/office/drawing/2014/main" val="20002"/>
                    </a:ext>
                  </a:extLst>
                </a:gridCol>
                <a:gridCol w="1424757">
                  <a:extLst>
                    <a:ext uri="{9D8B030D-6E8A-4147-A177-3AD203B41FA5}">
                      <a16:colId xmlns="" xmlns:a16="http://schemas.microsoft.com/office/drawing/2014/main" val="20003"/>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a:t>
                      </a:r>
                      <a:r>
                        <a:rPr lang="ro-RO" sz="800" dirty="0" smtClean="0">
                          <a:effectLst/>
                        </a:rPr>
                        <a:t>reglementat</a:t>
                      </a:r>
                      <a:r>
                        <a:rPr lang="vi-VN" sz="800" dirty="0" smtClean="0">
                          <a:effectLst/>
                        </a:rPr>
                        <a:t>ă</a:t>
                      </a:r>
                      <a:r>
                        <a:rPr lang="ro-RO" sz="800" dirty="0" smtClean="0">
                          <a:effectLst/>
                        </a:rPr>
                        <a:t> </a:t>
                      </a:r>
                      <a:r>
                        <a:rPr lang="ro-RO" sz="800" dirty="0">
                          <a:effectLst/>
                        </a:rPr>
                        <a:t>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124.878.837,84     </a:t>
                      </a:r>
                    </a:p>
                  </a:txBody>
                  <a:tcPr marL="4763" marR="4763" marT="4763" marB="0" anchor="b"/>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4.338.480,69     </a:t>
                      </a:r>
                    </a:p>
                  </a:txBody>
                  <a:tcPr marL="4763" marR="4763" marT="4763" marB="0" anchor="b"/>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712.324,90     </a:t>
                      </a:r>
                    </a:p>
                  </a:txBody>
                  <a:tcPr marL="4763" marR="4763" marT="4763" marB="0" anchor="b"/>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112.164.179,79     </a:t>
                      </a:r>
                    </a:p>
                  </a:txBody>
                  <a:tcPr marL="4763" marR="4763" marT="4763" marB="0" anchor="b"/>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204.423,07     </a:t>
                      </a:r>
                    </a:p>
                  </a:txBody>
                  <a:tcPr marL="4763" marR="4763" marT="4763" marB="0" anchor="b"/>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3.527,76     </a:t>
                      </a:r>
                    </a:p>
                  </a:txBody>
                  <a:tcPr marL="4763" marR="4763" marT="4763" marB="0" anchor="b"/>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49,77     </a:t>
                      </a:r>
                    </a:p>
                  </a:txBody>
                  <a:tcPr marL="4763" marR="4763" marT="4763" marB="0" anchor="b"/>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7.455.851,86     </a:t>
                      </a:r>
                    </a:p>
                  </a:txBody>
                  <a:tcPr marL="4763" marR="4763" marT="4763" marB="0" anchor="b"/>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a:t>
                      </a:r>
                      <a:r>
                        <a:rPr lang="ro-RO" sz="800" dirty="0" smtClean="0">
                          <a:effectLst/>
                        </a:rPr>
                        <a:t>mașini </a:t>
                      </a:r>
                      <a:r>
                        <a:rPr lang="ro-RO" sz="800" dirty="0">
                          <a:effectLst/>
                        </a:rPr>
                        <a:t>utilaje </a:t>
                      </a:r>
                      <a:r>
                        <a:rPr lang="ro-RO" sz="800" dirty="0" smtClean="0">
                          <a:effectLst/>
                        </a:rPr>
                        <a:t>și </a:t>
                      </a:r>
                      <a:r>
                        <a:rPr lang="ro-RO" sz="800" dirty="0">
                          <a:effectLst/>
                        </a:rPr>
                        <a:t>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10.111.506,02     </a:t>
                      </a:r>
                    </a:p>
                  </a:txBody>
                  <a:tcPr marL="4763" marR="4763" marT="4763" marB="0" anchor="b"/>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20.773.341,01     </a:t>
                      </a:r>
                    </a:p>
                  </a:txBody>
                  <a:tcPr marL="4763" marR="4763" marT="4763" marB="0" anchor="b"/>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178.796,73     </a:t>
                      </a:r>
                    </a:p>
                  </a:txBody>
                  <a:tcPr marL="4763" marR="4763" marT="4763" marB="0" anchor="b"/>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731.039,66     </a:t>
                      </a:r>
                    </a:p>
                  </a:txBody>
                  <a:tcPr marL="4763" marR="4763" marT="4763" marB="0" anchor="b"/>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19.863.504,62     </a:t>
                      </a:r>
                    </a:p>
                  </a:txBody>
                  <a:tcPr marL="4763" marR="4763" marT="4763" marB="0" anchor="b"/>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3.205.692,41     </a:t>
                      </a:r>
                    </a:p>
                  </a:txBody>
                  <a:tcPr marL="4763" marR="4763" marT="4763" marB="0" anchor="b"/>
                </a:tc>
                <a:extLst>
                  <a:ext uri="{0D108BD9-81ED-4DB2-BD59-A6C34878D82A}">
                    <a16:rowId xmlns="" xmlns:a16="http://schemas.microsoft.com/office/drawing/2014/main" val="10014"/>
                  </a:ext>
                </a:extLst>
              </a:tr>
              <a:tr h="260829">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imobilizări </a:t>
                      </a:r>
                      <a:r>
                        <a:rPr lang="ro-RO" sz="800" dirty="0">
                          <a:effectLst/>
                        </a:rPr>
                        <a:t>corporale </a:t>
                      </a:r>
                      <a:r>
                        <a:rPr lang="ro-RO" sz="800" dirty="0" smtClean="0">
                          <a:effectLst/>
                        </a:rPr>
                        <a:t>și </a:t>
                      </a:r>
                      <a:r>
                        <a:rPr lang="ro-RO" sz="800" dirty="0">
                          <a:effectLst/>
                        </a:rPr>
                        <a:t>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3.281.851,67     </a:t>
                      </a:r>
                    </a:p>
                  </a:txBody>
                  <a:tcPr marL="4763" marR="4763" marT="4763" marB="0" anchor="b"/>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Terenuri</a:t>
                      </a:r>
                      <a:endParaRPr lang="ro-RO" sz="70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                 17.472,36     </a:t>
                      </a:r>
                    </a:p>
                  </a:txBody>
                  <a:tcPr marL="4763" marR="4763" marT="4763" marB="0" anchor="b"/>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       162.268.701,33     </a:t>
                      </a:r>
                    </a:p>
                  </a:txBody>
                  <a:tcPr marL="4763" marR="4763" marT="4763" marB="0" anchor="b"/>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a:t>
            </a:r>
            <a:r>
              <a:rPr lang="it-IT" sz="2000" dirty="0" smtClean="0"/>
              <a:t>01.10.201</a:t>
            </a:r>
            <a:r>
              <a:rPr lang="ro-RO" sz="2000" dirty="0" smtClean="0"/>
              <a:t>9</a:t>
            </a:r>
            <a:r>
              <a:rPr lang="it-IT" sz="2000" dirty="0" smtClean="0"/>
              <a:t>-30.09.20</a:t>
            </a:r>
            <a:r>
              <a:rPr lang="ro-RO" sz="2000" dirty="0" smtClean="0"/>
              <a:t>20</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smtClean="0"/>
              <a:t>Costurile </a:t>
            </a:r>
            <a:r>
              <a:rPr lang="ro-RO" sz="1300" i="1" u="sng" dirty="0" err="1"/>
              <a:t>operaţionale</a:t>
            </a:r>
            <a:r>
              <a:rPr lang="ro-RO" sz="1300" i="1" u="sng" dirty="0"/>
              <a:t> (OPEX) </a:t>
            </a:r>
            <a:r>
              <a:rPr lang="ro-RO" sz="1300" dirty="0"/>
              <a:t>aprobate pentru </a:t>
            </a:r>
            <a:r>
              <a:rPr lang="en-US" sz="1300" dirty="0" err="1"/>
              <a:t>perioada</a:t>
            </a:r>
            <a:r>
              <a:rPr lang="ro-RO" sz="1300" dirty="0"/>
              <a:t> </a:t>
            </a:r>
            <a:r>
              <a:rPr lang="ro-RO" sz="1300" dirty="0" smtClean="0"/>
              <a:t>oct.2019-sept.2020</a:t>
            </a:r>
            <a:r>
              <a:rPr lang="ro-RO" sz="1300" dirty="0"/>
              <a:t>  sunt în valoare de </a:t>
            </a:r>
            <a:r>
              <a:rPr lang="en-US" sz="1300" dirty="0" smtClean="0"/>
              <a:t>6</a:t>
            </a:r>
            <a:r>
              <a:rPr lang="ro-RO" sz="1300" dirty="0" smtClean="0"/>
              <a:t>79.596,84 </a:t>
            </a:r>
            <a:r>
              <a:rPr lang="ro-RO" sz="1300" dirty="0"/>
              <a:t>mii</a:t>
            </a:r>
            <a:r>
              <a:rPr lang="en-US" sz="1300" dirty="0"/>
              <a:t> </a:t>
            </a:r>
            <a:r>
              <a:rPr lang="ro-RO" sz="1300" dirty="0"/>
              <a:t>le</a:t>
            </a:r>
            <a:r>
              <a:rPr lang="en-US" sz="1300" dirty="0" err="1" smtClean="0"/>
              <a:t>i</a:t>
            </a:r>
            <a:endParaRPr lang="ro-RO" sz="1300" dirty="0" smtClean="0"/>
          </a:p>
          <a:p>
            <a:pPr algn="just"/>
            <a:r>
              <a:rPr lang="ro-RO" sz="1300" dirty="0" smtClean="0"/>
              <a:t>Costurile </a:t>
            </a:r>
            <a:r>
              <a:rPr lang="ro-RO" sz="1300" dirty="0"/>
              <a:t>preluate direct (CPD) aprobate pentru </a:t>
            </a:r>
            <a:r>
              <a:rPr lang="en-US" sz="1300" dirty="0" err="1"/>
              <a:t>perioada</a:t>
            </a:r>
            <a:r>
              <a:rPr lang="ro-RO" sz="1300" dirty="0"/>
              <a:t> </a:t>
            </a:r>
            <a:r>
              <a:rPr lang="ro-RO" sz="1300" dirty="0" smtClean="0"/>
              <a:t>oct.2019-sept.2020 </a:t>
            </a:r>
            <a:r>
              <a:rPr lang="ro-RO" sz="1300" dirty="0"/>
              <a:t>sunt în valo</a:t>
            </a:r>
            <a:r>
              <a:rPr lang="en-US" sz="1300" dirty="0"/>
              <a:t>a</a:t>
            </a:r>
            <a:r>
              <a:rPr lang="ro-RO" sz="1300" dirty="0"/>
              <a:t>re de </a:t>
            </a:r>
            <a:r>
              <a:rPr lang="en-US" sz="1300" dirty="0" smtClean="0"/>
              <a:t>1</a:t>
            </a:r>
            <a:r>
              <a:rPr lang="ro-RO" sz="1300" dirty="0" smtClean="0"/>
              <a:t>41</a:t>
            </a:r>
            <a:r>
              <a:rPr lang="en-US" sz="1300" dirty="0" smtClean="0"/>
              <a:t>.</a:t>
            </a:r>
            <a:r>
              <a:rPr lang="ro-RO" sz="1300" dirty="0" smtClean="0"/>
              <a:t>427</a:t>
            </a:r>
            <a:r>
              <a:rPr lang="en-US" sz="1300" dirty="0" smtClean="0"/>
              <a:t>,</a:t>
            </a:r>
            <a:r>
              <a:rPr lang="ro-RO" sz="1300" dirty="0" smtClean="0"/>
              <a:t>54 </a:t>
            </a:r>
            <a:r>
              <a:rPr lang="ro-RO" sz="1300" dirty="0"/>
              <a:t>mii lei </a:t>
            </a:r>
          </a:p>
          <a:p>
            <a:pPr algn="just"/>
            <a:r>
              <a:rPr lang="ro-RO" sz="1300" i="1" u="sng" dirty="0" smtClean="0"/>
              <a:t>Mecanismele </a:t>
            </a:r>
            <a:r>
              <a:rPr lang="ro-RO" sz="1300" i="1" u="sng" dirty="0"/>
              <a:t>de stimulare şi obiectivele în materie de eficienţă</a:t>
            </a:r>
            <a:r>
              <a:rPr lang="ro-RO" sz="1300" dirty="0"/>
              <a:t> </a:t>
            </a:r>
          </a:p>
          <a:p>
            <a:pPr marL="0" indent="0" algn="just">
              <a:buNone/>
            </a:pPr>
            <a:endParaRPr lang="ro-RO" sz="1300" dirty="0" smtClean="0"/>
          </a:p>
          <a:p>
            <a:pPr marL="0" indent="0" algn="just">
              <a:buNone/>
            </a:pPr>
            <a:r>
              <a:rPr lang="ro-RO" sz="1300" dirty="0" smtClean="0"/>
              <a:t>Stimularea </a:t>
            </a:r>
            <a:r>
              <a:rPr lang="ro-RO" sz="1300" dirty="0"/>
              <a:t>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smtClean="0"/>
          </a:p>
          <a:p>
            <a:pPr marL="0" indent="0" algn="just">
              <a:buNone/>
            </a:pPr>
            <a:r>
              <a:rPr lang="ro-RO" sz="1300" i="1" u="sng" dirty="0" smtClean="0"/>
              <a:t>Rata </a:t>
            </a:r>
            <a:r>
              <a:rPr lang="ro-RO" sz="1300" i="1" u="sng" dirty="0"/>
              <a:t>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 exclusiv costurile aferente consumului </a:t>
            </a:r>
            <a:r>
              <a:rPr lang="ro-RO" sz="1300" dirty="0" smtClean="0"/>
              <a:t>tehnologic</a:t>
            </a:r>
            <a:r>
              <a:rPr lang="en-US" sz="1300" dirty="0" smtClean="0"/>
              <a:t> </a:t>
            </a:r>
            <a:r>
              <a:rPr lang="ro-RO" sz="1300" dirty="0" smtClean="0"/>
              <a:t>și cheltuielilor cu personalul, </a:t>
            </a:r>
            <a:r>
              <a:rPr lang="ro-RO" sz="1300" dirty="0"/>
              <a:t>ce pot fi realizate într-un an al perioadei de reglementare pentru îmbunătăţirea performanţelor economice ale titularului de licenţă şi se determină în funcţie de ţinta de eficienţă stabilită pentru o perioadă de reglementare.</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smtClean="0"/>
          </a:p>
          <a:p>
            <a:pPr marL="0" indent="0" algn="just">
              <a:buNone/>
            </a:pPr>
            <a:r>
              <a:rPr lang="ro-RO" sz="1300" i="1" u="sng" dirty="0" smtClean="0"/>
              <a:t>Rata </a:t>
            </a:r>
            <a:r>
              <a:rPr lang="ro-RO" sz="1300" i="1" u="sng" dirty="0"/>
              <a:t>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err="1" smtClean="0"/>
              <a:t>Nr</a:t>
            </a:r>
            <a:r>
              <a:rPr lang="en-US" sz="1300" dirty="0" smtClean="0"/>
              <a:t>.</a:t>
            </a:r>
            <a:r>
              <a:rPr lang="ro-RO" sz="1300" dirty="0" smtClean="0"/>
              <a:t>6</a:t>
            </a:r>
            <a:r>
              <a:rPr lang="en-US" sz="1300" dirty="0" smtClean="0"/>
              <a:t>4/201</a:t>
            </a:r>
            <a:r>
              <a:rPr lang="ro-RO" sz="1300" dirty="0" smtClean="0"/>
              <a:t>9</a:t>
            </a:r>
            <a:r>
              <a:rPr lang="en-US" sz="1300" dirty="0" smtClean="0"/>
              <a:t> </a:t>
            </a:r>
            <a:r>
              <a:rPr lang="en-US" sz="1300" dirty="0"/>
              <a:t>pentru </a:t>
            </a:r>
            <a:r>
              <a:rPr lang="en-US" sz="1300" dirty="0" err="1"/>
              <a:t>fiecare</a:t>
            </a:r>
            <a:r>
              <a:rPr lang="en-US" sz="1300" dirty="0"/>
              <a:t> an al </a:t>
            </a:r>
            <a:r>
              <a:rPr lang="en-US" sz="1300" dirty="0" err="1"/>
              <a:t>celei</a:t>
            </a:r>
            <a:r>
              <a:rPr lang="en-US" sz="1300" dirty="0"/>
              <a:t> de a </a:t>
            </a:r>
            <a:r>
              <a:rPr lang="ro-RO" sz="1300" dirty="0" smtClean="0"/>
              <a:t>patra</a:t>
            </a:r>
            <a:r>
              <a:rPr lang="en-US" sz="1300" dirty="0" smtClean="0"/>
              <a:t> </a:t>
            </a:r>
            <a:r>
              <a:rPr lang="en-US" sz="1300" dirty="0" err="1"/>
              <a:t>perioade</a:t>
            </a:r>
            <a:r>
              <a:rPr lang="en-US" sz="1300" dirty="0"/>
              <a:t> de </a:t>
            </a:r>
            <a:r>
              <a:rPr lang="en-US" sz="1300" dirty="0" err="1"/>
              <a:t>reglementare</a:t>
            </a:r>
            <a:r>
              <a:rPr lang="en-US" sz="1300" dirty="0"/>
              <a:t>, </a:t>
            </a:r>
            <a:r>
              <a:rPr lang="ro-RO" sz="1300" dirty="0" smtClean="0"/>
              <a:t>este </a:t>
            </a:r>
            <a:r>
              <a:rPr lang="ro-RO" sz="1300" dirty="0"/>
              <a:t>de </a:t>
            </a:r>
            <a:r>
              <a:rPr lang="ro-RO" sz="1300" dirty="0" smtClean="0"/>
              <a:t>1,5</a:t>
            </a:r>
            <a:r>
              <a:rPr lang="ro-RO" sz="1300" dirty="0"/>
              <a:t>%</a:t>
            </a:r>
            <a:r>
              <a:rPr lang="en-US" sz="1300" dirty="0" smtClean="0"/>
              <a:t>.</a:t>
            </a:r>
          </a:p>
          <a:p>
            <a:pPr marL="0" indent="0" algn="just">
              <a:buNone/>
            </a:pPr>
            <a:r>
              <a:rPr lang="en-US" sz="1300" dirty="0" err="1" smtClean="0"/>
              <a:t>Indicele</a:t>
            </a:r>
            <a:r>
              <a:rPr lang="en-US" sz="1300" dirty="0" smtClean="0"/>
              <a:t> de </a:t>
            </a:r>
            <a:r>
              <a:rPr lang="en-US" sz="1300" dirty="0" err="1" smtClean="0"/>
              <a:t>inflatie</a:t>
            </a:r>
            <a:r>
              <a:rPr lang="en-US" sz="1300" dirty="0" smtClean="0"/>
              <a:t> </a:t>
            </a:r>
            <a:r>
              <a:rPr lang="en-US" sz="1300" dirty="0" err="1" smtClean="0"/>
              <a:t>aprobat</a:t>
            </a:r>
            <a:r>
              <a:rPr lang="en-US" sz="1300" dirty="0" smtClean="0"/>
              <a:t> </a:t>
            </a:r>
            <a:r>
              <a:rPr lang="en-US" sz="1300" dirty="0" err="1" smtClean="0"/>
              <a:t>pentru</a:t>
            </a:r>
            <a:r>
              <a:rPr lang="en-US" sz="1300" dirty="0" smtClean="0"/>
              <a:t> </a:t>
            </a:r>
            <a:r>
              <a:rPr lang="en-US" sz="1300" dirty="0" err="1" smtClean="0"/>
              <a:t>perioada</a:t>
            </a:r>
            <a:r>
              <a:rPr lang="en-US" sz="1300" dirty="0" smtClean="0"/>
              <a:t> </a:t>
            </a:r>
            <a:r>
              <a:rPr lang="ro-RO" sz="1300" dirty="0" smtClean="0"/>
              <a:t>oct.2019-sept.2020</a:t>
            </a:r>
            <a:r>
              <a:rPr lang="en-US" sz="1300" dirty="0" smtClean="0"/>
              <a:t> </a:t>
            </a:r>
            <a:r>
              <a:rPr lang="en-US" sz="1300" dirty="0" err="1" smtClean="0"/>
              <a:t>este</a:t>
            </a:r>
            <a:r>
              <a:rPr lang="en-US" sz="1300" smtClean="0"/>
              <a:t> 2,90.</a:t>
            </a: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584</Words>
  <Application>Microsoft Office PowerPoint</Application>
  <PresentationFormat>Widescreen</PresentationFormat>
  <Paragraphs>164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01.10.2019-30.09.2020</vt:lpstr>
      <vt:lpstr>Parametrii utilizati la stabilirea venitului OTS pentru perioada 01.10.2019-30.09.2020</vt:lpstr>
      <vt:lpstr>Parametrii utilizati la stabilirea venitului OTS pentru perioada 01.10.2018-30.09.2019</vt:lpstr>
      <vt:lpstr>Parametrii utilizati la stabilirea venitului OTS pentru perioada 01.10.2019-30.09.2020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15</cp:revision>
  <cp:lastPrinted>2019-08-30T05:05:20Z</cp:lastPrinted>
  <dcterms:created xsi:type="dcterms:W3CDTF">2018-07-31T10:34:25Z</dcterms:created>
  <dcterms:modified xsi:type="dcterms:W3CDTF">2019-09-16T10:27:43Z</dcterms:modified>
</cp:coreProperties>
</file>