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81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18835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564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57717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44577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711526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52655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57539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725163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3911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3356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83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478074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7441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102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49206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13268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77132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6527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578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917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355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174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25344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94671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3651" y="321551"/>
            <a:ext cx="7192297" cy="690716"/>
          </a:xfrm>
        </p:spPr>
        <p:txBody>
          <a:bodyPr>
            <a:noAutofit/>
          </a:bodyPr>
          <a:lstStyle/>
          <a:p>
            <a:r>
              <a:rPr lang="it-IT" sz="2000" dirty="0" smtClean="0"/>
              <a:t>Parameters used on revenue aproval for period 01.10.2020-30.09.20</a:t>
            </a:r>
            <a:r>
              <a:rPr lang="ro-RO" sz="2000" dirty="0" smtClean="0"/>
              <a:t>2</a:t>
            </a:r>
            <a:r>
              <a:rPr lang="en-US" sz="2000" dirty="0" smtClean="0"/>
              <a:t>1</a:t>
            </a:r>
            <a:endParaRPr lang="ro-RO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825752" y="1295400"/>
            <a:ext cx="8503920" cy="480364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200" i="1" u="sng" dirty="0" smtClean="0"/>
          </a:p>
          <a:p>
            <a:pPr marL="0" indent="0">
              <a:buNone/>
            </a:pPr>
            <a:r>
              <a:rPr lang="en-US" sz="1200" i="1" u="sng" dirty="0"/>
              <a:t>Types of assets included in the RAB and their value calculated at the beginning of the </a:t>
            </a:r>
            <a:r>
              <a:rPr lang="ro-RO" sz="1200" i="1" u="sng" dirty="0" err="1" smtClean="0"/>
              <a:t>fourth</a:t>
            </a:r>
            <a:r>
              <a:rPr lang="en-US" sz="1200" i="1" u="sng" dirty="0" smtClean="0"/>
              <a:t> </a:t>
            </a:r>
            <a:r>
              <a:rPr lang="en-US" sz="1200" i="1" u="sng" dirty="0"/>
              <a:t>regulatory period, according to Annex </a:t>
            </a:r>
            <a:r>
              <a:rPr lang="ro-RO" sz="1200" i="1" u="sng" dirty="0"/>
              <a:t>1 </a:t>
            </a:r>
            <a:r>
              <a:rPr lang="en-GB" sz="1200" i="1" u="sng" dirty="0"/>
              <a:t>to ANRE Order</a:t>
            </a:r>
            <a:r>
              <a:rPr lang="ro-RO" sz="1200" i="1" u="sng" dirty="0"/>
              <a:t> </a:t>
            </a:r>
            <a:r>
              <a:rPr lang="ro-RO" sz="1200" i="1" u="sng" dirty="0" smtClean="0"/>
              <a:t>41/2019</a:t>
            </a:r>
            <a:r>
              <a:rPr lang="ro-RO" sz="1200" i="1" u="sng" dirty="0"/>
              <a:t>  </a:t>
            </a:r>
            <a:endParaRPr lang="ro-RO" sz="1200" dirty="0"/>
          </a:p>
          <a:p>
            <a:pPr marL="0" indent="0">
              <a:buNone/>
            </a:pPr>
            <a:endParaRPr lang="ro-RO" sz="1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341737"/>
              </p:ext>
            </p:extLst>
          </p:nvPr>
        </p:nvGraphicFramePr>
        <p:xfrm>
          <a:off x="2285998" y="2054221"/>
          <a:ext cx="7467601" cy="430096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3541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8460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2880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5720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Tangible</a:t>
                      </a:r>
                      <a:r>
                        <a:rPr lang="en-GB" sz="800" baseline="0" dirty="0" smtClean="0">
                          <a:effectLst/>
                        </a:rPr>
                        <a:t>/intangible assets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Regulated value related to the gas transmission activity</a:t>
                      </a:r>
                      <a:r>
                        <a:rPr lang="ro-RO" sz="800" dirty="0" smtClean="0">
                          <a:effectLst/>
                        </a:rPr>
                        <a:t> (</a:t>
                      </a:r>
                      <a:r>
                        <a:rPr lang="en-GB" sz="800" dirty="0" smtClean="0">
                          <a:effectLst/>
                        </a:rPr>
                        <a:t>RON</a:t>
                      </a:r>
                      <a:r>
                        <a:rPr lang="ro-RO" sz="800" dirty="0" smtClean="0">
                          <a:effectLst/>
                        </a:rPr>
                        <a:t>)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9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</a:t>
                      </a:r>
                      <a:r>
                        <a:rPr lang="ro-RO" sz="800" dirty="0">
                          <a:effectLst/>
                        </a:rPr>
                        <a:t>1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Constructions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3.657.358.340,12    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</a:t>
                      </a:r>
                      <a:r>
                        <a:rPr lang="ro-RO" sz="800" dirty="0">
                          <a:effectLst/>
                        </a:rPr>
                        <a:t>1.1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Buildings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88.612.120,65    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 </a:t>
                      </a:r>
                      <a:r>
                        <a:rPr lang="ro-RO" sz="800" dirty="0">
                          <a:effectLst/>
                        </a:rPr>
                        <a:t>1.2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Light constructions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3.794.738,31    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 </a:t>
                      </a:r>
                      <a:r>
                        <a:rPr lang="ro-RO" sz="800" dirty="0">
                          <a:effectLst/>
                        </a:rPr>
                        <a:t>1.3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Main pipelines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3.502.974.619,23    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31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1.4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Wells for injection/extraction of gas from underground storages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2.900.399,69    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1.5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Steel distribution pipelines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86.439,87    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1.6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Polyethylene distribution pipelines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1.704,82    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1.7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Other constructions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58.988.317,55    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31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 </a:t>
                      </a:r>
                      <a:r>
                        <a:rPr lang="ro-RO" sz="800" dirty="0">
                          <a:effectLst/>
                        </a:rPr>
                        <a:t>2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Technological equipment</a:t>
                      </a:r>
                      <a:r>
                        <a:rPr lang="ro-RO" sz="800" dirty="0" smtClean="0">
                          <a:effectLst/>
                        </a:rPr>
                        <a:t>, ma</a:t>
                      </a:r>
                      <a:r>
                        <a:rPr lang="en-GB" sz="800" dirty="0" smtClean="0">
                          <a:effectLst/>
                        </a:rPr>
                        <a:t>chinery and work equipment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68.778.131,11    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31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 </a:t>
                      </a:r>
                      <a:r>
                        <a:rPr lang="ro-RO" sz="800" dirty="0">
                          <a:effectLst/>
                        </a:rPr>
                        <a:t>3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Measuring, control and regulation devices and installations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107.594.406,24    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24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3.1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Diaphragm meters</a:t>
                      </a:r>
                      <a:r>
                        <a:rPr lang="ro-RO" sz="800" dirty="0" smtClean="0">
                          <a:effectLst/>
                        </a:rPr>
                        <a:t>, </a:t>
                      </a:r>
                      <a:r>
                        <a:rPr lang="en-GB" sz="800" dirty="0" smtClean="0">
                          <a:effectLst/>
                        </a:rPr>
                        <a:t>ultrasonic meters</a:t>
                      </a:r>
                      <a:r>
                        <a:rPr lang="ro-RO" sz="800" dirty="0" smtClean="0">
                          <a:effectLst/>
                        </a:rPr>
                        <a:t>, </a:t>
                      </a:r>
                      <a:r>
                        <a:rPr lang="en-GB" sz="800" dirty="0" smtClean="0">
                          <a:effectLst/>
                        </a:rPr>
                        <a:t>other deprimogenous</a:t>
                      </a:r>
                      <a:r>
                        <a:rPr lang="en-GB" sz="800" baseline="0" dirty="0" smtClean="0">
                          <a:effectLst/>
                        </a:rPr>
                        <a:t> systems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2.497.747,96    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696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3.2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Rotary pistons meter</a:t>
                      </a:r>
                      <a:r>
                        <a:rPr lang="ro-RO" sz="800" dirty="0" smtClean="0">
                          <a:effectLst/>
                        </a:rPr>
                        <a:t>, </a:t>
                      </a:r>
                      <a:r>
                        <a:rPr lang="en-GB" sz="800" dirty="0" smtClean="0">
                          <a:effectLst/>
                        </a:rPr>
                        <a:t>turbine meters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8.083.646,78    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3.3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Electronic converters</a:t>
                      </a:r>
                      <a:r>
                        <a:rPr lang="ro-RO" sz="800" dirty="0" smtClean="0">
                          <a:effectLst/>
                        </a:rPr>
                        <a:t>, </a:t>
                      </a:r>
                      <a:r>
                        <a:rPr lang="en-GB" sz="800" dirty="0" smtClean="0">
                          <a:effectLst/>
                        </a:rPr>
                        <a:t>flow meters</a:t>
                      </a:r>
                      <a:r>
                        <a:rPr lang="ro-RO" sz="800" dirty="0" smtClean="0">
                          <a:effectLst/>
                        </a:rPr>
                        <a:t>, </a:t>
                      </a:r>
                      <a:r>
                        <a:rPr lang="en-GB" sz="800" dirty="0" smtClean="0">
                          <a:effectLst/>
                        </a:rPr>
                        <a:t>other measurement,</a:t>
                      </a:r>
                      <a:r>
                        <a:rPr lang="en-GB" sz="800" baseline="0" dirty="0" smtClean="0">
                          <a:effectLst/>
                        </a:rPr>
                        <a:t> control and regulation </a:t>
                      </a:r>
                      <a:r>
                        <a:rPr lang="en-GB" sz="800" dirty="0" smtClean="0">
                          <a:effectLst/>
                        </a:rPr>
                        <a:t>devices and installations 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97.013.011,50    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 </a:t>
                      </a:r>
                      <a:r>
                        <a:rPr lang="ro-RO" sz="800" dirty="0">
                          <a:effectLst/>
                        </a:rPr>
                        <a:t>4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Transportation</a:t>
                      </a:r>
                      <a:r>
                        <a:rPr lang="en-GB" sz="800" baseline="0" dirty="0" smtClean="0">
                          <a:effectLst/>
                        </a:rPr>
                        <a:t> means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15.054.178,94    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831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5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Other tangible and intangible assets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17.150.299,85    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6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Lands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2.594.307,53    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4158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TOTAL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3.868.529.663,79    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0466" y="261467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570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2480" y="294333"/>
            <a:ext cx="7647039" cy="644013"/>
          </a:xfrm>
        </p:spPr>
        <p:txBody>
          <a:bodyPr>
            <a:normAutofit fontScale="90000"/>
          </a:bodyPr>
          <a:lstStyle/>
          <a:p>
            <a:r>
              <a:rPr lang="it-IT" sz="2000" dirty="0"/>
              <a:t>Parameters used on revenue aproval for period </a:t>
            </a:r>
            <a:r>
              <a:rPr lang="it-IT" sz="2000" dirty="0" smtClean="0"/>
              <a:t>01.10.2020-30.09.20</a:t>
            </a:r>
            <a:r>
              <a:rPr lang="ro-RO" sz="2000" dirty="0" smtClean="0"/>
              <a:t>2</a:t>
            </a:r>
            <a:r>
              <a:rPr lang="en-US" sz="2000" dirty="0" smtClean="0"/>
              <a:t>1</a:t>
            </a:r>
            <a:endParaRPr lang="ro-RO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825752" y="1527048"/>
            <a:ext cx="8503920" cy="4797552"/>
          </a:xfrm>
        </p:spPr>
        <p:txBody>
          <a:bodyPr>
            <a:normAutofit/>
          </a:bodyPr>
          <a:lstStyle/>
          <a:p>
            <a:r>
              <a:rPr lang="en-US" sz="1600" i="1" u="sng" dirty="0"/>
              <a:t>Capex structure </a:t>
            </a:r>
            <a:r>
              <a:rPr lang="en-GB" sz="1600" i="1" u="sng" dirty="0"/>
              <a:t>approved for </a:t>
            </a:r>
            <a:r>
              <a:rPr lang="en-GB" sz="1600" i="1" u="sng" dirty="0" smtClean="0"/>
              <a:t>period </a:t>
            </a:r>
            <a:r>
              <a:rPr lang="ro-RO" sz="1600" i="1" u="sng" dirty="0" smtClean="0"/>
              <a:t>oct.2019-sept.2020</a:t>
            </a:r>
            <a:endParaRPr lang="en-US" sz="1600" i="1" u="sng" dirty="0"/>
          </a:p>
          <a:p>
            <a:endParaRPr lang="en-US" sz="1400" i="1" u="sng" dirty="0"/>
          </a:p>
          <a:p>
            <a:endParaRPr lang="ro-RO" sz="1400" i="1" u="sng" dirty="0" smtClean="0"/>
          </a:p>
          <a:p>
            <a:endParaRPr lang="en-US" sz="1400" i="1" u="sng" dirty="0"/>
          </a:p>
          <a:p>
            <a:endParaRPr lang="en-US" sz="1400" i="1" u="sng" dirty="0"/>
          </a:p>
          <a:p>
            <a:endParaRPr lang="en-US" sz="1400" i="1" u="sng" dirty="0"/>
          </a:p>
          <a:p>
            <a:endParaRPr lang="en-US" sz="1400" i="1" u="sng" dirty="0"/>
          </a:p>
          <a:p>
            <a:endParaRPr lang="en-US" sz="1400" i="1" u="sng" dirty="0"/>
          </a:p>
          <a:p>
            <a:pPr marL="0" indent="0">
              <a:buNone/>
            </a:pPr>
            <a:endParaRPr lang="ro-RO" sz="1400" i="1" u="sng" dirty="0" smtClean="0"/>
          </a:p>
          <a:p>
            <a:pPr marL="0" indent="0">
              <a:buNone/>
            </a:pPr>
            <a:endParaRPr lang="en-US" sz="1400" i="1" u="sng" dirty="0"/>
          </a:p>
          <a:p>
            <a:pPr algn="just">
              <a:lnSpc>
                <a:spcPct val="150000"/>
              </a:lnSpc>
            </a:pPr>
            <a:r>
              <a:rPr lang="en-US" sz="1400" dirty="0" smtClean="0"/>
              <a:t>Starting </a:t>
            </a:r>
            <a:r>
              <a:rPr lang="en-US" sz="1400" dirty="0"/>
              <a:t>with </a:t>
            </a:r>
            <a:r>
              <a:rPr lang="en-US" sz="1400" dirty="0" smtClean="0"/>
              <a:t>13.05.2020</a:t>
            </a:r>
            <a:r>
              <a:rPr lang="en-GB" sz="1400" dirty="0" smtClean="0"/>
              <a:t> </a:t>
            </a:r>
            <a:r>
              <a:rPr lang="en-GB" sz="1400" dirty="0"/>
              <a:t>the return on invested capital was </a:t>
            </a:r>
            <a:r>
              <a:rPr lang="en-GB" sz="1400" dirty="0" smtClean="0"/>
              <a:t>set to</a:t>
            </a:r>
            <a:r>
              <a:rPr lang="ro-RO" sz="1400" dirty="0" smtClean="0"/>
              <a:t> 6,</a:t>
            </a:r>
            <a:r>
              <a:rPr lang="en-US" sz="1400" dirty="0" smtClean="0"/>
              <a:t>39</a:t>
            </a:r>
            <a:r>
              <a:rPr lang="ro-RO" sz="1400" smtClean="0"/>
              <a:t>%</a:t>
            </a:r>
            <a:endParaRPr lang="en-US" sz="1400" dirty="0" smtClean="0"/>
          </a:p>
          <a:p>
            <a:pPr algn="just">
              <a:lnSpc>
                <a:spcPct val="150000"/>
              </a:lnSpc>
            </a:pPr>
            <a:r>
              <a:rPr lang="en-US" sz="1400" dirty="0"/>
              <a:t>For the capital invested in tangible / intangible assets put into operation in the fourth regulatory period, which are objectives of the NTS, is an incentive worth 1 percentage point above the regulated rate of return</a:t>
            </a:r>
            <a:endParaRPr lang="ro-RO" sz="1400" dirty="0"/>
          </a:p>
          <a:p>
            <a:pPr algn="just">
              <a:lnSpc>
                <a:spcPct val="150000"/>
              </a:lnSpc>
            </a:pPr>
            <a:r>
              <a:rPr lang="en-GB" sz="1400" dirty="0" smtClean="0"/>
              <a:t>The </a:t>
            </a:r>
            <a:r>
              <a:rPr lang="en-GB" sz="1400" dirty="0"/>
              <a:t>methodology for determination of the initial value of the assets is described in Annex no.2 to the Methodology approved by ANRE Order </a:t>
            </a:r>
            <a:r>
              <a:rPr lang="en-GB" sz="1400" dirty="0" smtClean="0"/>
              <a:t>no.</a:t>
            </a:r>
            <a:r>
              <a:rPr lang="ro-RO" sz="1400" dirty="0" smtClean="0"/>
              <a:t>41</a:t>
            </a:r>
            <a:r>
              <a:rPr lang="en-GB" sz="1400" dirty="0" smtClean="0"/>
              <a:t>/201</a:t>
            </a:r>
            <a:r>
              <a:rPr lang="ro-RO" sz="1400" dirty="0" smtClean="0"/>
              <a:t>9</a:t>
            </a:r>
            <a:endParaRPr lang="en-US" sz="1400" dirty="0"/>
          </a:p>
          <a:p>
            <a:endParaRPr lang="ro-RO" sz="1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250088"/>
              </p:ext>
            </p:extLst>
          </p:nvPr>
        </p:nvGraphicFramePr>
        <p:xfrm>
          <a:off x="2781300" y="2118853"/>
          <a:ext cx="6629400" cy="1717548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305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679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308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No.</a:t>
                      </a:r>
                      <a:endParaRPr lang="ro-R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Indicator</a:t>
                      </a:r>
                      <a:endParaRPr lang="ro-R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 smtClean="0">
                          <a:effectLst/>
                        </a:rPr>
                        <a:t>C</a:t>
                      </a:r>
                      <a:r>
                        <a:rPr lang="en-GB" sz="1400" dirty="0" smtClean="0">
                          <a:effectLst/>
                        </a:rPr>
                        <a:t>apex structure</a:t>
                      </a:r>
                      <a:r>
                        <a:rPr lang="ro-RO" sz="1400" dirty="0" smtClean="0">
                          <a:effectLst/>
                        </a:rPr>
                        <a:t> oct</a:t>
                      </a:r>
                      <a:r>
                        <a:rPr lang="en-US" sz="1400" dirty="0" smtClean="0">
                          <a:effectLst/>
                        </a:rPr>
                        <a:t>.</a:t>
                      </a:r>
                      <a:r>
                        <a:rPr lang="ro-RO" sz="1400" dirty="0" smtClean="0">
                          <a:effectLst/>
                        </a:rPr>
                        <a:t>2019-sept.2020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ro-RO" sz="1400" dirty="0" smtClean="0">
                          <a:effectLst/>
                        </a:rPr>
                        <a:t>(</a:t>
                      </a:r>
                      <a:r>
                        <a:rPr lang="en-US" sz="1400" dirty="0" smtClean="0">
                          <a:effectLst/>
                        </a:rPr>
                        <a:t>thousand RON</a:t>
                      </a:r>
                      <a:r>
                        <a:rPr lang="ro-RO" sz="1400" dirty="0" smtClean="0">
                          <a:effectLst/>
                        </a:rPr>
                        <a:t>)</a:t>
                      </a:r>
                      <a:endParaRPr lang="ro-R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</a:rPr>
                        <a:t>0</a:t>
                      </a:r>
                      <a:endParaRPr lang="ro-R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1</a:t>
                      </a:r>
                      <a:endParaRPr lang="ro-R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2</a:t>
                      </a:r>
                      <a:endParaRPr lang="ro-R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</a:rPr>
                        <a:t>1</a:t>
                      </a:r>
                      <a:endParaRPr lang="ro-R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Depreciation</a:t>
                      </a:r>
                      <a:endParaRPr lang="ro-R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190.326,80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</a:rPr>
                        <a:t>2</a:t>
                      </a:r>
                      <a:endParaRPr lang="ro-R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 dirty="0">
                          <a:effectLst/>
                        </a:rPr>
                        <a:t>Profit</a:t>
                      </a:r>
                      <a:endParaRPr lang="ro-R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256.210,37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>
                          <a:effectLst/>
                        </a:rPr>
                        <a:t>*</a:t>
                      </a:r>
                      <a:endParaRPr lang="ro-RO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o-RO" sz="1400" b="1" dirty="0">
                          <a:effectLst/>
                        </a:rPr>
                        <a:t>TOTAL CAPEX</a:t>
                      </a:r>
                      <a:endParaRPr lang="ro-RO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446.537,17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0465" y="294333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587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533400"/>
            <a:ext cx="8534400" cy="4572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Parameters </a:t>
            </a:r>
            <a:r>
              <a:rPr lang="it-IT" sz="2000" dirty="0"/>
              <a:t>used on revenue aproval for period </a:t>
            </a:r>
            <a:r>
              <a:rPr lang="it-IT" sz="2000" dirty="0" smtClean="0"/>
              <a:t>01.10.2020-30.09.20</a:t>
            </a:r>
            <a:r>
              <a:rPr lang="ro-RO" sz="2000" dirty="0" smtClean="0"/>
              <a:t>2</a:t>
            </a:r>
            <a:r>
              <a:rPr lang="en-US" sz="2000" dirty="0" smtClean="0"/>
              <a:t>1</a:t>
            </a:r>
            <a:endParaRPr lang="ro-RO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1400" i="1" u="sng" dirty="0"/>
              <a:t>The depreciation periods and the depreciation value of the assets included in the asset base established at the beginning of the </a:t>
            </a:r>
            <a:r>
              <a:rPr lang="ro-RO" sz="1400" i="1" u="sng" dirty="0" err="1" smtClean="0"/>
              <a:t>fourth</a:t>
            </a:r>
            <a:r>
              <a:rPr lang="en-US" sz="1400" i="1" u="sng" dirty="0" smtClean="0"/>
              <a:t> </a:t>
            </a:r>
            <a:r>
              <a:rPr lang="en-US" sz="1400" i="1" u="sng" dirty="0"/>
              <a:t>regulatory period according to Annex </a:t>
            </a:r>
            <a:r>
              <a:rPr lang="ro-RO" sz="1400" i="1" u="sng" dirty="0"/>
              <a:t>1 </a:t>
            </a:r>
            <a:r>
              <a:rPr lang="en-GB" sz="1400" i="1" u="sng" dirty="0"/>
              <a:t>to ANRE Order</a:t>
            </a:r>
            <a:r>
              <a:rPr lang="ro-RO" sz="1400" i="1" u="sng" dirty="0"/>
              <a:t> </a:t>
            </a:r>
            <a:r>
              <a:rPr lang="ro-RO" sz="1400" i="1" u="sng" dirty="0" smtClean="0"/>
              <a:t>41/2019</a:t>
            </a:r>
            <a:endParaRPr lang="en-US" sz="1400" i="1" u="sng" dirty="0"/>
          </a:p>
          <a:p>
            <a:endParaRPr lang="ro-RO" sz="1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482954"/>
              </p:ext>
            </p:extLst>
          </p:nvPr>
        </p:nvGraphicFramePr>
        <p:xfrm>
          <a:off x="2209800" y="2182761"/>
          <a:ext cx="7772399" cy="396371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33571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071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479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2475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5720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Tangible/intangible assets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Regulated depreciation period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Regulated depreciation</a:t>
                      </a:r>
                      <a:r>
                        <a:rPr lang="ro-RO" sz="800" dirty="0" smtClean="0">
                          <a:effectLst/>
                        </a:rPr>
                        <a:t> (</a:t>
                      </a:r>
                      <a:r>
                        <a:rPr lang="en-GB" sz="800" dirty="0" smtClean="0">
                          <a:effectLst/>
                        </a:rPr>
                        <a:t>RON</a:t>
                      </a:r>
                      <a:r>
                        <a:rPr lang="ro-RO" sz="800" dirty="0" smtClean="0">
                          <a:effectLst/>
                        </a:rPr>
                        <a:t>)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9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</a:t>
                      </a:r>
                      <a:r>
                        <a:rPr lang="ro-RO" sz="800" dirty="0">
                          <a:effectLst/>
                        </a:rPr>
                        <a:t>1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Constructions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endParaRPr lang="ro-RO" sz="700" dirty="0">
                        <a:effectLst/>
                        <a:latin typeface="Calibri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152.410.173,08    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</a:t>
                      </a:r>
                      <a:r>
                        <a:rPr lang="en-GB" sz="800" dirty="0" smtClean="0">
                          <a:effectLst/>
                        </a:rPr>
                        <a:t>group</a:t>
                      </a:r>
                      <a:r>
                        <a:rPr lang="ro-RO" sz="800" dirty="0" smtClean="0">
                          <a:effectLst/>
                        </a:rPr>
                        <a:t> </a:t>
                      </a:r>
                      <a:r>
                        <a:rPr lang="ro-RO" sz="800" dirty="0">
                          <a:effectLst/>
                        </a:rPr>
                        <a:t>1.1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Buildings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50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4.604.552,05    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</a:t>
                      </a:r>
                      <a:r>
                        <a:rPr lang="en-GB" sz="800" dirty="0" smtClean="0">
                          <a:effectLst/>
                        </a:rPr>
                        <a:t>group</a:t>
                      </a:r>
                      <a:r>
                        <a:rPr lang="ro-RO" sz="800" dirty="0" smtClean="0">
                          <a:effectLst/>
                        </a:rPr>
                        <a:t> 1.2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Light constructions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10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735.259,66    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</a:t>
                      </a:r>
                      <a:r>
                        <a:rPr lang="en-GB" sz="800" dirty="0" smtClean="0">
                          <a:effectLst/>
                        </a:rPr>
                        <a:t>group</a:t>
                      </a:r>
                      <a:r>
                        <a:rPr lang="ro-RO" sz="800" dirty="0" smtClean="0">
                          <a:effectLst/>
                        </a:rPr>
                        <a:t>  </a:t>
                      </a:r>
                      <a:r>
                        <a:rPr lang="ro-RO" sz="800" dirty="0">
                          <a:effectLst/>
                        </a:rPr>
                        <a:t>1.3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Main pipelines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40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139.060.598,26    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31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</a:t>
                      </a:r>
                      <a:r>
                        <a:rPr lang="en-GB" sz="800" dirty="0" smtClean="0">
                          <a:effectLst/>
                        </a:rPr>
                        <a:t>group</a:t>
                      </a:r>
                      <a:r>
                        <a:rPr lang="ro-RO" sz="800" dirty="0" smtClean="0">
                          <a:effectLst/>
                        </a:rPr>
                        <a:t>  </a:t>
                      </a:r>
                      <a:r>
                        <a:rPr lang="ro-RO" sz="800" dirty="0">
                          <a:effectLst/>
                        </a:rPr>
                        <a:t>1.4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Wells for injection/extraction of gas from underground storages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25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218.810,38    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</a:t>
                      </a:r>
                      <a:r>
                        <a:rPr lang="en-GB" sz="800" dirty="0" smtClean="0">
                          <a:effectLst/>
                        </a:rPr>
                        <a:t>group</a:t>
                      </a:r>
                      <a:r>
                        <a:rPr lang="ro-RO" sz="800" dirty="0" smtClean="0">
                          <a:effectLst/>
                        </a:rPr>
                        <a:t> 1.5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Steel distribution pipelines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30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3.776,05    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</a:t>
                      </a:r>
                      <a:r>
                        <a:rPr lang="en-GB" sz="800" dirty="0" smtClean="0">
                          <a:effectLst/>
                        </a:rPr>
                        <a:t>group</a:t>
                      </a:r>
                      <a:r>
                        <a:rPr lang="ro-RO" sz="800" dirty="0" smtClean="0">
                          <a:effectLst/>
                        </a:rPr>
                        <a:t> 1.6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Polyethylene distribution pipelines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40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53,28    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</a:t>
                      </a:r>
                      <a:r>
                        <a:rPr lang="en-GB" sz="800" dirty="0" smtClean="0">
                          <a:effectLst/>
                        </a:rPr>
                        <a:t>group</a:t>
                      </a:r>
                      <a:r>
                        <a:rPr lang="ro-RO" sz="800" dirty="0" smtClean="0">
                          <a:effectLst/>
                        </a:rPr>
                        <a:t> 1.7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Other constructions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10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7.787.123,40    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831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2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Technological equipment</a:t>
                      </a:r>
                      <a:r>
                        <a:rPr lang="ro-RO" sz="800" dirty="0" smtClean="0">
                          <a:effectLst/>
                        </a:rPr>
                        <a:t>, ma</a:t>
                      </a:r>
                      <a:r>
                        <a:rPr lang="en-GB" sz="800" dirty="0" smtClean="0">
                          <a:effectLst/>
                        </a:rPr>
                        <a:t>chinery and work equipment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10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10.733.903,83    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03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3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Measuring, control and regulation devices and installations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endParaRPr lang="ro-RO" sz="700" dirty="0">
                        <a:effectLst/>
                        <a:latin typeface="Calibri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20.798.411,52    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</a:t>
                      </a:r>
                      <a:r>
                        <a:rPr lang="en-GB" sz="800" dirty="0" smtClean="0">
                          <a:effectLst/>
                        </a:rPr>
                        <a:t>group</a:t>
                      </a:r>
                      <a:r>
                        <a:rPr lang="ro-RO" sz="800" dirty="0" smtClean="0">
                          <a:effectLst/>
                        </a:rPr>
                        <a:t> 3.1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Diaphragm meters</a:t>
                      </a:r>
                      <a:r>
                        <a:rPr lang="ro-RO" sz="800" dirty="0" smtClean="0">
                          <a:effectLst/>
                        </a:rPr>
                        <a:t>, </a:t>
                      </a:r>
                      <a:r>
                        <a:rPr lang="en-GB" sz="800" dirty="0" smtClean="0">
                          <a:effectLst/>
                        </a:rPr>
                        <a:t>ultrasonic meters</a:t>
                      </a:r>
                      <a:r>
                        <a:rPr lang="ro-RO" sz="800" dirty="0" smtClean="0">
                          <a:effectLst/>
                        </a:rPr>
                        <a:t>, </a:t>
                      </a:r>
                      <a:r>
                        <a:rPr lang="en-GB" sz="800" dirty="0" smtClean="0">
                          <a:effectLst/>
                        </a:rPr>
                        <a:t>other deprimogenous</a:t>
                      </a:r>
                      <a:r>
                        <a:rPr lang="en-GB" sz="800" baseline="0" dirty="0" smtClean="0">
                          <a:effectLst/>
                        </a:rPr>
                        <a:t> systems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20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191.380,56    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696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</a:t>
                      </a:r>
                      <a:r>
                        <a:rPr lang="en-GB" sz="800" dirty="0" smtClean="0">
                          <a:effectLst/>
                        </a:rPr>
                        <a:t>group</a:t>
                      </a:r>
                      <a:r>
                        <a:rPr lang="ro-RO" sz="800" dirty="0" smtClean="0">
                          <a:effectLst/>
                        </a:rPr>
                        <a:t> 3.2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Rotary pistons meter</a:t>
                      </a:r>
                      <a:r>
                        <a:rPr lang="ro-RO" sz="800" dirty="0" smtClean="0">
                          <a:effectLst/>
                        </a:rPr>
                        <a:t>, </a:t>
                      </a:r>
                      <a:r>
                        <a:rPr lang="en-GB" sz="800" dirty="0" smtClean="0">
                          <a:effectLst/>
                        </a:rPr>
                        <a:t>turbine meters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15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780.403,32    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Sub</a:t>
                      </a:r>
                      <a:r>
                        <a:rPr lang="en-GB" sz="800" dirty="0" smtClean="0">
                          <a:effectLst/>
                        </a:rPr>
                        <a:t>group</a:t>
                      </a:r>
                      <a:r>
                        <a:rPr lang="ro-RO" sz="800" dirty="0" smtClean="0">
                          <a:effectLst/>
                        </a:rPr>
                        <a:t> 3.3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Electronic converters</a:t>
                      </a:r>
                      <a:r>
                        <a:rPr lang="ro-RO" sz="800" dirty="0" smtClean="0">
                          <a:effectLst/>
                        </a:rPr>
                        <a:t>, </a:t>
                      </a:r>
                      <a:r>
                        <a:rPr lang="en-GB" sz="800" dirty="0" smtClean="0">
                          <a:effectLst/>
                        </a:rPr>
                        <a:t>flow meters</a:t>
                      </a:r>
                      <a:r>
                        <a:rPr lang="ro-RO" sz="800" dirty="0" smtClean="0">
                          <a:effectLst/>
                        </a:rPr>
                        <a:t>, </a:t>
                      </a:r>
                      <a:r>
                        <a:rPr lang="en-GB" sz="800" dirty="0" smtClean="0">
                          <a:effectLst/>
                        </a:rPr>
                        <a:t>other measurement,</a:t>
                      </a:r>
                      <a:r>
                        <a:rPr lang="en-GB" sz="800" baseline="0" dirty="0" smtClean="0">
                          <a:effectLst/>
                        </a:rPr>
                        <a:t> control and regulation </a:t>
                      </a:r>
                      <a:r>
                        <a:rPr lang="en-GB" sz="800" dirty="0" smtClean="0">
                          <a:effectLst/>
                        </a:rPr>
                        <a:t>devices and installations 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10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19.826.627,64    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4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Transportation</a:t>
                      </a:r>
                      <a:r>
                        <a:rPr lang="en-GB" sz="800" baseline="0" dirty="0" smtClean="0">
                          <a:effectLst/>
                        </a:rPr>
                        <a:t> means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3.847.360,54    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221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5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Other tangible and intangible assets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2.518.248,95    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14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 smtClean="0">
                          <a:effectLst/>
                        </a:rPr>
                        <a:t>Gr</a:t>
                      </a:r>
                      <a:r>
                        <a:rPr lang="en-GB" sz="800" dirty="0" smtClean="0">
                          <a:effectLst/>
                        </a:rPr>
                        <a:t>oup</a:t>
                      </a:r>
                      <a:r>
                        <a:rPr lang="ro-RO" sz="800" dirty="0" smtClean="0">
                          <a:effectLst/>
                        </a:rPr>
                        <a:t> 6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Lands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endParaRPr lang="ro-RO" sz="700" dirty="0">
                        <a:effectLst/>
                        <a:latin typeface="Calibri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18.702,08    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14158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800" dirty="0">
                          <a:effectLst/>
                        </a:rPr>
                        <a:t>TOTAL</a:t>
                      </a:r>
                      <a:endParaRPr lang="ro-RO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69" marR="46169" marT="0" marB="0" anchor="ctr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sz="700" dirty="0">
                        <a:effectLst/>
                        <a:latin typeface="Calibri"/>
                      </a:endParaRPr>
                    </a:p>
                  </a:txBody>
                  <a:tcPr marL="46169" marR="46169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190.326.800,00    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1" y="228601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229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33400"/>
            <a:ext cx="8534400" cy="4572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Parameters </a:t>
            </a:r>
            <a:r>
              <a:rPr lang="it-IT" sz="2000" dirty="0"/>
              <a:t>used on revenue aproval for period </a:t>
            </a:r>
            <a:r>
              <a:rPr lang="it-IT" sz="2000" dirty="0" smtClean="0"/>
              <a:t>01.10.2020-30.09.20</a:t>
            </a:r>
            <a:r>
              <a:rPr lang="ro-RO" sz="2000" dirty="0" smtClean="0"/>
              <a:t>2</a:t>
            </a:r>
            <a:r>
              <a:rPr lang="en-US" sz="2000" dirty="0" smtClean="0"/>
              <a:t>1</a:t>
            </a:r>
            <a:endParaRPr lang="ro-RO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825752" y="1447800"/>
            <a:ext cx="8503920" cy="4876800"/>
          </a:xfrm>
        </p:spPr>
        <p:txBody>
          <a:bodyPr>
            <a:normAutofit/>
          </a:bodyPr>
          <a:lstStyle/>
          <a:p>
            <a:pPr algn="just"/>
            <a:r>
              <a:rPr lang="en-US" sz="1400" dirty="0"/>
              <a:t>(iii) </a:t>
            </a:r>
            <a:r>
              <a:rPr lang="ro-RO" sz="1400" i="1" u="sng" dirty="0"/>
              <a:t>OPEX </a:t>
            </a:r>
            <a:r>
              <a:rPr lang="ro-RO" sz="1400" dirty="0"/>
              <a:t>ap</a:t>
            </a:r>
            <a:r>
              <a:rPr lang="en-GB" sz="1400" dirty="0"/>
              <a:t>proved for October </a:t>
            </a:r>
            <a:r>
              <a:rPr lang="ro-RO" sz="1400" dirty="0" smtClean="0"/>
              <a:t>20</a:t>
            </a:r>
            <a:r>
              <a:rPr lang="en-US" sz="1400" dirty="0" smtClean="0"/>
              <a:t>20</a:t>
            </a:r>
            <a:r>
              <a:rPr lang="ro-RO" sz="1400" dirty="0" smtClean="0"/>
              <a:t>-</a:t>
            </a:r>
            <a:r>
              <a:rPr lang="en-GB" sz="1400" dirty="0"/>
              <a:t>September </a:t>
            </a:r>
            <a:r>
              <a:rPr lang="ro-RO" sz="1400" dirty="0" smtClean="0"/>
              <a:t>202</a:t>
            </a:r>
            <a:r>
              <a:rPr lang="en-US" sz="1400" dirty="0" smtClean="0"/>
              <a:t>1</a:t>
            </a:r>
            <a:r>
              <a:rPr lang="ro-RO" sz="1400" dirty="0"/>
              <a:t> </a:t>
            </a:r>
            <a:r>
              <a:rPr lang="en-GB" sz="1400" dirty="0"/>
              <a:t>amount to RON</a:t>
            </a:r>
            <a:r>
              <a:rPr lang="ro-RO" sz="1400" dirty="0"/>
              <a:t> </a:t>
            </a:r>
            <a:r>
              <a:rPr lang="en-US" sz="1400" dirty="0"/>
              <a:t>695.505,65 </a:t>
            </a:r>
            <a:r>
              <a:rPr lang="en-GB" sz="1400" dirty="0" smtClean="0"/>
              <a:t>thousand</a:t>
            </a:r>
            <a:endParaRPr lang="ro-RO" sz="1400" dirty="0"/>
          </a:p>
          <a:p>
            <a:pPr algn="just"/>
            <a:r>
              <a:rPr lang="ro-RO" sz="1400" dirty="0"/>
              <a:t>(i</a:t>
            </a:r>
            <a:r>
              <a:rPr lang="en-US" sz="1400" dirty="0"/>
              <a:t>v</a:t>
            </a:r>
            <a:r>
              <a:rPr lang="ro-RO" sz="1400" dirty="0"/>
              <a:t>)</a:t>
            </a:r>
            <a:r>
              <a:rPr lang="en-US" sz="1400" dirty="0"/>
              <a:t> Pass-through costs approved for October </a:t>
            </a:r>
            <a:r>
              <a:rPr lang="ro-RO" sz="1400" dirty="0" smtClean="0"/>
              <a:t>20</a:t>
            </a:r>
            <a:r>
              <a:rPr lang="en-US" sz="1400" dirty="0" smtClean="0"/>
              <a:t>20</a:t>
            </a:r>
            <a:r>
              <a:rPr lang="ro-RO" sz="1400" dirty="0" smtClean="0"/>
              <a:t>-</a:t>
            </a:r>
            <a:r>
              <a:rPr lang="en-GB" sz="1400" dirty="0"/>
              <a:t>September </a:t>
            </a:r>
            <a:r>
              <a:rPr lang="ro-RO" sz="1400" dirty="0" smtClean="0"/>
              <a:t>202</a:t>
            </a:r>
            <a:r>
              <a:rPr lang="en-US" sz="1400" dirty="0" smtClean="0"/>
              <a:t>1</a:t>
            </a:r>
            <a:r>
              <a:rPr lang="ro-RO" sz="1400" dirty="0" smtClean="0"/>
              <a:t> </a:t>
            </a:r>
            <a:r>
              <a:rPr lang="en-GB" sz="1400" dirty="0"/>
              <a:t>amount to RON </a:t>
            </a:r>
            <a:r>
              <a:rPr lang="en-US" sz="1400" dirty="0"/>
              <a:t>147.047,66 </a:t>
            </a:r>
            <a:r>
              <a:rPr lang="en-GB" sz="1400" dirty="0" smtClean="0"/>
              <a:t>thousand</a:t>
            </a:r>
            <a:r>
              <a:rPr lang="ro-RO" sz="1400" dirty="0"/>
              <a:t> </a:t>
            </a:r>
          </a:p>
          <a:p>
            <a:pPr algn="just"/>
            <a:r>
              <a:rPr lang="ro-RO" sz="1400" dirty="0"/>
              <a:t> (v)</a:t>
            </a:r>
            <a:r>
              <a:rPr lang="en-US" sz="1400" dirty="0"/>
              <a:t> </a:t>
            </a:r>
            <a:r>
              <a:rPr lang="en-US" sz="1400" i="1" u="sng" dirty="0"/>
              <a:t>Incentive mechanisms and efficiency targets</a:t>
            </a:r>
            <a:r>
              <a:rPr lang="ro-RO" sz="1400" dirty="0"/>
              <a:t> </a:t>
            </a:r>
          </a:p>
          <a:p>
            <a:pPr marL="0" indent="0" algn="just">
              <a:buNone/>
            </a:pPr>
            <a:endParaRPr lang="ro-RO" sz="1300" dirty="0" smtClean="0"/>
          </a:p>
          <a:p>
            <a:pPr marL="0" indent="0" algn="just">
              <a:buNone/>
            </a:pPr>
            <a:r>
              <a:rPr lang="en-US" sz="1400" dirty="0" smtClean="0"/>
              <a:t>Boosting </a:t>
            </a:r>
            <a:r>
              <a:rPr lang="en-US" sz="1400" dirty="0"/>
              <a:t>efficiency is achieved by the adjustment of operating costs. According to the methodology, operating costs are established in the first year of a regulatory period and are adjusted in the subsequent years of the regulatory period with the difference between the inflation rate and the annual rate of gas transmission economic efficiency increase</a:t>
            </a:r>
            <a:r>
              <a:rPr lang="en-GB" sz="1400" dirty="0"/>
              <a:t>.</a:t>
            </a:r>
            <a:endParaRPr lang="ro-RO" sz="1400" dirty="0"/>
          </a:p>
          <a:p>
            <a:pPr marL="0" indent="0" algn="just">
              <a:buNone/>
            </a:pPr>
            <a:endParaRPr lang="ro-RO" sz="1400" i="1" u="sng" dirty="0" smtClean="0"/>
          </a:p>
          <a:p>
            <a:pPr marL="0" indent="0" algn="just">
              <a:buNone/>
            </a:pPr>
            <a:r>
              <a:rPr lang="en-US" sz="1400" i="1" u="sng" dirty="0" smtClean="0"/>
              <a:t>The </a:t>
            </a:r>
            <a:r>
              <a:rPr lang="en-US" sz="1400" i="1" u="sng" dirty="0"/>
              <a:t>rate of gas transmission economic efficiency increase </a:t>
            </a:r>
            <a:r>
              <a:rPr lang="en-US" sz="1400" dirty="0"/>
              <a:t>reflects </a:t>
            </a:r>
            <a:r>
              <a:rPr lang="ro-RO" sz="1400" dirty="0"/>
              <a:t>ANRE</a:t>
            </a:r>
            <a:r>
              <a:rPr lang="en-GB" sz="1400" dirty="0"/>
              <a:t>`s estimations regarding possible OPEX savings</a:t>
            </a:r>
            <a:r>
              <a:rPr lang="ro-RO" sz="1400" dirty="0"/>
              <a:t>, </a:t>
            </a:r>
            <a:r>
              <a:rPr lang="en-GB" sz="1400" dirty="0"/>
              <a:t>without the technological consumption costs</a:t>
            </a:r>
            <a:r>
              <a:rPr lang="ro-RO" sz="1400" dirty="0"/>
              <a:t>, </a:t>
            </a:r>
            <a:r>
              <a:rPr lang="en-GB" sz="1400" dirty="0"/>
              <a:t>which may be achieved in a year of the regulatory period  to improve the economic performance of the licence holder and is established depending on the efficiency target set for a regulatory period</a:t>
            </a:r>
            <a:r>
              <a:rPr lang="ro-RO" sz="1400" dirty="0"/>
              <a:t>.</a:t>
            </a:r>
          </a:p>
          <a:p>
            <a:pPr marL="0" indent="0" algn="just">
              <a:buNone/>
            </a:pPr>
            <a:r>
              <a:rPr lang="en-GB" sz="1400" dirty="0"/>
              <a:t>The rate of gas transmission economic efficiency increase ensures a transfer of economic efficiency in favour of the consumers</a:t>
            </a:r>
            <a:r>
              <a:rPr lang="ro-RO" sz="1400" dirty="0"/>
              <a:t>.</a:t>
            </a:r>
          </a:p>
          <a:p>
            <a:pPr marL="0" indent="0" algn="just">
              <a:buNone/>
            </a:pPr>
            <a:endParaRPr lang="ro-RO" sz="1400" i="1" u="sng" dirty="0" smtClean="0"/>
          </a:p>
          <a:p>
            <a:pPr marL="0" indent="0" algn="just">
              <a:buNone/>
            </a:pPr>
            <a:r>
              <a:rPr lang="en-GB" sz="1400" i="1" u="sng" dirty="0" smtClean="0"/>
              <a:t>The </a:t>
            </a:r>
            <a:r>
              <a:rPr lang="en-GB" sz="1400" i="1" u="sng" dirty="0"/>
              <a:t>rate of gas transmission economic efficiency increase </a:t>
            </a:r>
            <a:r>
              <a:rPr lang="en-GB" sz="1400" dirty="0"/>
              <a:t>established by ANRE Order </a:t>
            </a:r>
            <a:r>
              <a:rPr lang="ro-RO" sz="1400" dirty="0" smtClean="0"/>
              <a:t>6</a:t>
            </a:r>
            <a:r>
              <a:rPr lang="en-GB" sz="1400" dirty="0" smtClean="0"/>
              <a:t>4</a:t>
            </a:r>
            <a:r>
              <a:rPr lang="en-US" sz="1400" dirty="0" smtClean="0"/>
              <a:t>/201</a:t>
            </a:r>
            <a:r>
              <a:rPr lang="ro-RO" sz="1400" dirty="0" smtClean="0"/>
              <a:t>9</a:t>
            </a:r>
            <a:r>
              <a:rPr lang="en-US" sz="1400" dirty="0" smtClean="0"/>
              <a:t> </a:t>
            </a:r>
            <a:r>
              <a:rPr lang="en-US" sz="1400" dirty="0"/>
              <a:t>for each year of the </a:t>
            </a:r>
            <a:r>
              <a:rPr lang="ro-RO" sz="1400" dirty="0" err="1" smtClean="0"/>
              <a:t>fourth</a:t>
            </a:r>
            <a:r>
              <a:rPr lang="en-US" sz="1400" dirty="0" smtClean="0"/>
              <a:t> </a:t>
            </a:r>
            <a:r>
              <a:rPr lang="en-US" sz="1400" dirty="0"/>
              <a:t>regulatory period </a:t>
            </a:r>
            <a:r>
              <a:rPr lang="en-GB" sz="1400" dirty="0" smtClean="0"/>
              <a:t>is </a:t>
            </a:r>
            <a:r>
              <a:rPr lang="ro-RO" sz="1400" dirty="0" smtClean="0"/>
              <a:t>1,5</a:t>
            </a:r>
            <a:r>
              <a:rPr lang="ro-RO" sz="1400" dirty="0"/>
              <a:t>%</a:t>
            </a:r>
            <a:r>
              <a:rPr lang="en-US" sz="1400" dirty="0" smtClean="0"/>
              <a:t>.</a:t>
            </a:r>
          </a:p>
          <a:p>
            <a:pPr marL="0" indent="0" algn="just">
              <a:buNone/>
            </a:pPr>
            <a:r>
              <a:rPr lang="en-US" sz="1400" dirty="0" smtClean="0"/>
              <a:t>The inflation rate approved for </a:t>
            </a:r>
            <a:r>
              <a:rPr lang="en-US" sz="1400" dirty="0"/>
              <a:t>October </a:t>
            </a:r>
            <a:r>
              <a:rPr lang="ro-RO" sz="1400" dirty="0" smtClean="0"/>
              <a:t>20</a:t>
            </a:r>
            <a:r>
              <a:rPr lang="en-US" sz="1400" dirty="0" smtClean="0"/>
              <a:t>20</a:t>
            </a:r>
            <a:r>
              <a:rPr lang="ro-RO" sz="1400" dirty="0" smtClean="0"/>
              <a:t>-</a:t>
            </a:r>
            <a:r>
              <a:rPr lang="en-GB" sz="1400" dirty="0"/>
              <a:t>September </a:t>
            </a:r>
            <a:r>
              <a:rPr lang="ro-RO" sz="1400" dirty="0" smtClean="0"/>
              <a:t>202</a:t>
            </a:r>
            <a:r>
              <a:rPr lang="en-US" sz="1400" smtClean="0"/>
              <a:t>1 </a:t>
            </a:r>
            <a:r>
              <a:rPr lang="en-US" sz="1400" dirty="0" smtClean="0"/>
              <a:t>is 2,95.</a:t>
            </a:r>
            <a:endParaRPr lang="ro-RO" sz="1400" dirty="0"/>
          </a:p>
          <a:p>
            <a:pPr marL="0" indent="0" algn="just">
              <a:buNone/>
            </a:pPr>
            <a:endParaRPr lang="ro-RO" sz="1600" dirty="0"/>
          </a:p>
          <a:p>
            <a:endParaRPr lang="ro-RO" sz="1600" dirty="0"/>
          </a:p>
          <a:p>
            <a:endParaRPr lang="ro-RO" sz="16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1" y="228601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269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579</Words>
  <Application>Microsoft Office PowerPoint</Application>
  <PresentationFormat>Widescreen</PresentationFormat>
  <Paragraphs>165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Calibri</vt:lpstr>
      <vt:lpstr>Georgia</vt:lpstr>
      <vt:lpstr>Times New Roman</vt:lpstr>
      <vt:lpstr>Wingdings</vt:lpstr>
      <vt:lpstr>Wingdings 2</vt:lpstr>
      <vt:lpstr>Civic</vt:lpstr>
      <vt:lpstr>1_Civic</vt:lpstr>
      <vt:lpstr>Parameters used on revenue aproval for period 01.10.2020-30.09.2021</vt:lpstr>
      <vt:lpstr>Parameters used on revenue aproval for period 01.10.2020-30.09.2021</vt:lpstr>
      <vt:lpstr>Parameters used on revenue aproval for period 01.10.2020-30.09.2021</vt:lpstr>
      <vt:lpstr>Parameters used on revenue aproval for period 01.10.2020-30.09.2021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Parametrii utilizati la stabilirea venitului OTS pentru perioada 01.10.2018-30.09.2019</dc:title>
  <dc:creator>Marius Adrian Ionita</dc:creator>
  <cp:lastModifiedBy>Marius Adrian Ionita</cp:lastModifiedBy>
  <cp:revision>19</cp:revision>
  <dcterms:created xsi:type="dcterms:W3CDTF">2018-07-31T10:34:25Z</dcterms:created>
  <dcterms:modified xsi:type="dcterms:W3CDTF">2020-08-27T08:16:03Z</dcterms:modified>
</cp:coreProperties>
</file>