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58" y="1325"/>
      </p:cViewPr>
      <p:guideLst>
        <p:guide orient="horz" pos="66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8A40-9BB5-47E2-A42C-ECC6F70C8BE1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6142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ED029-5226-444C-81BE-0ACA76FADA4E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57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3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864B-4047-44FA-BB3F-77E8F5986E07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3"/>
            <a:ext cx="1930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5722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3A5A5-6D3E-4B27-958E-7C2341A4BEA0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4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204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9" y="2743202"/>
            <a:ext cx="8640233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FF78-2FDC-4EE5-8FB5-CB5311265E0D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86985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7607CF45-8A00-4FF7-A7BE-80F7E50264E9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9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3100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8" y="1524001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2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690F-97DD-4A68-82B6-92C26B30ABC5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4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8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912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EF11-735F-4ACC-9151-C3984C16448A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2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96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495E-D411-46C7-85C8-DB4F8349F469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2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2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EB1EE-35B2-4DC7-A243-62265AB103C8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2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EA70D8B6-9A15-4A12-B1CC-20CEDD1D6C7B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2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CDA8CEF-D296-433A-BBDF-4CEAAF87FB58}" type="datetime1">
              <a:rPr lang="en-US" smtClean="0"/>
              <a:pPr/>
              <a:t>18-Sep-25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6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113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2835" y="533400"/>
            <a:ext cx="8534400" cy="457200"/>
          </a:xfrm>
        </p:spPr>
        <p:txBody>
          <a:bodyPr>
            <a:normAutofit fontScale="90000"/>
          </a:bodyPr>
          <a:lstStyle/>
          <a:p>
            <a:r>
              <a:rPr lang="ro-RO" sz="2000" b="1" dirty="0"/>
              <a:t>Informa</a:t>
            </a:r>
            <a:r>
              <a:rPr lang="en-GB" sz="2000" b="1" dirty="0" err="1"/>
              <a:t>tion</a:t>
            </a:r>
            <a:r>
              <a:rPr lang="en-GB" sz="2000" b="1" dirty="0"/>
              <a:t> regarding regulated revenue and </a:t>
            </a:r>
            <a:r>
              <a:rPr lang="ro-RO" sz="2000" b="1" dirty="0" err="1"/>
              <a:t>corrected</a:t>
            </a:r>
            <a:r>
              <a:rPr lang="ro-RO" sz="2000" b="1" dirty="0"/>
              <a:t> </a:t>
            </a:r>
            <a:r>
              <a:rPr lang="ro-RO" sz="2000" b="1" dirty="0" err="1"/>
              <a:t>regulated</a:t>
            </a:r>
            <a:r>
              <a:rPr lang="en-GB" sz="2000" b="1" dirty="0"/>
              <a:t> revenue</a:t>
            </a:r>
            <a:endParaRPr lang="ro-RO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02336" y="1378973"/>
            <a:ext cx="11338560" cy="4945627"/>
          </a:xfrm>
        </p:spPr>
        <p:txBody>
          <a:bodyPr>
            <a:normAutofit/>
          </a:bodyPr>
          <a:lstStyle/>
          <a:p>
            <a:r>
              <a:rPr lang="en-US" sz="1600" dirty="0"/>
              <a:t>a) Regulated revenue and total revenue approved for October 2025-September 2026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pPr>
              <a:lnSpc>
                <a:spcPct val="150000"/>
              </a:lnSpc>
            </a:pP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b) Changes of approved revenue from one year to another one</a:t>
            </a:r>
          </a:p>
          <a:p>
            <a:endParaRPr lang="en-US" sz="1600" dirty="0"/>
          </a:p>
          <a:p>
            <a:pPr marL="0" indent="0">
              <a:buNone/>
            </a:pPr>
            <a:endParaRPr lang="ro-RO" sz="1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023929"/>
              </p:ext>
            </p:extLst>
          </p:nvPr>
        </p:nvGraphicFramePr>
        <p:xfrm>
          <a:off x="2181140" y="4488715"/>
          <a:ext cx="8116436" cy="187098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9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6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60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3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11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3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N</a:t>
                      </a:r>
                      <a:r>
                        <a:rPr lang="en-GB" sz="1000" dirty="0">
                          <a:effectLst/>
                        </a:rPr>
                        <a:t>o</a:t>
                      </a:r>
                      <a:r>
                        <a:rPr lang="ro-RO" sz="1000" dirty="0">
                          <a:effectLst/>
                        </a:rPr>
                        <a:t>. 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Indicator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000" dirty="0">
                          <a:effectLst/>
                        </a:rPr>
                        <a:t>Revenue approved October </a:t>
                      </a:r>
                      <a:r>
                        <a:rPr lang="ro-RO" sz="1000" dirty="0">
                          <a:effectLst/>
                        </a:rPr>
                        <a:t>20</a:t>
                      </a:r>
                      <a:r>
                        <a:rPr lang="en-US" sz="1000" dirty="0">
                          <a:effectLst/>
                        </a:rPr>
                        <a:t>24</a:t>
                      </a:r>
                      <a:r>
                        <a:rPr lang="ro-RO" sz="1000" dirty="0">
                          <a:effectLst/>
                        </a:rPr>
                        <a:t>-</a:t>
                      </a:r>
                      <a:r>
                        <a:rPr lang="en-GB" sz="1000" dirty="0">
                          <a:effectLst/>
                        </a:rPr>
                        <a:t>September </a:t>
                      </a:r>
                      <a:r>
                        <a:rPr lang="ro-RO" sz="1000" dirty="0">
                          <a:effectLst/>
                        </a:rPr>
                        <a:t>20</a:t>
                      </a:r>
                      <a:r>
                        <a:rPr lang="en-US" sz="1000" dirty="0">
                          <a:effectLst/>
                        </a:rPr>
                        <a:t>25</a:t>
                      </a:r>
                      <a:r>
                        <a:rPr lang="ro-RO" sz="1000" dirty="0">
                          <a:effectLst/>
                        </a:rPr>
                        <a:t> (</a:t>
                      </a:r>
                      <a:r>
                        <a:rPr lang="en-GB" sz="1000" dirty="0">
                          <a:effectLst/>
                        </a:rPr>
                        <a:t>thousand</a:t>
                      </a:r>
                      <a:r>
                        <a:rPr lang="en-GB" sz="1000" baseline="0" dirty="0">
                          <a:effectLst/>
                        </a:rPr>
                        <a:t> RON</a:t>
                      </a:r>
                      <a:r>
                        <a:rPr lang="ro-RO" sz="1000" dirty="0">
                          <a:effectLst/>
                        </a:rPr>
                        <a:t>)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000" dirty="0">
                          <a:effectLst/>
                        </a:rPr>
                        <a:t>Revenue approved October </a:t>
                      </a:r>
                      <a:r>
                        <a:rPr lang="ro-RO" sz="1000" dirty="0">
                          <a:effectLst/>
                        </a:rPr>
                        <a:t>20</a:t>
                      </a:r>
                      <a:r>
                        <a:rPr lang="en-US" sz="1000" dirty="0">
                          <a:effectLst/>
                        </a:rPr>
                        <a:t>25</a:t>
                      </a:r>
                      <a:r>
                        <a:rPr lang="ro-RO" sz="1000" dirty="0">
                          <a:effectLst/>
                        </a:rPr>
                        <a:t>-</a:t>
                      </a:r>
                      <a:r>
                        <a:rPr lang="en-GB" sz="1000" dirty="0">
                          <a:effectLst/>
                        </a:rPr>
                        <a:t>September </a:t>
                      </a:r>
                      <a:r>
                        <a:rPr lang="ro-RO" sz="1000" dirty="0">
                          <a:effectLst/>
                        </a:rPr>
                        <a:t>202</a:t>
                      </a:r>
                      <a:r>
                        <a:rPr lang="en-US" sz="1000" dirty="0">
                          <a:effectLst/>
                        </a:rPr>
                        <a:t>6 </a:t>
                      </a:r>
                      <a:r>
                        <a:rPr lang="ro-RO" sz="1000" dirty="0">
                          <a:effectLst/>
                        </a:rPr>
                        <a:t>(</a:t>
                      </a:r>
                      <a:r>
                        <a:rPr lang="en-GB" sz="1000" dirty="0">
                          <a:effectLst/>
                        </a:rPr>
                        <a:t>thousand RON</a:t>
                      </a:r>
                      <a:r>
                        <a:rPr lang="ro-RO" sz="1000" dirty="0">
                          <a:effectLst/>
                        </a:rPr>
                        <a:t>)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000" dirty="0">
                          <a:effectLst/>
                        </a:rPr>
                        <a:t>Revenue evolution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0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1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2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3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3/2 %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1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Opex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911.233,35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1.009.106,78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110,74%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2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 err="1">
                          <a:effectLst/>
                        </a:rPr>
                        <a:t>Capex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877.208,62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1.101.471,12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125,57%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8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3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Pas-through costs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282.019,05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335.914,82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119,11%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4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000" b="1" dirty="0">
                          <a:effectLst/>
                        </a:rPr>
                        <a:t>Regulated Revenue </a:t>
                      </a:r>
                      <a:r>
                        <a:rPr lang="ro-RO" sz="1000" b="1" dirty="0">
                          <a:effectLst/>
                        </a:rPr>
                        <a:t>(1.+2.+3.)</a:t>
                      </a:r>
                      <a:endParaRPr lang="ro-RO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2.070.461,02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2.446.492,73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118,16%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5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Difere</a:t>
                      </a:r>
                      <a:r>
                        <a:rPr lang="en-US" sz="1000">
                          <a:effectLst/>
                        </a:rPr>
                        <a:t>ncess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-65.454,17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-144.793,24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221,21%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78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000" dirty="0">
                          <a:effectLst/>
                        </a:rPr>
                        <a:t>*</a:t>
                      </a:r>
                      <a:endParaRPr lang="ro-R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u="none" strike="noStrike" dirty="0">
                          <a:effectLst/>
                        </a:rPr>
                        <a:t>Corrected regulated revenue (4.+5.)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2.005.006,85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2.301.699,49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114,80%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0465" y="304800"/>
            <a:ext cx="122703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6B8184F-25CA-4C6E-9E99-978009BAB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820288"/>
              </p:ext>
            </p:extLst>
          </p:nvPr>
        </p:nvGraphicFramePr>
        <p:xfrm>
          <a:off x="3142523" y="1700380"/>
          <a:ext cx="5724640" cy="23451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1397">
                  <a:extLst>
                    <a:ext uri="{9D8B030D-6E8A-4147-A177-3AD203B41FA5}">
                      <a16:colId xmlns:a16="http://schemas.microsoft.com/office/drawing/2014/main" val="2623638998"/>
                    </a:ext>
                  </a:extLst>
                </a:gridCol>
                <a:gridCol w="2534729">
                  <a:extLst>
                    <a:ext uri="{9D8B030D-6E8A-4147-A177-3AD203B41FA5}">
                      <a16:colId xmlns:a16="http://schemas.microsoft.com/office/drawing/2014/main" val="2405754389"/>
                    </a:ext>
                  </a:extLst>
                </a:gridCol>
                <a:gridCol w="2448514">
                  <a:extLst>
                    <a:ext uri="{9D8B030D-6E8A-4147-A177-3AD203B41FA5}">
                      <a16:colId xmlns:a16="http://schemas.microsoft.com/office/drawing/2014/main" val="3540305880"/>
                    </a:ext>
                  </a:extLst>
                </a:gridCol>
              </a:tblGrid>
              <a:tr h="2820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Indicator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Revenue approved October 2025-September 2026 (thousand RON)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14156"/>
                  </a:ext>
                </a:extLst>
              </a:tr>
              <a:tr h="1666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 err="1">
                          <a:effectLst/>
                        </a:rPr>
                        <a:t>Opex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1.009.106,78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817412"/>
                  </a:ext>
                </a:extLst>
              </a:tr>
              <a:tr h="1666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Capex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1.101.471,12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337757"/>
                  </a:ext>
                </a:extLst>
              </a:tr>
              <a:tr h="1666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Pas-through costs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335.914,82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205033"/>
                  </a:ext>
                </a:extLst>
              </a:tr>
              <a:tr h="1666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4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u="none" strike="noStrike" dirty="0">
                          <a:effectLst/>
                        </a:rPr>
                        <a:t>Regulated revenue (1.+2.+3.)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2.446.492,73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86256"/>
                  </a:ext>
                </a:extLst>
              </a:tr>
              <a:tr h="1666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Differences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-144.793,24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686582"/>
                  </a:ext>
                </a:extLst>
              </a:tr>
              <a:tr h="2542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5.1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 - the redistribution component of the efficiency gain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-61.410,63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27992"/>
                  </a:ext>
                </a:extLst>
              </a:tr>
              <a:tr h="2542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5.2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pt-BR" sz="1000" u="none" strike="noStrike" dirty="0">
                          <a:effectLst/>
                        </a:rPr>
                        <a:t>- </a:t>
                      </a:r>
                      <a:r>
                        <a:rPr lang="en-US" sz="1000" u="none" strike="noStrike" dirty="0">
                          <a:effectLst/>
                        </a:rPr>
                        <a:t>the correction components</a:t>
                      </a:r>
                      <a:r>
                        <a:rPr lang="en-US" sz="1000" u="none" strike="noStrike" baseline="0" dirty="0">
                          <a:effectLst/>
                        </a:rPr>
                        <a:t> for regulated revenue for gas year 202</a:t>
                      </a:r>
                      <a:r>
                        <a:rPr lang="ro-RO" sz="1000" u="none" strike="noStrike" baseline="0" dirty="0">
                          <a:effectLst/>
                        </a:rPr>
                        <a:t>4</a:t>
                      </a:r>
                      <a:r>
                        <a:rPr lang="en-US" sz="1000" u="none" strike="noStrike" baseline="0" dirty="0">
                          <a:effectLst/>
                        </a:rPr>
                        <a:t>-202</a:t>
                      </a:r>
                      <a:r>
                        <a:rPr lang="ro-RO" sz="1000" u="none" strike="noStrike" baseline="0" dirty="0">
                          <a:effectLst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4763" marR="4763" marT="476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-89.076,57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263063"/>
                  </a:ext>
                </a:extLst>
              </a:tr>
              <a:tr h="2499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5.3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 - unpredicted costs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5.693,96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677810"/>
                  </a:ext>
                </a:extLst>
              </a:tr>
              <a:tr h="1666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*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1" u="none" strike="noStrike" dirty="0">
                          <a:effectLst/>
                        </a:rPr>
                        <a:t>Corrected regulated revenue (4.+5.)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2.301.699,49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452421"/>
                  </a:ext>
                </a:extLst>
              </a:tr>
              <a:tr h="166639">
                <a:tc>
                  <a:txBody>
                    <a:bodyPr/>
                    <a:lstStyle/>
                    <a:p>
                      <a:pPr algn="ctr" rtl="0" fontAlgn="ctr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 (Body)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497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479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3">
      <a:dk1>
        <a:sysClr val="windowText" lastClr="000000"/>
      </a:dk1>
      <a:lt1>
        <a:sysClr val="window" lastClr="FFFFFF"/>
      </a:lt1>
      <a:dk2>
        <a:srgbClr val="646B86"/>
      </a:dk2>
      <a:lt2>
        <a:srgbClr val="F2F2F2"/>
      </a:lt2>
      <a:accent1>
        <a:srgbClr val="D16349"/>
      </a:accent1>
      <a:accent2>
        <a:srgbClr val="CCB400"/>
      </a:accent2>
      <a:accent3>
        <a:srgbClr val="00516B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209</Words>
  <Application>Microsoft Office PowerPoint</Application>
  <PresentationFormat>Widescreen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Georgia</vt:lpstr>
      <vt:lpstr>Georgia (Body)</vt:lpstr>
      <vt:lpstr>Wingdings</vt:lpstr>
      <vt:lpstr>Wingdings 2</vt:lpstr>
      <vt:lpstr>Civic</vt:lpstr>
      <vt:lpstr>Information regarding regulated revenue and corrected regulated revenue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Informaţii privind venitul reglementat şi venitul total</dc:title>
  <dc:creator>Marius Adrian Ionita</dc:creator>
  <cp:lastModifiedBy>Marius Adrian Ionita</cp:lastModifiedBy>
  <cp:revision>19</cp:revision>
  <dcterms:created xsi:type="dcterms:W3CDTF">2018-07-31T10:06:02Z</dcterms:created>
  <dcterms:modified xsi:type="dcterms:W3CDTF">2025-09-18T05:52:50Z</dcterms:modified>
</cp:coreProperties>
</file>