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2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95" d="100"/>
          <a:sy n="95" d="100"/>
        </p:scale>
        <p:origin x="664" y="72"/>
      </p:cViewPr>
      <p:guideLst>
        <p:guide orient="horz" pos="66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6142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6579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45722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52041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6985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33100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729127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964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9286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26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1970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351137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34" r:id="rId2"/>
    <p:sldLayoutId id="2147483835" r:id="rId3"/>
    <p:sldLayoutId id="2147483836" r:id="rId4"/>
    <p:sldLayoutId id="2147483837" r:id="rId5"/>
    <p:sldLayoutId id="2147483838" r:id="rId6"/>
    <p:sldLayoutId id="2147483839" r:id="rId7"/>
    <p:sldLayoutId id="2147483840" r:id="rId8"/>
    <p:sldLayoutId id="2147483841" r:id="rId9"/>
    <p:sldLayoutId id="2147483842" r:id="rId10"/>
    <p:sldLayoutId id="2147483843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835" y="533400"/>
            <a:ext cx="8534400" cy="457200"/>
          </a:xfrm>
        </p:spPr>
        <p:txBody>
          <a:bodyPr>
            <a:normAutofit fontScale="90000"/>
          </a:bodyPr>
          <a:lstStyle/>
          <a:p>
            <a:r>
              <a:rPr lang="ro-RO" sz="2000" b="1" dirty="0"/>
              <a:t>Informa</a:t>
            </a:r>
            <a:r>
              <a:rPr lang="en-GB" sz="2000" b="1" dirty="0" err="1"/>
              <a:t>tion</a:t>
            </a:r>
            <a:r>
              <a:rPr lang="en-GB" sz="2000" b="1" dirty="0"/>
              <a:t> regarding regulated revenue and </a:t>
            </a:r>
            <a:r>
              <a:rPr lang="ro-RO" sz="2000" b="1" dirty="0" err="1" smtClean="0"/>
              <a:t>corrected</a:t>
            </a:r>
            <a:r>
              <a:rPr lang="ro-RO" sz="2000" b="1" dirty="0" smtClean="0"/>
              <a:t> </a:t>
            </a:r>
            <a:r>
              <a:rPr lang="ro-RO" sz="2000" b="1" dirty="0" err="1" smtClean="0"/>
              <a:t>regulated</a:t>
            </a:r>
            <a:r>
              <a:rPr lang="en-GB" sz="2000" b="1" dirty="0" smtClean="0"/>
              <a:t> </a:t>
            </a:r>
            <a:r>
              <a:rPr lang="en-GB" sz="2000" b="1" dirty="0"/>
              <a:t>revenue</a:t>
            </a:r>
            <a:endParaRPr lang="ro-RO" sz="2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02336" y="1378973"/>
            <a:ext cx="11338560" cy="5007079"/>
          </a:xfrm>
        </p:spPr>
        <p:txBody>
          <a:bodyPr>
            <a:normAutofit/>
          </a:bodyPr>
          <a:lstStyle/>
          <a:p>
            <a:r>
              <a:rPr lang="en-US" sz="1600" dirty="0"/>
              <a:t>a) Regulated revenue and total revenue approved for October </a:t>
            </a:r>
            <a:r>
              <a:rPr lang="en-US" sz="1600" dirty="0" smtClean="0"/>
              <a:t>2020-September 2021</a:t>
            </a:r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endParaRPr lang="en-US" sz="1600" dirty="0"/>
          </a:p>
          <a:p>
            <a:pPr>
              <a:lnSpc>
                <a:spcPct val="150000"/>
              </a:lnSpc>
            </a:pPr>
            <a:endParaRPr lang="en-US" sz="1600" dirty="0"/>
          </a:p>
          <a:p>
            <a:r>
              <a:rPr lang="en-US" sz="1600" dirty="0"/>
              <a:t>b) Changes of approved revenue from one year to another one</a:t>
            </a:r>
          </a:p>
          <a:p>
            <a:endParaRPr lang="en-US" sz="1600" dirty="0"/>
          </a:p>
          <a:p>
            <a:pPr marL="0" indent="0">
              <a:buNone/>
            </a:pPr>
            <a:endParaRPr lang="ro-RO" sz="16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518335"/>
              </p:ext>
            </p:extLst>
          </p:nvPr>
        </p:nvGraphicFramePr>
        <p:xfrm>
          <a:off x="2127455" y="4155500"/>
          <a:ext cx="8103010" cy="218846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5381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57249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426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5002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899652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332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 smtClean="0">
                          <a:effectLst/>
                        </a:rPr>
                        <a:t>N</a:t>
                      </a:r>
                      <a:r>
                        <a:rPr lang="en-GB" sz="1100" dirty="0" smtClean="0">
                          <a:effectLst/>
                        </a:rPr>
                        <a:t>o</a:t>
                      </a:r>
                      <a:r>
                        <a:rPr lang="ro-RO" sz="1100" dirty="0" smtClean="0">
                          <a:effectLst/>
                        </a:rPr>
                        <a:t>. 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Indicator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201</a:t>
                      </a:r>
                      <a:r>
                        <a:rPr lang="en-US" sz="1100" dirty="0" smtClean="0">
                          <a:effectLst/>
                        </a:rPr>
                        <a:t>9</a:t>
                      </a:r>
                      <a:r>
                        <a:rPr lang="ro-RO" sz="1100" dirty="0" smtClean="0">
                          <a:effectLst/>
                        </a:rPr>
                        <a:t>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</a:t>
                      </a:r>
                      <a:r>
                        <a:rPr lang="en-US" sz="1100" dirty="0" smtClean="0">
                          <a:effectLst/>
                        </a:rPr>
                        <a:t>20</a:t>
                      </a:r>
                      <a:r>
                        <a:rPr lang="ro-RO" sz="1100" dirty="0" smtClean="0">
                          <a:effectLst/>
                        </a:rPr>
                        <a:t> (</a:t>
                      </a:r>
                      <a:r>
                        <a:rPr lang="en-GB" sz="1100" dirty="0" smtClean="0">
                          <a:effectLst/>
                        </a:rPr>
                        <a:t>thousand</a:t>
                      </a:r>
                      <a:r>
                        <a:rPr lang="en-GB" sz="1100" baseline="0" dirty="0" smtClean="0">
                          <a:effectLst/>
                        </a:rPr>
                        <a:t>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approved October </a:t>
                      </a:r>
                      <a:r>
                        <a:rPr lang="ro-RO" sz="1100" dirty="0" smtClean="0">
                          <a:effectLst/>
                        </a:rPr>
                        <a:t>20</a:t>
                      </a:r>
                      <a:r>
                        <a:rPr lang="en-US" sz="1100" dirty="0" smtClean="0">
                          <a:effectLst/>
                        </a:rPr>
                        <a:t>20</a:t>
                      </a:r>
                      <a:r>
                        <a:rPr lang="ro-RO" sz="1100" dirty="0" smtClean="0">
                          <a:effectLst/>
                        </a:rPr>
                        <a:t>-</a:t>
                      </a:r>
                      <a:r>
                        <a:rPr lang="en-GB" sz="1100" dirty="0" smtClean="0">
                          <a:effectLst/>
                        </a:rPr>
                        <a:t>September </a:t>
                      </a:r>
                      <a:r>
                        <a:rPr lang="ro-RO" sz="1100" dirty="0" smtClean="0">
                          <a:effectLst/>
                        </a:rPr>
                        <a:t>202</a:t>
                      </a:r>
                      <a:r>
                        <a:rPr lang="en-US" sz="1100" dirty="0" smtClean="0">
                          <a:effectLst/>
                        </a:rPr>
                        <a:t>1 </a:t>
                      </a:r>
                      <a:r>
                        <a:rPr lang="ro-RO" sz="1100" dirty="0" smtClean="0">
                          <a:effectLst/>
                        </a:rPr>
                        <a:t>(</a:t>
                      </a:r>
                      <a:r>
                        <a:rPr lang="en-GB" sz="1100" dirty="0" smtClean="0">
                          <a:effectLst/>
                        </a:rPr>
                        <a:t>thousand RON</a:t>
                      </a:r>
                      <a:r>
                        <a:rPr lang="ro-RO" sz="1100" dirty="0" smtClean="0">
                          <a:effectLst/>
                        </a:rPr>
                        <a:t>)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Revenue evolution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0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100" dirty="0">
                          <a:effectLst/>
                        </a:rPr>
                        <a:t>3/2 %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1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Opex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679.596,84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695.505,65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2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err="1">
                          <a:effectLst/>
                        </a:rPr>
                        <a:t>Capex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393.383,07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446.537,17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3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u="none" strike="noStrike" dirty="0" smtClean="0">
                          <a:effectLst/>
                        </a:rPr>
                        <a:t>Pas-through costs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141.427,54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147.047,66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103,97%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9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4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US" sz="1200" b="1" dirty="0" smtClean="0">
                          <a:effectLst/>
                        </a:rPr>
                        <a:t>Regulated Revenue </a:t>
                      </a:r>
                      <a:r>
                        <a:rPr lang="ro-RO" sz="1200" b="1" dirty="0" smtClean="0">
                          <a:effectLst/>
                        </a:rPr>
                        <a:t>(1.+2.+3.)</a:t>
                      </a:r>
                      <a:endParaRPr lang="ro-RO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1.214.407,45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1.289.090,48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106,15%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5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 smtClean="0">
                          <a:effectLst/>
                        </a:rPr>
                        <a:t>Difere</a:t>
                      </a:r>
                      <a:r>
                        <a:rPr lang="en-US" sz="1200" smtClean="0">
                          <a:effectLst/>
                        </a:rPr>
                        <a:t>ncess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-167.888,44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-304.478,15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181,36%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1607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ro-RO" sz="1200" dirty="0">
                          <a:effectLst/>
                        </a:rPr>
                        <a:t>*</a:t>
                      </a:r>
                      <a:endParaRPr lang="ro-RO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u="none" strike="noStrike" dirty="0" smtClean="0">
                          <a:effectLst/>
                        </a:rPr>
                        <a:t>Corrected regulated revenue (4.+5.)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1.046.519,01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Georgia" panose="02040502050405020303" pitchFamily="18" charset="0"/>
                        </a:rPr>
                        <a:t>984.612,34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94,08%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0465" y="304800"/>
            <a:ext cx="122703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5192743"/>
              </p:ext>
            </p:extLst>
          </p:nvPr>
        </p:nvGraphicFramePr>
        <p:xfrm>
          <a:off x="3104535" y="1728588"/>
          <a:ext cx="5515898" cy="212976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9936"/>
                <a:gridCol w="2696132"/>
                <a:gridCol w="2229830"/>
              </a:tblGrid>
              <a:tr h="42886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No.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Indicator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Revenue approved October </a:t>
                      </a:r>
                      <a:r>
                        <a:rPr lang="en-US" sz="1000" u="none" strike="noStrike" dirty="0" smtClean="0">
                          <a:effectLst/>
                        </a:rPr>
                        <a:t>2020-September 2021 </a:t>
                      </a:r>
                      <a:r>
                        <a:rPr lang="en-US" sz="1000" u="none" strike="noStrike" dirty="0">
                          <a:effectLst/>
                        </a:rPr>
                        <a:t>(thousand RON)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 err="1">
                          <a:effectLst/>
                        </a:rPr>
                        <a:t>Opex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695.505,65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Capex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446.537,17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21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3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Pas-through costs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147.047,66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4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Regulated revenue (1.+2.+3.)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1.289.090,48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u="none" strike="noStrike" dirty="0">
                          <a:effectLst/>
                        </a:rPr>
                        <a:t>Differences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-304.478,15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5908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5.1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the redistribution component of the efficiency gain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-92.789,12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17419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u="none" strike="noStrike">
                          <a:effectLst/>
                        </a:rPr>
                        <a:t>5.2</a:t>
                      </a:r>
                      <a:endParaRPr lang="en-US" sz="1000" b="1" i="0" u="none" strike="noStrike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900" u="none" strike="noStrike" dirty="0">
                          <a:effectLst/>
                        </a:rPr>
                        <a:t> - the correction </a:t>
                      </a:r>
                      <a:r>
                        <a:rPr lang="en-US" sz="900" u="none" strike="noStrike" dirty="0" smtClean="0">
                          <a:effectLst/>
                        </a:rPr>
                        <a:t>components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for regulated revenue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-211.689,03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287383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000" b="1" u="none" strike="noStrike" dirty="0">
                          <a:effectLst/>
                        </a:rPr>
                        <a:t>*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000" b="1" u="none" strike="noStrike" dirty="0">
                          <a:effectLst/>
                        </a:rPr>
                        <a:t>Corrected regulated revenue (4.+5.)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Georgia" panose="02040502050405020303" pitchFamily="18" charset="0"/>
                      </a:endParaRPr>
                    </a:p>
                  </a:txBody>
                  <a:tcPr marL="4763" marR="4763" marT="4763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984.612,34</a:t>
                      </a:r>
                    </a:p>
                  </a:txBody>
                  <a:tcPr marL="9525" marR="9525" marT="9525" marB="0" anchor="b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047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</TotalTime>
  <Words>196</Words>
  <Application>Microsoft Office PowerPoint</Application>
  <PresentationFormat>Widescreen</PresentationFormat>
  <Paragraphs>77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Georgia</vt:lpstr>
      <vt:lpstr>Times New Roman</vt:lpstr>
      <vt:lpstr>Wingdings</vt:lpstr>
      <vt:lpstr>Wingdings 2</vt:lpstr>
      <vt:lpstr>Civic</vt:lpstr>
      <vt:lpstr>Information regarding regulated revenue and corrected regulated revenue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Informaţii privind venitul reglementat şi venitul total</dc:title>
  <dc:creator>Marius Adrian Ionita</dc:creator>
  <cp:lastModifiedBy>Mihai Iuliu Fodor</cp:lastModifiedBy>
  <cp:revision>14</cp:revision>
  <dcterms:created xsi:type="dcterms:W3CDTF">2018-07-31T10:06:02Z</dcterms:created>
  <dcterms:modified xsi:type="dcterms:W3CDTF">2020-09-01T06:32:48Z</dcterms:modified>
</cp:coreProperties>
</file>